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75" r:id="rId2"/>
    <p:sldId id="380" r:id="rId3"/>
    <p:sldId id="379" r:id="rId4"/>
    <p:sldId id="388" r:id="rId5"/>
    <p:sldId id="434" r:id="rId6"/>
    <p:sldId id="404" r:id="rId7"/>
    <p:sldId id="418" r:id="rId8"/>
    <p:sldId id="437" r:id="rId9"/>
    <p:sldId id="428" r:id="rId10"/>
    <p:sldId id="421" r:id="rId11"/>
    <p:sldId id="444" r:id="rId12"/>
    <p:sldId id="438" r:id="rId13"/>
    <p:sldId id="430" r:id="rId14"/>
    <p:sldId id="425" r:id="rId15"/>
    <p:sldId id="408" r:id="rId16"/>
    <p:sldId id="409" r:id="rId17"/>
    <p:sldId id="410" r:id="rId18"/>
    <p:sldId id="411" r:id="rId19"/>
    <p:sldId id="413" r:id="rId20"/>
    <p:sldId id="414" r:id="rId21"/>
    <p:sldId id="429" r:id="rId22"/>
    <p:sldId id="436" r:id="rId23"/>
    <p:sldId id="382" r:id="rId24"/>
    <p:sldId id="439" r:id="rId25"/>
    <p:sldId id="440" r:id="rId26"/>
    <p:sldId id="441" r:id="rId27"/>
    <p:sldId id="442" r:id="rId28"/>
    <p:sldId id="443"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hst" initials="b" lastIdx="1" clrIdx="0">
    <p:extLst>
      <p:ext uri="{19B8F6BF-5375-455C-9EA6-DF929625EA0E}">
        <p15:presenceInfo xmlns:p15="http://schemas.microsoft.com/office/powerpoint/2012/main" userId="buchst" providerId="None"/>
      </p:ext>
    </p:extLst>
  </p:cmAuthor>
  <p:cmAuthor id="2" name="Carolin Schneider" initials="CS" lastIdx="1" clrIdx="1">
    <p:extLst>
      <p:ext uri="{19B8F6BF-5375-455C-9EA6-DF929625EA0E}">
        <p15:presenceInfo xmlns:p15="http://schemas.microsoft.com/office/powerpoint/2012/main" userId="83913f461caf137b" providerId="Windows Live"/>
      </p:ext>
    </p:extLst>
  </p:cmAuthor>
  <p:cmAuthor id="3" name="MF" initials="g" lastIdx="1" clrIdx="2">
    <p:extLst>
      <p:ext uri="{19B8F6BF-5375-455C-9EA6-DF929625EA0E}">
        <p15:presenceInfo xmlns:p15="http://schemas.microsoft.com/office/powerpoint/2012/main" userId="511f94265c3908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D8838"/>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58" autoAdjust="0"/>
    <p:restoredTop sz="94006" autoAdjust="0"/>
  </p:normalViewPr>
  <p:slideViewPr>
    <p:cSldViewPr>
      <p:cViewPr varScale="1">
        <p:scale>
          <a:sx n="85" d="100"/>
          <a:sy n="85" d="100"/>
        </p:scale>
        <p:origin x="400" y="168"/>
      </p:cViewPr>
      <p:guideLst>
        <p:guide orient="horz" pos="2160"/>
        <p:guide pos="2880"/>
      </p:guideLst>
    </p:cSldViewPr>
  </p:slideViewPr>
  <p:outlineViewPr>
    <p:cViewPr>
      <p:scale>
        <a:sx n="33" d="100"/>
        <a:sy n="33" d="100"/>
      </p:scale>
      <p:origin x="0" y="-86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Beethoven\GW\spis%20artyku&#322;&#243;w_GW_G&#322;osWLk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58663492621639E-2"/>
          <c:y val="5.5555468541063247E-2"/>
          <c:w val="0.87753018372703417"/>
          <c:h val="0.8416746864975212"/>
        </c:manualLayout>
      </c:layout>
      <c:scatterChart>
        <c:scatterStyle val="lineMarker"/>
        <c:varyColors val="0"/>
        <c:ser>
          <c:idx val="0"/>
          <c:order val="0"/>
          <c:spPr>
            <a:ln w="28575" cap="rnd">
              <a:solidFill>
                <a:schemeClr val="accent1"/>
              </a:solidFill>
              <a:round/>
            </a:ln>
            <a:effectLst/>
          </c:spPr>
          <c:marker>
            <c:symbol val="none"/>
          </c:marker>
          <c:xVal>
            <c:numRef>
              <c:f>Arkusz3!$J$1:$J$14</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xVal>
          <c:yVal>
            <c:numRef>
              <c:f>Arkusz3!$K$1:$K$14</c:f>
              <c:numCache>
                <c:formatCode>General</c:formatCode>
                <c:ptCount val="14"/>
                <c:pt idx="0">
                  <c:v>3</c:v>
                </c:pt>
                <c:pt idx="1">
                  <c:v>5</c:v>
                </c:pt>
                <c:pt idx="2">
                  <c:v>3</c:v>
                </c:pt>
                <c:pt idx="3">
                  <c:v>2</c:v>
                </c:pt>
                <c:pt idx="4">
                  <c:v>4</c:v>
                </c:pt>
                <c:pt idx="5">
                  <c:v>1</c:v>
                </c:pt>
                <c:pt idx="6">
                  <c:v>4</c:v>
                </c:pt>
                <c:pt idx="7">
                  <c:v>0</c:v>
                </c:pt>
                <c:pt idx="8">
                  <c:v>2</c:v>
                </c:pt>
                <c:pt idx="9">
                  <c:v>1</c:v>
                </c:pt>
                <c:pt idx="10">
                  <c:v>2</c:v>
                </c:pt>
                <c:pt idx="11">
                  <c:v>5</c:v>
                </c:pt>
                <c:pt idx="12">
                  <c:v>26</c:v>
                </c:pt>
                <c:pt idx="13">
                  <c:v>11</c:v>
                </c:pt>
              </c:numCache>
            </c:numRef>
          </c:yVal>
          <c:smooth val="0"/>
          <c:extLst>
            <c:ext xmlns:c16="http://schemas.microsoft.com/office/drawing/2014/chart" uri="{C3380CC4-5D6E-409C-BE32-E72D297353CC}">
              <c16:uniqueId val="{00000000-1266-4AE4-B944-6F85DD7185F5}"/>
            </c:ext>
          </c:extLst>
        </c:ser>
        <c:dLbls>
          <c:showLegendKey val="0"/>
          <c:showVal val="0"/>
          <c:showCatName val="0"/>
          <c:showSerName val="0"/>
          <c:showPercent val="0"/>
          <c:showBubbleSize val="0"/>
        </c:dLbls>
        <c:axId val="706555632"/>
        <c:axId val="706540400"/>
      </c:scatterChart>
      <c:valAx>
        <c:axId val="706555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crossAx val="706540400"/>
        <c:crosses val="autoZero"/>
        <c:crossBetween val="midCat"/>
      </c:valAx>
      <c:valAx>
        <c:axId val="70654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crossAx val="7065556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E67875D-D89E-4CD2-9BA8-B970F5E97CC2}" type="datetimeFigureOut">
              <a:rPr lang="de-DE" smtClean="0"/>
              <a:t>10.06.21</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C4A3C04-2D31-4237-9F75-94D6BA6B5865}" type="slidenum">
              <a:rPr lang="de-DE" smtClean="0"/>
              <a:t>‹#›</a:t>
            </a:fld>
            <a:endParaRPr lang="de-DE"/>
          </a:p>
        </p:txBody>
      </p:sp>
    </p:spTree>
    <p:extLst>
      <p:ext uri="{BB962C8B-B14F-4D97-AF65-F5344CB8AC3E}">
        <p14:creationId xmlns:p14="http://schemas.microsoft.com/office/powerpoint/2010/main" val="99697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D8721C2-B153-402B-AE26-015F0B2329C4}" type="datetimeFigureOut">
              <a:rPr lang="de-DE" smtClean="0"/>
              <a:t>10.06.21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5304937-BA7F-4B10-ACEA-0FCEC197B185}" type="slidenum">
              <a:rPr lang="de-DE" smtClean="0"/>
              <a:t>‹#›</a:t>
            </a:fld>
            <a:endParaRPr lang="de-DE"/>
          </a:p>
        </p:txBody>
      </p:sp>
    </p:spTree>
    <p:extLst>
      <p:ext uri="{BB962C8B-B14F-4D97-AF65-F5344CB8AC3E}">
        <p14:creationId xmlns:p14="http://schemas.microsoft.com/office/powerpoint/2010/main" val="63185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100" b="1" dirty="0"/>
              <a:t>Overall objective of this project: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Open new horizons about the complex ways in which “landscape and identity, social order and power” have been linked in the past hundred years in two countries in Eastern Europe (</a:t>
            </a:r>
            <a:r>
              <a:rPr lang="en-GB" sz="1100" dirty="0" err="1">
                <a:solidFill>
                  <a:schemeClr val="bg1"/>
                </a:solidFill>
              </a:rPr>
              <a:t>Rubdy</a:t>
            </a:r>
            <a:r>
              <a:rPr lang="en-GB" sz="1100" dirty="0">
                <a:solidFill>
                  <a:schemeClr val="bg1"/>
                </a:solidFill>
              </a:rPr>
              <a:t> 2015:2).</a:t>
            </a:r>
            <a:r>
              <a:rPr lang="en-GB" sz="1100" baseline="0" dirty="0">
                <a:solidFill>
                  <a:schemeClr val="bg1"/>
                </a:solidFill>
              </a:rPr>
              <a:t> </a:t>
            </a:r>
            <a:r>
              <a:rPr lang="en-GB" sz="1100" dirty="0">
                <a:solidFill>
                  <a:srgbClr val="000000"/>
                </a:solidFill>
                <a:ea typeface="Times New Roman" panose="02020603050405020304" pitchFamily="18" charset="0"/>
              </a:rPr>
              <a:t>To explore the “relations of power, language ideologies and [users’] views of their own and other’s identities” (</a:t>
            </a:r>
            <a:r>
              <a:rPr lang="en-GB" sz="1100" dirty="0" err="1">
                <a:solidFill>
                  <a:srgbClr val="000000"/>
                </a:solidFill>
                <a:ea typeface="Times New Roman" panose="02020603050405020304" pitchFamily="18" charset="0"/>
              </a:rPr>
              <a:t>Pavlenko</a:t>
            </a:r>
            <a:r>
              <a:rPr lang="en-GB" sz="1100" dirty="0">
                <a:solidFill>
                  <a:srgbClr val="000000"/>
                </a:solidFill>
                <a:ea typeface="Times New Roman" panose="02020603050405020304" pitchFamily="18" charset="0"/>
              </a:rPr>
              <a:t> &amp; </a:t>
            </a:r>
            <a:r>
              <a:rPr lang="en-GB" sz="1100" dirty="0" err="1">
                <a:solidFill>
                  <a:srgbClr val="000000"/>
                </a:solidFill>
                <a:ea typeface="Times New Roman" panose="02020603050405020304" pitchFamily="18" charset="0"/>
              </a:rPr>
              <a:t>Blackledge</a:t>
            </a:r>
            <a:r>
              <a:rPr lang="en-GB" sz="1100" dirty="0">
                <a:solidFill>
                  <a:srgbClr val="000000"/>
                </a:solidFill>
                <a:ea typeface="Times New Roman" panose="02020603050405020304" pitchFamily="18" charset="0"/>
              </a:rPr>
              <a:t> 2004:1-2) in Eastern Germany and Poland. </a:t>
            </a:r>
          </a:p>
          <a:p>
            <a:pPr marL="285750" indent="-285750" algn="just"/>
            <a:r>
              <a:rPr lang="en-GB" sz="1100" dirty="0">
                <a:solidFill>
                  <a:srgbClr val="000000"/>
                </a:solidFill>
                <a:ea typeface="Times New Roman" panose="02020603050405020304" pitchFamily="18" charset="0"/>
              </a:rPr>
              <a:t>- the dynamics of street renaming in </a:t>
            </a:r>
            <a:r>
              <a:rPr lang="en-GB" sz="1100" dirty="0" err="1">
                <a:ea typeface="Times New Roman" panose="02020603050405020304" pitchFamily="18" charset="0"/>
              </a:rPr>
              <a:t>Annaberg-Bucholtz</a:t>
            </a:r>
            <a:r>
              <a:rPr lang="en-GB" sz="1100" dirty="0">
                <a:ea typeface="Times New Roman" panose="02020603050405020304" pitchFamily="18" charset="0"/>
              </a:rPr>
              <a:t> (1916 – 2018) </a:t>
            </a:r>
          </a:p>
          <a:p>
            <a:pPr marL="285750" indent="-285750" algn="just"/>
            <a:r>
              <a:rPr lang="en-GB" sz="1100" dirty="0">
                <a:ea typeface="Times New Roman" panose="02020603050405020304" pitchFamily="18" charset="0"/>
              </a:rPr>
              <a:t>- the press coverage of street renaming in </a:t>
            </a:r>
            <a:r>
              <a:rPr lang="en-GB" sz="1100" dirty="0" err="1">
                <a:ea typeface="Times New Roman" panose="02020603050405020304" pitchFamily="18" charset="0"/>
              </a:rPr>
              <a:t>Poznań</a:t>
            </a:r>
            <a:r>
              <a:rPr lang="en-GB" sz="1100" dirty="0">
                <a:ea typeface="Times New Roman" panose="02020603050405020304" pitchFamily="18" charset="0"/>
              </a:rPr>
              <a:t> (200</a:t>
            </a:r>
            <a:r>
              <a:rPr lang="pl-PL" sz="1100" dirty="0">
                <a:ea typeface="Times New Roman" panose="02020603050405020304" pitchFamily="18" charset="0"/>
              </a:rPr>
              <a:t>5</a:t>
            </a:r>
            <a:r>
              <a:rPr lang="en-GB" sz="1100" dirty="0">
                <a:ea typeface="Times New Roman" panose="02020603050405020304" pitchFamily="18" charset="0"/>
              </a:rPr>
              <a:t>-2018)</a:t>
            </a:r>
            <a:endParaRPr lang="en-GB" sz="11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bg1"/>
              </a:solidFill>
            </a:endParaRPr>
          </a:p>
        </p:txBody>
      </p:sp>
      <p:sp>
        <p:nvSpPr>
          <p:cNvPr id="4" name="Slide Number Placeholder 3"/>
          <p:cNvSpPr>
            <a:spLocks noGrp="1"/>
          </p:cNvSpPr>
          <p:nvPr>
            <p:ph type="sldNum" sz="quarter" idx="10"/>
          </p:nvPr>
        </p:nvSpPr>
        <p:spPr/>
        <p:txBody>
          <a:bodyPr/>
          <a:lstStyle/>
          <a:p>
            <a:fld id="{E5304937-BA7F-4B10-ACEA-0FCEC197B185}" type="slidenum">
              <a:rPr lang="de-DE" smtClean="0"/>
              <a:t>4</a:t>
            </a:fld>
            <a:endParaRPr lang="de-DE"/>
          </a:p>
        </p:txBody>
      </p:sp>
    </p:spTree>
    <p:extLst>
      <p:ext uri="{BB962C8B-B14F-4D97-AF65-F5344CB8AC3E}">
        <p14:creationId xmlns:p14="http://schemas.microsoft.com/office/powerpoint/2010/main" val="4032550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endParaRPr lang="pl-PL" sz="1200" b="1" kern="1200" dirty="0">
              <a:solidFill>
                <a:schemeClr val="tx1"/>
              </a:solidFill>
              <a:effectLst/>
              <a:latin typeface="+mn-lt"/>
              <a:ea typeface="+mn-ea"/>
              <a:cs typeface="+mn-cs"/>
            </a:endParaRPr>
          </a:p>
          <a:p>
            <a:pPr lvl="0"/>
            <a:r>
              <a:rPr lang="pl-PL" sz="1200" b="1" kern="1200" dirty="0" err="1">
                <a:solidFill>
                  <a:schemeClr val="tx1"/>
                </a:solidFill>
                <a:effectLst/>
                <a:latin typeface="+mn-lt"/>
                <a:ea typeface="+mn-ea"/>
                <a:cs typeface="+mn-cs"/>
              </a:rPr>
              <a:t>Retainig</a:t>
            </a:r>
            <a:r>
              <a:rPr lang="pl-PL" sz="1200" b="1" kern="1200" dirty="0">
                <a:solidFill>
                  <a:schemeClr val="tx1"/>
                </a:solidFill>
                <a:effectLst/>
                <a:latin typeface="+mn-lt"/>
                <a:ea typeface="+mn-ea"/>
                <a:cs typeface="+mn-cs"/>
              </a:rPr>
              <a:t> the </a:t>
            </a:r>
            <a:r>
              <a:rPr lang="pl-PL" sz="1200" b="1" kern="1200" dirty="0" err="1">
                <a:solidFill>
                  <a:schemeClr val="tx1"/>
                </a:solidFill>
                <a:effectLst/>
                <a:latin typeface="+mn-lt"/>
                <a:ea typeface="+mn-ea"/>
                <a:cs typeface="+mn-cs"/>
              </a:rPr>
              <a:t>traditional</a:t>
            </a:r>
            <a:r>
              <a:rPr lang="pl-PL" sz="1200" b="1" kern="1200" dirty="0">
                <a:solidFill>
                  <a:schemeClr val="tx1"/>
                </a:solidFill>
                <a:effectLst/>
                <a:latin typeface="+mn-lt"/>
                <a:ea typeface="+mn-ea"/>
                <a:cs typeface="+mn-cs"/>
              </a:rPr>
              <a:t> </a:t>
            </a:r>
            <a:r>
              <a:rPr lang="pl-PL" sz="1200" b="1" kern="1200" dirty="0" err="1">
                <a:solidFill>
                  <a:schemeClr val="tx1"/>
                </a:solidFill>
                <a:effectLst/>
                <a:latin typeface="+mn-lt"/>
                <a:ea typeface="+mn-ea"/>
                <a:cs typeface="+mn-cs"/>
              </a:rPr>
              <a:t>name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street has its history – says one of the </a:t>
            </a:r>
            <a:r>
              <a:rPr lang="en-GB" sz="1200" kern="1200" dirty="0" err="1">
                <a:solidFill>
                  <a:schemeClr val="tx1"/>
                </a:solidFill>
                <a:effectLst/>
                <a:latin typeface="+mn-lt"/>
                <a:ea typeface="+mn-ea"/>
                <a:cs typeface="+mn-cs"/>
              </a:rPr>
              <a:t>inhanitants</a:t>
            </a:r>
            <a:r>
              <a:rPr lang="en-GB" sz="1200" kern="1200" dirty="0">
                <a:solidFill>
                  <a:schemeClr val="tx1"/>
                </a:solidFill>
                <a:effectLst/>
                <a:latin typeface="+mn-lt"/>
                <a:ea typeface="+mn-ea"/>
                <a:cs typeface="+mn-cs"/>
              </a:rPr>
              <a:t>. Years ago the wonderful teacher, MS. </a:t>
            </a:r>
            <a:r>
              <a:rPr lang="en-GB" sz="1200" kern="1200" dirty="0" err="1">
                <a:solidFill>
                  <a:schemeClr val="tx1"/>
                </a:solidFill>
                <a:effectLst/>
                <a:latin typeface="+mn-lt"/>
                <a:ea typeface="+mn-ea"/>
                <a:cs typeface="+mn-cs"/>
              </a:rPr>
              <a:t>Śmidoda</a:t>
            </a:r>
            <a:r>
              <a:rPr lang="en-GB" sz="1200" kern="1200" dirty="0">
                <a:solidFill>
                  <a:schemeClr val="tx1"/>
                </a:solidFill>
                <a:effectLst/>
                <a:latin typeface="+mn-lt"/>
                <a:ea typeface="+mn-ea"/>
                <a:cs typeface="+mn-cs"/>
              </a:rPr>
              <a:t>, together with her pupils planted the poplar trees here. Miss </a:t>
            </a:r>
            <a:r>
              <a:rPr lang="en-GB" sz="1200" kern="1200" dirty="0" err="1">
                <a:solidFill>
                  <a:schemeClr val="tx1"/>
                </a:solidFill>
                <a:effectLst/>
                <a:latin typeface="+mn-lt"/>
                <a:ea typeface="+mn-ea"/>
                <a:cs typeface="+mn-cs"/>
              </a:rPr>
              <a:t>Śmidodzianka</a:t>
            </a:r>
            <a:r>
              <a:rPr lang="en-GB" sz="1200" kern="1200" dirty="0">
                <a:solidFill>
                  <a:schemeClr val="tx1"/>
                </a:solidFill>
                <a:effectLst/>
                <a:latin typeface="+mn-lt"/>
                <a:ea typeface="+mn-ea"/>
                <a:cs typeface="+mn-cs"/>
              </a:rPr>
              <a:t> is gone, her pupils are gone. Only one poplar tree remains standing – a keepsake and a symbol!”</a:t>
            </a:r>
          </a:p>
          <a:p>
            <a:r>
              <a:rPr lang="pl-PL" sz="1200" kern="1200" dirty="0">
                <a:solidFill>
                  <a:schemeClr val="tx1"/>
                </a:solidFill>
                <a:effectLst/>
                <a:latin typeface="+mn-lt"/>
                <a:ea typeface="+mn-ea"/>
                <a:cs typeface="+mn-cs"/>
              </a:rPr>
              <a:t>„Ta ulica ma swoją historię – mówi jedna z mieszkanek. Przed laty wspaniała nauczycielka, Pani </a:t>
            </a:r>
            <a:r>
              <a:rPr lang="pl-PL" sz="1200" kern="1200" dirty="0" err="1">
                <a:solidFill>
                  <a:schemeClr val="tx1"/>
                </a:solidFill>
                <a:effectLst/>
                <a:latin typeface="+mn-lt"/>
                <a:ea typeface="+mn-ea"/>
                <a:cs typeface="+mn-cs"/>
              </a:rPr>
              <a:t>Śmidoda</a:t>
            </a:r>
            <a:r>
              <a:rPr lang="pl-PL" sz="1200" kern="1200" dirty="0">
                <a:solidFill>
                  <a:schemeClr val="tx1"/>
                </a:solidFill>
                <a:effectLst/>
                <a:latin typeface="+mn-lt"/>
                <a:ea typeface="+mn-ea"/>
                <a:cs typeface="+mn-cs"/>
              </a:rPr>
              <a:t>, wspólnie ze swoimi wychowankami sadziła tu topole. Nie ma już Pani </a:t>
            </a:r>
            <a:r>
              <a:rPr lang="pl-PL" sz="1200" kern="1200" dirty="0" err="1">
                <a:solidFill>
                  <a:schemeClr val="tx1"/>
                </a:solidFill>
                <a:effectLst/>
                <a:latin typeface="+mn-lt"/>
                <a:ea typeface="+mn-ea"/>
                <a:cs typeface="+mn-cs"/>
              </a:rPr>
              <a:t>Śmidodzianki</a:t>
            </a:r>
            <a:r>
              <a:rPr lang="pl-PL" sz="1200" kern="1200" dirty="0">
                <a:solidFill>
                  <a:schemeClr val="tx1"/>
                </a:solidFill>
                <a:effectLst/>
                <a:latin typeface="+mn-lt"/>
                <a:ea typeface="+mn-ea"/>
                <a:cs typeface="+mn-cs"/>
              </a:rPr>
              <a:t>, Pomarli uczniowie. Pozostała tylko jedna topola – pamiątka i symbol!” [Renata </a:t>
            </a:r>
            <a:r>
              <a:rPr lang="pl-PL" sz="1200" kern="1200" dirty="0" err="1">
                <a:solidFill>
                  <a:schemeClr val="tx1"/>
                </a:solidFill>
                <a:effectLst/>
                <a:latin typeface="+mn-lt"/>
                <a:ea typeface="+mn-ea"/>
                <a:cs typeface="+mn-cs"/>
              </a:rPr>
              <a:t>Stawiańska</a:t>
            </a:r>
            <a:r>
              <a:rPr lang="pl-PL" sz="1200" kern="1200" dirty="0">
                <a:solidFill>
                  <a:schemeClr val="tx1"/>
                </a:solidFill>
                <a:effectLst/>
                <a:latin typeface="+mn-lt"/>
                <a:ea typeface="+mn-ea"/>
                <a:cs typeface="+mn-cs"/>
              </a:rPr>
              <a:t>, „Ulica dzieli”, Zbąszynianin, Nr 6 (76), Czerwiec 2001, str. 7]</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Cost and time of replacing documents (and street </a:t>
            </a:r>
            <a:r>
              <a:rPr lang="en-GB" sz="1200" kern="1200" dirty="0" err="1">
                <a:solidFill>
                  <a:schemeClr val="tx1"/>
                </a:solidFill>
                <a:effectLst/>
                <a:latin typeface="+mn-lt"/>
                <a:ea typeface="+mn-ea"/>
                <a:cs typeface="+mn-cs"/>
              </a:rPr>
              <a:t>palques</a:t>
            </a:r>
            <a:r>
              <a:rPr lang="en-GB" sz="1200" kern="1200" dirty="0">
                <a:solidFill>
                  <a:schemeClr val="tx1"/>
                </a:solidFill>
                <a:effectLst/>
                <a:latin typeface="+mn-lt"/>
                <a:ea typeface="+mn-ea"/>
                <a:cs typeface="+mn-cs"/>
              </a:rPr>
              <a:t>)</a:t>
            </a:r>
          </a:p>
          <a:p>
            <a:pPr lvl="0"/>
            <a:r>
              <a:rPr lang="en-GB" sz="1200" b="1" kern="1200" dirty="0">
                <a:solidFill>
                  <a:schemeClr val="tx1"/>
                </a:solidFill>
                <a:effectLst/>
                <a:latin typeface="+mn-lt"/>
                <a:ea typeface="+mn-ea"/>
                <a:cs typeface="+mn-cs"/>
              </a:rPr>
              <a:t>Ideological instability of street names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“Today one party rules, others may come after them: the green, the red, the ecological. Does that mean that we should expect other revolutions in street naming? </a:t>
            </a:r>
            <a:r>
              <a:rPr lang="pl-PL" sz="1200" kern="1200" dirty="0" err="1">
                <a:solidFill>
                  <a:schemeClr val="tx1"/>
                </a:solidFill>
                <a:effectLst/>
                <a:latin typeface="+mn-lt"/>
                <a:ea typeface="+mn-ea"/>
                <a:cs typeface="+mn-cs"/>
              </a:rPr>
              <a:t>Who</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cares</a:t>
            </a:r>
            <a:r>
              <a:rPr lang="pl-PL" sz="1200" kern="1200" dirty="0">
                <a:solidFill>
                  <a:schemeClr val="tx1"/>
                </a:solidFill>
                <a:effectLst/>
                <a:latin typeface="+mn-lt"/>
                <a:ea typeface="+mn-ea"/>
                <a:cs typeface="+mn-cs"/>
              </a:rPr>
              <a:t> for the </a:t>
            </a:r>
            <a:r>
              <a:rPr lang="pl-PL" sz="1200" kern="1200" dirty="0" err="1">
                <a:solidFill>
                  <a:schemeClr val="tx1"/>
                </a:solidFill>
                <a:effectLst/>
                <a:latin typeface="+mn-lt"/>
                <a:ea typeface="+mn-ea"/>
                <a:cs typeface="+mn-cs"/>
              </a:rPr>
              <a:t>inhabitants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expenses</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lost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time</a:t>
            </a:r>
            <a:r>
              <a:rPr lang="pl-PL"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“Dziś rządzi jedna opcja, po nich mogą przyjść inni : zieloni, czerwoni, ekologiczni. Czy to oznacza, że możemy się spodziewać kolejnych przewrotów w nazewnictwie ulic? Kto się liczy z kosztami i straconym czasem mieszkańców?” [Renata </a:t>
            </a:r>
            <a:r>
              <a:rPr lang="pl-PL" sz="1200" kern="1200" dirty="0" err="1">
                <a:solidFill>
                  <a:schemeClr val="tx1"/>
                </a:solidFill>
                <a:effectLst/>
                <a:latin typeface="+mn-lt"/>
                <a:ea typeface="+mn-ea"/>
                <a:cs typeface="+mn-cs"/>
              </a:rPr>
              <a:t>Stawiańska</a:t>
            </a:r>
            <a:r>
              <a:rPr lang="pl-PL" sz="1200" kern="1200" dirty="0">
                <a:solidFill>
                  <a:schemeClr val="tx1"/>
                </a:solidFill>
                <a:effectLst/>
                <a:latin typeface="+mn-lt"/>
                <a:ea typeface="+mn-ea"/>
                <a:cs typeface="+mn-cs"/>
              </a:rPr>
              <a:t>, „Ulica dzieli”, Zbąszynianin, Nr 6 (76), Czerwiec 2001, str. 7]</a:t>
            </a:r>
            <a:endParaRPr lang="en-GB"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5304937-BA7F-4B10-ACEA-0FCEC197B185}" type="slidenum">
              <a:rPr lang="de-DE" smtClean="0"/>
              <a:t>24</a:t>
            </a:fld>
            <a:endParaRPr lang="de-DE"/>
          </a:p>
        </p:txBody>
      </p:sp>
    </p:spTree>
    <p:extLst>
      <p:ext uri="{BB962C8B-B14F-4D97-AF65-F5344CB8AC3E}">
        <p14:creationId xmlns:p14="http://schemas.microsoft.com/office/powerpoint/2010/main" val="165892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kern="1200" dirty="0">
                <a:solidFill>
                  <a:schemeClr val="tx1"/>
                </a:solidFill>
                <a:effectLst/>
                <a:latin typeface="+mn-lt"/>
                <a:ea typeface="+mn-ea"/>
                <a:cs typeface="+mn-cs"/>
              </a:rPr>
              <a:t>The DHA-based qualitative analysis of the argumentation strategies used in the articles allowed us to identify the following </a:t>
            </a:r>
            <a:r>
              <a:rPr lang="en-GB" sz="1200" kern="1200" dirty="0" err="1">
                <a:solidFill>
                  <a:schemeClr val="tx1"/>
                </a:solidFill>
                <a:effectLst/>
                <a:latin typeface="+mn-lt"/>
                <a:ea typeface="+mn-ea"/>
                <a:cs typeface="+mn-cs"/>
              </a:rPr>
              <a:t>topoi</a:t>
            </a:r>
            <a:r>
              <a:rPr lang="en-GB" sz="1200" kern="1200" dirty="0">
                <a:solidFill>
                  <a:schemeClr val="tx1"/>
                </a:solidFill>
                <a:effectLst/>
                <a:latin typeface="+mn-lt"/>
                <a:ea typeface="+mn-ea"/>
                <a:cs typeface="+mn-cs"/>
              </a:rPr>
              <a:t>:</a:t>
            </a:r>
          </a:p>
          <a:p>
            <a:pPr lvl="0"/>
            <a:r>
              <a:rPr lang="en-GB" sz="1200" b="1" kern="1200" dirty="0">
                <a:solidFill>
                  <a:schemeClr val="tx1"/>
                </a:solidFill>
                <a:effectLst/>
                <a:latin typeface="+mn-lt"/>
                <a:ea typeface="+mn-ea"/>
                <a:cs typeface="+mn-cs"/>
              </a:rPr>
              <a:t>Local heroes deserve commemoration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last the streets will receive the names of the people originating in the town and region, that deserve merit for their work for the </a:t>
            </a:r>
            <a:r>
              <a:rPr lang="en-GB" sz="1200" kern="1200" dirty="0" err="1">
                <a:solidFill>
                  <a:schemeClr val="tx1"/>
                </a:solidFill>
                <a:effectLst/>
                <a:latin typeface="+mn-lt"/>
                <a:ea typeface="+mn-ea"/>
                <a:cs typeface="+mn-cs"/>
              </a:rPr>
              <a:t>Zbąszyń</a:t>
            </a:r>
            <a:r>
              <a:rPr lang="en-GB" sz="1200" kern="1200" dirty="0">
                <a:solidFill>
                  <a:schemeClr val="tx1"/>
                </a:solidFill>
                <a:effectLst/>
                <a:latin typeface="+mn-lt"/>
                <a:ea typeface="+mn-ea"/>
                <a:cs typeface="+mn-cs"/>
              </a:rPr>
              <a:t> area.”</a:t>
            </a:r>
          </a:p>
          <a:p>
            <a:r>
              <a:rPr lang="pl-PL" sz="1200" kern="1200" dirty="0">
                <a:solidFill>
                  <a:schemeClr val="tx1"/>
                </a:solidFill>
                <a:effectLst/>
                <a:latin typeface="+mn-lt"/>
                <a:ea typeface="+mn-ea"/>
                <a:cs typeface="+mn-cs"/>
              </a:rPr>
              <a:t>„Wreszcie bowiem ulice otrzymały miana ludzi wywodzących się z miasta i regionu, zasłużonych dla Ziemi Zbąszyńskiej” [E. Kurzawa „Kiedy wróci Senatorska” Zbąszynianin Nr 2, marzec 1990 s. 9-10.]</a:t>
            </a:r>
          </a:p>
          <a:p>
            <a:pPr lvl="0"/>
            <a:r>
              <a:rPr lang="en-GB" sz="1200" b="1" kern="1200" dirty="0">
                <a:solidFill>
                  <a:schemeClr val="tx1"/>
                </a:solidFill>
                <a:effectLst/>
                <a:latin typeface="+mn-lt"/>
                <a:ea typeface="+mn-ea"/>
                <a:cs typeface="+mn-cs"/>
              </a:rPr>
              <a:t>Returning to the old historical names / Reversing the erasure of memory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new names a grounded in the town’s history, they have a medieval origin – this is particularly true about the small streets and alleys in the old town.”</a:t>
            </a:r>
          </a:p>
          <a:p>
            <a:r>
              <a:rPr lang="pl-PL" sz="1200" kern="1200" dirty="0">
                <a:solidFill>
                  <a:schemeClr val="tx1"/>
                </a:solidFill>
                <a:effectLst/>
                <a:latin typeface="+mn-lt"/>
                <a:ea typeface="+mn-ea"/>
                <a:cs typeface="+mn-cs"/>
              </a:rPr>
              <a:t>„Nowe określenia wynikają z historii miasta, mają średniowieczny rodowód – dotyczy to szczególnie uliczek i zaułków w obrębie starego miasta.” [Ob. „Nasze ulice: Wreszcie nowe nazwy”, Zbąszynianin, Nr 5, marzec 1991, str. 5-6]</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other cases all the names are historically motivated, they existed in the past, but were forgotten or purposefully erased from our memory. </a:t>
            </a:r>
            <a:r>
              <a:rPr lang="pl-PL" sz="1200" kern="1200" dirty="0" err="1">
                <a:solidFill>
                  <a:schemeClr val="tx1"/>
                </a:solidFill>
                <a:effectLst/>
                <a:latin typeface="+mn-lt"/>
                <a:ea typeface="+mn-ea"/>
                <a:cs typeface="+mn-cs"/>
              </a:rPr>
              <a:t>Now</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they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came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back</a:t>
            </a:r>
            <a:r>
              <a:rPr lang="pl-PL"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„W pozostałych przypadkach wszystkie nazwy mają uzasadnienie historyczne; istniały w przeszłości i zostały zapomniane lub celowo wymazane z naszej pamięci. Teraz wróciły.” .” [Ob. „Nasze ulice: Wreszcie nowe nazwy”, Zbąszynianin, Nr 5, marzec 1991, str. 5-6]</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E5304937-BA7F-4B10-ACEA-0FCEC197B185}" type="slidenum">
              <a:rPr lang="de-DE" smtClean="0"/>
              <a:t>25</a:t>
            </a:fld>
            <a:endParaRPr lang="de-DE"/>
          </a:p>
        </p:txBody>
      </p:sp>
    </p:spTree>
    <p:extLst>
      <p:ext uri="{BB962C8B-B14F-4D97-AF65-F5344CB8AC3E}">
        <p14:creationId xmlns:p14="http://schemas.microsoft.com/office/powerpoint/2010/main" val="263663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Ustawa z dnia 1 kwietnia 2016 r. o zakazie propagowania komunizmu lub innego ustroju totalitarnego przez nazwy jednostek organizacyjnych, jednostek pomocniczych gminy, budowli, obiektów i urządzeń użyteczności publicznej oraz pomniki</a:t>
            </a:r>
          </a:p>
          <a:p>
            <a:endParaRPr lang="en-GB" dirty="0"/>
          </a:p>
        </p:txBody>
      </p:sp>
      <p:sp>
        <p:nvSpPr>
          <p:cNvPr id="4" name="Symbol zastępczy numeru slajdu 3"/>
          <p:cNvSpPr>
            <a:spLocks noGrp="1"/>
          </p:cNvSpPr>
          <p:nvPr>
            <p:ph type="sldNum" sz="quarter" idx="10"/>
          </p:nvPr>
        </p:nvSpPr>
        <p:spPr/>
        <p:txBody>
          <a:bodyPr/>
          <a:lstStyle/>
          <a:p>
            <a:fld id="{8E7BAF74-816C-4E0D-AD1B-F26846B0811E}" type="slidenum">
              <a:rPr lang="en-GB" smtClean="0"/>
              <a:t>27</a:t>
            </a:fld>
            <a:endParaRPr lang="en-GB"/>
          </a:p>
        </p:txBody>
      </p:sp>
    </p:spTree>
    <p:extLst>
      <p:ext uri="{BB962C8B-B14F-4D97-AF65-F5344CB8AC3E}">
        <p14:creationId xmlns:p14="http://schemas.microsoft.com/office/powerpoint/2010/main" val="365773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upamiętniających osoby, organizacje, wydarzenia lub daty symbolizujących komunizm lub inny ustrój totalitarny lub propagujących taki ustrój w inny sposób.</a:t>
            </a:r>
            <a:r>
              <a:rPr lang="pl-PL"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8E7BAF74-816C-4E0D-AD1B-F26846B0811E}" type="slidenum">
              <a:rPr lang="en-GB" smtClean="0"/>
              <a:t>28</a:t>
            </a:fld>
            <a:endParaRPr lang="en-GB"/>
          </a:p>
        </p:txBody>
      </p:sp>
    </p:spTree>
    <p:extLst>
      <p:ext uri="{BB962C8B-B14F-4D97-AF65-F5344CB8AC3E}">
        <p14:creationId xmlns:p14="http://schemas.microsoft.com/office/powerpoint/2010/main" val="161689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100" b="1" dirty="0"/>
              <a:t>Overall objective of this project: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Open new horizons about the complex ways in which “landscape and identity, social order and power” have been linked in the past hundred years in two countries in Eastern Europe (</a:t>
            </a:r>
            <a:r>
              <a:rPr lang="en-GB" sz="1100" dirty="0" err="1">
                <a:solidFill>
                  <a:schemeClr val="bg1"/>
                </a:solidFill>
              </a:rPr>
              <a:t>Rubdy</a:t>
            </a:r>
            <a:r>
              <a:rPr lang="en-GB" sz="1100" dirty="0">
                <a:solidFill>
                  <a:schemeClr val="bg1"/>
                </a:solidFill>
              </a:rPr>
              <a:t> 2015:2).</a:t>
            </a:r>
            <a:r>
              <a:rPr lang="en-GB" sz="1100" baseline="0" dirty="0">
                <a:solidFill>
                  <a:schemeClr val="bg1"/>
                </a:solidFill>
              </a:rPr>
              <a:t> </a:t>
            </a:r>
            <a:r>
              <a:rPr lang="en-GB" sz="1100" dirty="0">
                <a:solidFill>
                  <a:srgbClr val="000000"/>
                </a:solidFill>
                <a:ea typeface="Times New Roman" panose="02020603050405020304" pitchFamily="18" charset="0"/>
              </a:rPr>
              <a:t>To explore the “relations of power, language ideologies and [users’] views of their own and other’s identities” (</a:t>
            </a:r>
            <a:r>
              <a:rPr lang="en-GB" sz="1100" dirty="0" err="1">
                <a:solidFill>
                  <a:srgbClr val="000000"/>
                </a:solidFill>
                <a:ea typeface="Times New Roman" panose="02020603050405020304" pitchFamily="18" charset="0"/>
              </a:rPr>
              <a:t>Pavlenko</a:t>
            </a:r>
            <a:r>
              <a:rPr lang="en-GB" sz="1100" dirty="0">
                <a:solidFill>
                  <a:srgbClr val="000000"/>
                </a:solidFill>
                <a:ea typeface="Times New Roman" panose="02020603050405020304" pitchFamily="18" charset="0"/>
              </a:rPr>
              <a:t> &amp; </a:t>
            </a:r>
            <a:r>
              <a:rPr lang="en-GB" sz="1100" dirty="0" err="1">
                <a:solidFill>
                  <a:srgbClr val="000000"/>
                </a:solidFill>
                <a:ea typeface="Times New Roman" panose="02020603050405020304" pitchFamily="18" charset="0"/>
              </a:rPr>
              <a:t>Blackledge</a:t>
            </a:r>
            <a:r>
              <a:rPr lang="en-GB" sz="1100" dirty="0">
                <a:solidFill>
                  <a:srgbClr val="000000"/>
                </a:solidFill>
                <a:ea typeface="Times New Roman" panose="02020603050405020304" pitchFamily="18" charset="0"/>
              </a:rPr>
              <a:t> 2004:1-2) in Eastern Germany and Poland. </a:t>
            </a:r>
          </a:p>
          <a:p>
            <a:pPr marL="285750" indent="-285750" algn="just"/>
            <a:r>
              <a:rPr lang="en-GB" sz="1100" dirty="0">
                <a:solidFill>
                  <a:srgbClr val="000000"/>
                </a:solidFill>
                <a:ea typeface="Times New Roman" panose="02020603050405020304" pitchFamily="18" charset="0"/>
              </a:rPr>
              <a:t>- the dynamics of street renaming in </a:t>
            </a:r>
            <a:r>
              <a:rPr lang="en-GB" sz="1100" dirty="0" err="1">
                <a:ea typeface="Times New Roman" panose="02020603050405020304" pitchFamily="18" charset="0"/>
              </a:rPr>
              <a:t>Annaberg-Bucholtz</a:t>
            </a:r>
            <a:r>
              <a:rPr lang="en-GB" sz="1100" dirty="0">
                <a:ea typeface="Times New Roman" panose="02020603050405020304" pitchFamily="18" charset="0"/>
              </a:rPr>
              <a:t> (1916 – 2018) </a:t>
            </a:r>
          </a:p>
          <a:p>
            <a:pPr marL="285750" indent="-285750" algn="just"/>
            <a:r>
              <a:rPr lang="en-GB" sz="1100" dirty="0">
                <a:ea typeface="Times New Roman" panose="02020603050405020304" pitchFamily="18" charset="0"/>
              </a:rPr>
              <a:t>- the press coverage of street renaming in </a:t>
            </a:r>
            <a:r>
              <a:rPr lang="en-GB" sz="1100" dirty="0" err="1">
                <a:ea typeface="Times New Roman" panose="02020603050405020304" pitchFamily="18" charset="0"/>
              </a:rPr>
              <a:t>Poznań</a:t>
            </a:r>
            <a:r>
              <a:rPr lang="en-GB" sz="1100" dirty="0">
                <a:ea typeface="Times New Roman" panose="02020603050405020304" pitchFamily="18" charset="0"/>
              </a:rPr>
              <a:t> (200</a:t>
            </a:r>
            <a:r>
              <a:rPr lang="pl-PL" sz="1100" dirty="0">
                <a:ea typeface="Times New Roman" panose="02020603050405020304" pitchFamily="18" charset="0"/>
              </a:rPr>
              <a:t>5</a:t>
            </a:r>
            <a:r>
              <a:rPr lang="en-GB" sz="1100" dirty="0">
                <a:ea typeface="Times New Roman" panose="02020603050405020304" pitchFamily="18" charset="0"/>
              </a:rPr>
              <a:t>-2018)</a:t>
            </a:r>
            <a:endParaRPr lang="en-GB" sz="11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bg1"/>
              </a:solidFill>
            </a:endParaRPr>
          </a:p>
        </p:txBody>
      </p:sp>
      <p:sp>
        <p:nvSpPr>
          <p:cNvPr id="4" name="Slide Number Placeholder 3"/>
          <p:cNvSpPr>
            <a:spLocks noGrp="1"/>
          </p:cNvSpPr>
          <p:nvPr>
            <p:ph type="sldNum" sz="quarter" idx="10"/>
          </p:nvPr>
        </p:nvSpPr>
        <p:spPr/>
        <p:txBody>
          <a:bodyPr/>
          <a:lstStyle/>
          <a:p>
            <a:fld id="{E5304937-BA7F-4B10-ACEA-0FCEC197B185}" type="slidenum">
              <a:rPr lang="de-DE" smtClean="0"/>
              <a:t>5</a:t>
            </a:fld>
            <a:endParaRPr lang="de-DE"/>
          </a:p>
        </p:txBody>
      </p:sp>
    </p:spTree>
    <p:extLst>
      <p:ext uri="{BB962C8B-B14F-4D97-AF65-F5344CB8AC3E}">
        <p14:creationId xmlns:p14="http://schemas.microsoft.com/office/powerpoint/2010/main" val="96197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E5304937-BA7F-4B10-ACEA-0FCEC197B185}" type="slidenum">
              <a:rPr lang="de-DE" smtClean="0"/>
              <a:t>10</a:t>
            </a:fld>
            <a:endParaRPr lang="de-DE"/>
          </a:p>
        </p:txBody>
      </p:sp>
    </p:spTree>
    <p:extLst>
      <p:ext uri="{BB962C8B-B14F-4D97-AF65-F5344CB8AC3E}">
        <p14:creationId xmlns:p14="http://schemas.microsoft.com/office/powerpoint/2010/main" val="100564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pl-PL" sz="1200" b="1" kern="1200" dirty="0" err="1">
                <a:solidFill>
                  <a:schemeClr val="tx1"/>
                </a:solidFill>
                <a:effectLst/>
                <a:latin typeface="+mn-lt"/>
                <a:ea typeface="+mn-ea"/>
                <a:cs typeface="+mn-cs"/>
              </a:rPr>
              <a:t>Underrepresentation</a:t>
            </a:r>
            <a:r>
              <a:rPr lang="pl-PL" sz="1200" b="1" kern="1200" dirty="0">
                <a:solidFill>
                  <a:schemeClr val="tx1"/>
                </a:solidFill>
                <a:effectLst/>
                <a:latin typeface="+mn-lt"/>
                <a:ea typeface="+mn-ea"/>
                <a:cs typeface="+mn-cs"/>
              </a:rPr>
              <a:t> of </a:t>
            </a:r>
            <a:r>
              <a:rPr lang="pl-PL" sz="1200" b="1" kern="1200" dirty="0" err="1">
                <a:solidFill>
                  <a:schemeClr val="tx1"/>
                </a:solidFill>
                <a:effectLst/>
                <a:latin typeface="+mn-lt"/>
                <a:ea typeface="+mn-ea"/>
                <a:cs typeface="+mn-cs"/>
              </a:rPr>
              <a:t>women</a:t>
            </a:r>
            <a:r>
              <a:rPr lang="pl-PL"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Przypomnijmy, że niedawno poznańscy radni przyjęli stanowisko, by w 2018 r. patronami ulic zostawały przede wszystkim kobiety - w przyszłym roku przypada sto lat od chwili, gdy uzyskały w Polsce prawa wyborcze. (GW, 2017)</a:t>
            </a:r>
            <a:endParaRPr lang="en-GB" sz="1200" kern="1200" dirty="0">
              <a:solidFill>
                <a:schemeClr val="tx1"/>
              </a:solidFill>
              <a:effectLst/>
              <a:latin typeface="+mn-lt"/>
              <a:ea typeface="+mn-ea"/>
              <a:cs typeface="+mn-cs"/>
            </a:endParaRPr>
          </a:p>
          <a:p>
            <a:pPr lvl="0"/>
            <a:endParaRPr lang="pl-PL"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legitimisation of the change instigators through local identity/address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particularly painful that the people advocating the renaming – the representatives of associations and private – mostly have only shortly lived in </a:t>
            </a:r>
            <a:r>
              <a:rPr lang="en-GB" sz="1200" kern="1200" dirty="0" err="1">
                <a:solidFill>
                  <a:schemeClr val="tx1"/>
                </a:solidFill>
                <a:effectLst/>
                <a:latin typeface="+mn-lt"/>
                <a:ea typeface="+mn-ea"/>
                <a:cs typeface="+mn-cs"/>
              </a:rPr>
              <a:t>Zbaszyń</a:t>
            </a:r>
            <a:r>
              <a:rPr lang="en-GB" sz="1200" kern="1200" dirty="0">
                <a:solidFill>
                  <a:schemeClr val="tx1"/>
                </a:solidFill>
                <a:effectLst/>
                <a:latin typeface="+mn-lt"/>
                <a:ea typeface="+mn-ea"/>
                <a:cs typeface="+mn-cs"/>
              </a:rPr>
              <a:t> or not at all.”</a:t>
            </a:r>
          </a:p>
          <a:p>
            <a:r>
              <a:rPr lang="pl-PL" sz="1200" kern="1200" dirty="0">
                <a:solidFill>
                  <a:schemeClr val="tx1"/>
                </a:solidFill>
                <a:effectLst/>
                <a:latin typeface="+mn-lt"/>
                <a:ea typeface="+mn-ea"/>
                <a:cs typeface="+mn-cs"/>
              </a:rPr>
              <a:t>“Szczególnie bolesny jest fakt, że o zmianę nazwy zabiegają głównie osoby – przedstawiciele stowarzyszeń i prywatne – stosunkowo krótko, bądź zgoła wcale w Zbąszyniu nie mieszkające.” </a:t>
            </a:r>
            <a:r>
              <a:rPr lang="en-GB" sz="1200" kern="1200" dirty="0">
                <a:solidFill>
                  <a:schemeClr val="tx1"/>
                </a:solidFill>
                <a:effectLst/>
                <a:latin typeface="+mn-lt"/>
                <a:ea typeface="+mn-ea"/>
                <a:cs typeface="+mn-cs"/>
              </a:rPr>
              <a:t>[Renata </a:t>
            </a:r>
            <a:r>
              <a:rPr lang="en-GB" sz="1200" kern="1200" dirty="0" err="1">
                <a:solidFill>
                  <a:schemeClr val="tx1"/>
                </a:solidFill>
                <a:effectLst/>
                <a:latin typeface="+mn-lt"/>
                <a:ea typeface="+mn-ea"/>
                <a:cs typeface="+mn-cs"/>
              </a:rPr>
              <a:t>Stawiańska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Ulica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dzieli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Zbąszynianin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Nr</a:t>
            </a:r>
            <a:r>
              <a:rPr lang="en-GB" sz="1200" kern="1200" dirty="0">
                <a:solidFill>
                  <a:schemeClr val="tx1"/>
                </a:solidFill>
                <a:effectLst/>
                <a:latin typeface="+mn-lt"/>
                <a:ea typeface="+mn-ea"/>
                <a:cs typeface="+mn-cs"/>
              </a:rPr>
              <a:t> 6 (76), </a:t>
            </a:r>
            <a:r>
              <a:rPr lang="en-GB" sz="1200" kern="1200" dirty="0" err="1">
                <a:solidFill>
                  <a:schemeClr val="tx1"/>
                </a:solidFill>
                <a:effectLst/>
                <a:latin typeface="+mn-lt"/>
                <a:ea typeface="+mn-ea"/>
                <a:cs typeface="+mn-cs"/>
              </a:rPr>
              <a:t>Czerwiec</a:t>
            </a:r>
            <a:r>
              <a:rPr lang="en-GB" sz="1200" kern="1200" dirty="0">
                <a:solidFill>
                  <a:schemeClr val="tx1"/>
                </a:solidFill>
                <a:effectLst/>
                <a:latin typeface="+mn-lt"/>
                <a:ea typeface="+mn-ea"/>
                <a:cs typeface="+mn-cs"/>
              </a:rPr>
              <a:t> 2001, str. 7]</a:t>
            </a:r>
          </a:p>
          <a:p>
            <a:r>
              <a:rPr lang="en-GB" sz="1200" kern="1200" dirty="0">
                <a:solidFill>
                  <a:schemeClr val="tx1"/>
                </a:solidFill>
                <a:effectLst/>
                <a:latin typeface="+mn-lt"/>
                <a:ea typeface="+mn-ea"/>
                <a:cs typeface="+mn-cs"/>
              </a:rPr>
              <a:t>“The bridge on the </a:t>
            </a:r>
            <a:r>
              <a:rPr lang="en-GB" sz="1200" kern="1200" dirty="0" err="1">
                <a:solidFill>
                  <a:schemeClr val="tx1"/>
                </a:solidFill>
                <a:effectLst/>
                <a:latin typeface="+mn-lt"/>
                <a:ea typeface="+mn-ea"/>
                <a:cs typeface="+mn-cs"/>
              </a:rPr>
              <a:t>Obra</a:t>
            </a:r>
            <a:r>
              <a:rPr lang="en-GB" sz="1200" kern="1200" dirty="0">
                <a:solidFill>
                  <a:schemeClr val="tx1"/>
                </a:solidFill>
                <a:effectLst/>
                <a:latin typeface="+mn-lt"/>
                <a:ea typeface="+mn-ea"/>
                <a:cs typeface="+mn-cs"/>
              </a:rPr>
              <a:t> river, joining the parts of the city today, as the facts show, was a foundation for a modern transport system. I therefore suggest to the town’s fathers to make a resolution naming the </a:t>
            </a:r>
            <a:r>
              <a:rPr lang="en-GB" sz="1200" kern="1200" dirty="0" err="1">
                <a:solidFill>
                  <a:schemeClr val="tx1"/>
                </a:solidFill>
                <a:effectLst/>
                <a:latin typeface="+mn-lt"/>
                <a:ea typeface="+mn-ea"/>
                <a:cs typeface="+mn-cs"/>
              </a:rPr>
              <a:t>Obra</a:t>
            </a:r>
            <a:r>
              <a:rPr lang="en-GB" sz="1200" kern="1200" dirty="0">
                <a:solidFill>
                  <a:schemeClr val="tx1"/>
                </a:solidFill>
                <a:effectLst/>
                <a:latin typeface="+mn-lt"/>
                <a:ea typeface="+mn-ea"/>
                <a:cs typeface="+mn-cs"/>
              </a:rPr>
              <a:t> bridge after Captain Franciszek </a:t>
            </a:r>
            <a:r>
              <a:rPr lang="en-GB" sz="1200" kern="1200" dirty="0" err="1">
                <a:solidFill>
                  <a:schemeClr val="tx1"/>
                </a:solidFill>
                <a:effectLst/>
                <a:latin typeface="+mn-lt"/>
                <a:ea typeface="+mn-ea"/>
                <a:cs typeface="+mn-cs"/>
              </a:rPr>
              <a:t>Ferfet</a:t>
            </a:r>
            <a:r>
              <a:rPr lang="en-GB" sz="1200" kern="1200" dirty="0">
                <a:solidFill>
                  <a:schemeClr val="tx1"/>
                </a:solidFill>
                <a:effectLst/>
                <a:latin typeface="+mn-lt"/>
                <a:ea typeface="+mn-ea"/>
                <a:cs typeface="+mn-cs"/>
              </a:rPr>
              <a:t>. It would be a token of gratitude expressed after years. I hope that my appeal, as a </a:t>
            </a:r>
            <a:r>
              <a:rPr lang="en-GB" sz="1200" kern="1200" dirty="0" err="1">
                <a:solidFill>
                  <a:schemeClr val="tx1"/>
                </a:solidFill>
                <a:effectLst/>
                <a:latin typeface="+mn-lt"/>
                <a:ea typeface="+mn-ea"/>
                <a:cs typeface="+mn-cs"/>
              </a:rPr>
              <a:t>Zbąszyń</a:t>
            </a:r>
            <a:r>
              <a:rPr lang="en-GB" sz="1200" kern="1200" dirty="0">
                <a:solidFill>
                  <a:schemeClr val="tx1"/>
                </a:solidFill>
                <a:effectLst/>
                <a:latin typeface="+mn-lt"/>
                <a:ea typeface="+mn-ea"/>
                <a:cs typeface="+mn-cs"/>
              </a:rPr>
              <a:t> inhabitant, will be considered by the councillors.”</a:t>
            </a:r>
          </a:p>
          <a:p>
            <a:r>
              <a:rPr lang="pl-PL" sz="1200" kern="1200" dirty="0">
                <a:solidFill>
                  <a:schemeClr val="tx1"/>
                </a:solidFill>
                <a:effectLst/>
                <a:latin typeface="+mn-lt"/>
                <a:ea typeface="+mn-ea"/>
                <a:cs typeface="+mn-cs"/>
              </a:rPr>
              <a:t>„Most na Obrze, spinający części miasta dziś, jak wskazują fakty, był fundamentem pod nowoczesny system komunikacyjny. Sugeruję więc ojcom miasta podjęcie uchwały o nadanie mostowi na Obrze imienia kapitana Franciszka </a:t>
            </a:r>
            <a:r>
              <a:rPr lang="pl-PL" sz="1200" kern="1200" dirty="0" err="1">
                <a:solidFill>
                  <a:schemeClr val="tx1"/>
                </a:solidFill>
                <a:effectLst/>
                <a:latin typeface="+mn-lt"/>
                <a:ea typeface="+mn-ea"/>
                <a:cs typeface="+mn-cs"/>
              </a:rPr>
              <a:t>Ferfeta</a:t>
            </a:r>
            <a:r>
              <a:rPr lang="pl-PL" sz="1200" kern="1200" dirty="0">
                <a:solidFill>
                  <a:schemeClr val="tx1"/>
                </a:solidFill>
                <a:effectLst/>
                <a:latin typeface="+mn-lt"/>
                <a:ea typeface="+mn-ea"/>
                <a:cs typeface="+mn-cs"/>
              </a:rPr>
              <a:t>. Byłby to wyraz wdzięczności wyrażony po latach. Mam nadzieję, że mój apel, jako zbąszynianki, zostanie przez radnych podjęty.” </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Ksawera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Czajka-Szostak</a:t>
            </a:r>
            <a:r>
              <a:rPr lang="en-GB" sz="1200" kern="1200" dirty="0">
                <a:solidFill>
                  <a:schemeClr val="tx1"/>
                </a:solidFill>
                <a:effectLst/>
                <a:latin typeface="+mn-lt"/>
                <a:ea typeface="+mn-ea"/>
                <a:cs typeface="+mn-cs"/>
              </a:rPr>
              <a:t>, „Most </a:t>
            </a:r>
            <a:r>
              <a:rPr lang="en-GB" sz="1200" kern="1200" dirty="0" err="1">
                <a:solidFill>
                  <a:schemeClr val="tx1"/>
                </a:solidFill>
                <a:effectLst/>
                <a:latin typeface="+mn-lt"/>
                <a:ea typeface="+mn-ea"/>
                <a:cs typeface="+mn-cs"/>
              </a:rPr>
              <a:t>Ferfeta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Zbąszynianin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Nr</a:t>
            </a:r>
            <a:r>
              <a:rPr lang="en-GB" sz="1200" kern="1200" dirty="0">
                <a:solidFill>
                  <a:schemeClr val="tx1"/>
                </a:solidFill>
                <a:effectLst/>
                <a:latin typeface="+mn-lt"/>
                <a:ea typeface="+mn-ea"/>
                <a:cs typeface="+mn-cs"/>
              </a:rPr>
              <a:t> 9(20), </a:t>
            </a:r>
            <a:r>
              <a:rPr lang="en-GB" sz="1200" kern="1200" dirty="0" err="1">
                <a:solidFill>
                  <a:schemeClr val="tx1"/>
                </a:solidFill>
                <a:effectLst/>
                <a:latin typeface="+mn-lt"/>
                <a:ea typeface="+mn-ea"/>
                <a:cs typeface="+mn-cs"/>
              </a:rPr>
              <a:t>listopad</a:t>
            </a:r>
            <a:r>
              <a:rPr lang="en-GB" sz="1200" kern="1200" dirty="0">
                <a:solidFill>
                  <a:schemeClr val="tx1"/>
                </a:solidFill>
                <a:effectLst/>
                <a:latin typeface="+mn-lt"/>
                <a:ea typeface="+mn-ea"/>
                <a:cs typeface="+mn-cs"/>
              </a:rPr>
              <a:t> 1996, </a:t>
            </a:r>
            <a:r>
              <a:rPr lang="en-GB" sz="1200" kern="1200" dirty="0" err="1">
                <a:solidFill>
                  <a:schemeClr val="tx1"/>
                </a:solidFill>
                <a:effectLst/>
                <a:latin typeface="+mn-lt"/>
                <a:ea typeface="+mn-ea"/>
                <a:cs typeface="+mn-cs"/>
              </a:rPr>
              <a:t>strona</a:t>
            </a:r>
            <a:r>
              <a:rPr lang="en-GB" sz="1200" kern="1200" dirty="0">
                <a:solidFill>
                  <a:schemeClr val="tx1"/>
                </a:solidFill>
                <a:effectLst/>
                <a:latin typeface="+mn-lt"/>
                <a:ea typeface="+mn-ea"/>
                <a:cs typeface="+mn-cs"/>
              </a:rPr>
              <a:t> 5]</a:t>
            </a:r>
          </a:p>
          <a:p>
            <a:endParaRPr lang="en-GB" dirty="0"/>
          </a:p>
          <a:p>
            <a:endParaRPr lang="en-GB" dirty="0"/>
          </a:p>
        </p:txBody>
      </p:sp>
      <p:sp>
        <p:nvSpPr>
          <p:cNvPr id="4" name="Symbol zastępczy numeru slajdu 3"/>
          <p:cNvSpPr>
            <a:spLocks noGrp="1"/>
          </p:cNvSpPr>
          <p:nvPr>
            <p:ph type="sldNum" sz="quarter" idx="10"/>
          </p:nvPr>
        </p:nvSpPr>
        <p:spPr/>
        <p:txBody>
          <a:bodyPr/>
          <a:lstStyle/>
          <a:p>
            <a:fld id="{E5304937-BA7F-4B10-ACEA-0FCEC197B185}" type="slidenum">
              <a:rPr lang="de-DE" smtClean="0"/>
              <a:t>12</a:t>
            </a:fld>
            <a:endParaRPr lang="de-DE"/>
          </a:p>
        </p:txBody>
      </p:sp>
    </p:spTree>
    <p:extLst>
      <p:ext uri="{BB962C8B-B14F-4D97-AF65-F5344CB8AC3E}">
        <p14:creationId xmlns:p14="http://schemas.microsoft.com/office/powerpoint/2010/main" val="113436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GłosWlkp</a:t>
            </a:r>
            <a:r>
              <a:rPr lang="pl-PL" dirty="0"/>
              <a:t>,</a:t>
            </a:r>
            <a:r>
              <a:rPr lang="pl-PL" baseline="0" dirty="0"/>
              <a:t> 28.03.2018.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a:solidFill>
                  <a:schemeClr val="tx1"/>
                </a:solidFill>
                <a:effectLst/>
                <a:latin typeface="+mn-lt"/>
                <a:ea typeface="+mn-ea"/>
                <a:cs typeface="+mn-cs"/>
              </a:rPr>
              <a:t>„</a:t>
            </a:r>
            <a:r>
              <a:rPr lang="pl-PL" sz="1200" kern="1200" dirty="0">
                <a:solidFill>
                  <a:schemeClr val="tx1"/>
                </a:solidFill>
                <a:effectLst/>
                <a:latin typeface="+mn-lt"/>
                <a:ea typeface="+mn-ea"/>
                <a:cs typeface="+mn-cs"/>
              </a:rPr>
              <a:t>Wojewódzki Sąd Administracyjny w Poznaniu w czwartek uchylił zarządzenie wojewody wielkopolskiego dotyczące zmiany nazwy ul. 23 Lutego. – Wyrok pokazuje, jak ważny jest trójpodział władzy i jak ważne są niezależne, niezawisłe sądy – skomentował prezydent Jacek Jaśkowiak.”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Gazeta Wyborcza 23.03.2018.</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 Ten wyrok pokazuje, jak ważny jest trójpodział władzy i jak ważne są niezależne, niezawisłe sądy, które - przez stosowne orzeczenia i wyroki - są w stanie uniemożliwić pozaprawne działania władzy wykonawczej - komentował prezydent Poznania Jacek Jaśkowiak.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5304937-BA7F-4B10-ACEA-0FCEC197B185}" type="slidenum">
              <a:rPr lang="de-DE" smtClean="0"/>
              <a:t>14</a:t>
            </a:fld>
            <a:endParaRPr lang="de-DE"/>
          </a:p>
        </p:txBody>
      </p:sp>
    </p:spTree>
    <p:extLst>
      <p:ext uri="{BB962C8B-B14F-4D97-AF65-F5344CB8AC3E}">
        <p14:creationId xmlns:p14="http://schemas.microsoft.com/office/powerpoint/2010/main" val="226850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Głos: Zdaniem Zbigniewa Hoffmanna nazwa ulicy 23 Lutego jest związana z wejściem wojsk Armii Sowieckiej do Poznania w 1945 roku. Wojewoda jest otwarty na składane propozycje mieszkańców, które często odnoszą się do dorobku zasłużonych Wielkopolan. Jedną z propozycji jest osoba Stefana Stuligrosza, twórcy Chóru Chłopięco-Męskiego „Poznańskie Słowiki”. Drugą, postulat przywrócenia dawnej ulicy Pocztowej w Poznaniu. - Warto rozważyć docenienie dorobku wybitnych poznaniaków, szczególnie zasłużonych dla naszego miasta. Dlatego w przypadku 23 Lutego rozważamy uczynienie patronem ulicy profesora Stefana Stuligrosza. Inną możliwą propozycją jest ul. Pocztowa. Na ten moment to dwie prawdopodobne nazwy. Na bieżąco konsultujemy się również z Instytutem Pamięci Narodowej – mówi wojewoda wielkopolski Zbigniew Hoffmann. W Wielkopolsce samorządy zmieniły około 100 nazw ulic, powołując się na ustawę dekomunizacyjną.</a:t>
            </a:r>
            <a:endParaRPr lang="en-GB" sz="1200" kern="1200" dirty="0">
              <a:solidFill>
                <a:schemeClr val="tx1"/>
              </a:solidFill>
              <a:effectLst/>
              <a:latin typeface="+mn-lt"/>
              <a:ea typeface="+mn-ea"/>
              <a:cs typeface="+mn-cs"/>
            </a:endParaRPr>
          </a:p>
          <a:p>
            <a:r>
              <a:rPr lang="pl-PL" dirty="0"/>
              <a:t>Głos </a:t>
            </a:r>
            <a:r>
              <a:rPr lang="pl-PL" dirty="0" err="1"/>
              <a:t>Wlkp</a:t>
            </a:r>
            <a:r>
              <a:rPr lang="pl-PL" dirty="0"/>
              <a:t> 02.11.2017.</a:t>
            </a:r>
            <a:endParaRPr lang="en-GB" dirty="0"/>
          </a:p>
        </p:txBody>
      </p:sp>
      <p:sp>
        <p:nvSpPr>
          <p:cNvPr id="4" name="Symbol zastępczy numeru slajdu 3"/>
          <p:cNvSpPr>
            <a:spLocks noGrp="1"/>
          </p:cNvSpPr>
          <p:nvPr>
            <p:ph type="sldNum" sz="quarter" idx="10"/>
          </p:nvPr>
        </p:nvSpPr>
        <p:spPr/>
        <p:txBody>
          <a:bodyPr/>
          <a:lstStyle/>
          <a:p>
            <a:fld id="{8E7BAF74-816C-4E0D-AD1B-F26846B0811E}" type="slidenum">
              <a:rPr lang="en-GB" smtClean="0"/>
              <a:t>15</a:t>
            </a:fld>
            <a:endParaRPr lang="en-GB"/>
          </a:p>
        </p:txBody>
      </p:sp>
    </p:spTree>
    <p:extLst>
      <p:ext uri="{BB962C8B-B14F-4D97-AF65-F5344CB8AC3E}">
        <p14:creationId xmlns:p14="http://schemas.microsoft.com/office/powerpoint/2010/main" val="154433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GW: Kto może zostać nowym patronem tej ważnej arterii komunikacyjnej w centrum? "Wojewoda Zbigniew Hoffmann jest otwarty na propozycje nowych nazw. Uważa, iż warto rozważyć docenienie dorobku wybitnych poznaniaków, szczególnie zasłużonych dla naszego miasta. Wśród propozycji składanych Wojewodzie wskazywano przykładowo na prof. Stefana Stuligrosza. Postulowano także przywrócenie dawnej ulicy Pocztowej" - napisał nam rzecznik wojewody.</a:t>
            </a:r>
            <a:endParaRPr lang="en-GB"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Ale może to być zasłona dymna. Według naszych informacji Zbigniew Hoffmann nosi się z zamiarem nadania tej ulicy nazwy Lecha Kaczyńskiego, tragicznie zmarłego prezydenta RP, który zginął w katastrofie smoleńskiej w 2010 r.</a:t>
            </a:r>
            <a:endParaRPr lang="en-GB" sz="1200" kern="1200" dirty="0">
              <a:solidFill>
                <a:schemeClr val="tx1"/>
              </a:solidFill>
              <a:effectLst/>
              <a:latin typeface="+mn-lt"/>
              <a:ea typeface="+mn-ea"/>
              <a:cs typeface="+mn-cs"/>
            </a:endParaRPr>
          </a:p>
          <a:p>
            <a:r>
              <a:rPr lang="pl-PL" dirty="0"/>
              <a:t>GW 02.11.2017.</a:t>
            </a:r>
            <a:endParaRPr lang="en-GB" dirty="0"/>
          </a:p>
        </p:txBody>
      </p:sp>
      <p:sp>
        <p:nvSpPr>
          <p:cNvPr id="4" name="Symbol zastępczy numeru slajdu 3"/>
          <p:cNvSpPr>
            <a:spLocks noGrp="1"/>
          </p:cNvSpPr>
          <p:nvPr>
            <p:ph type="sldNum" sz="quarter" idx="10"/>
          </p:nvPr>
        </p:nvSpPr>
        <p:spPr/>
        <p:txBody>
          <a:bodyPr/>
          <a:lstStyle/>
          <a:p>
            <a:fld id="{8E7BAF74-816C-4E0D-AD1B-F26846B0811E}" type="slidenum">
              <a:rPr lang="en-GB" smtClean="0"/>
              <a:t>16</a:t>
            </a:fld>
            <a:endParaRPr lang="en-GB"/>
          </a:p>
        </p:txBody>
      </p:sp>
    </p:spTree>
    <p:extLst>
      <p:ext uri="{BB962C8B-B14F-4D97-AF65-F5344CB8AC3E}">
        <p14:creationId xmlns:p14="http://schemas.microsoft.com/office/powerpoint/2010/main" val="141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8E7BAF74-816C-4E0D-AD1B-F26846B0811E}" type="slidenum">
              <a:rPr lang="en-GB" smtClean="0"/>
              <a:t>17</a:t>
            </a:fld>
            <a:endParaRPr lang="en-GB"/>
          </a:p>
        </p:txBody>
      </p:sp>
    </p:spTree>
    <p:extLst>
      <p:ext uri="{BB962C8B-B14F-4D97-AF65-F5344CB8AC3E}">
        <p14:creationId xmlns:p14="http://schemas.microsoft.com/office/powerpoint/2010/main" val="336201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8E7BAF74-816C-4E0D-AD1B-F26846B0811E}" type="slidenum">
              <a:rPr lang="en-GB" smtClean="0"/>
              <a:t>18</a:t>
            </a:fld>
            <a:endParaRPr lang="en-GB"/>
          </a:p>
        </p:txBody>
      </p:sp>
    </p:spTree>
    <p:extLst>
      <p:ext uri="{BB962C8B-B14F-4D97-AF65-F5344CB8AC3E}">
        <p14:creationId xmlns:p14="http://schemas.microsoft.com/office/powerpoint/2010/main" val="311933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474CA5-D312-4DA3-BF02-8ACBA16C7D63}"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426489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7C1279-3251-4BF2-9DA8-CA9F6758118C}"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7363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C35D7C-5136-4AB6-A476-3CE58F49C3F2}"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94699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64B46B-7257-468C-872F-EC7BE2FDCAAC}"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85128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66CB5-65AF-41A2-A8AD-543B4A9633B9}"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79584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67EC9C-5384-4D39-8B50-33157331062B}" type="datetime1">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58201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B4B3CA-8826-446F-91F4-B5959CC3B2BF}" type="datetime1">
              <a:rPr lang="en-GB" smtClean="0"/>
              <a:t>10/06/2021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76279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4311C3-1D7A-43BC-B801-CA6D7ABCF8A9}" type="datetime1">
              <a:rPr lang="en-GB" smtClean="0"/>
              <a:t>10/06/2021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71022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65186-9637-4D51-97E0-4D20705845C4}" type="datetime1">
              <a:rPr lang="en-GB" smtClean="0"/>
              <a:t>10/06/2021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397146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8F1931-D13D-4ACA-AE25-E004D532084F}" type="datetime1">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156676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891248-FDC6-41BC-9B31-E8876A20E51D}" type="datetime1">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395154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809E0-64A1-4902-8710-9B426DF3A8B5}" type="datetime1">
              <a:rPr lang="en-GB" smtClean="0"/>
              <a:t>10/06/2021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02EE1-E5E5-4074-89EA-05E8AA117174}" type="slidenum">
              <a:rPr lang="en-GB" smtClean="0"/>
              <a:t>‹#›</a:t>
            </a:fld>
            <a:endParaRPr lang="en-GB"/>
          </a:p>
        </p:txBody>
      </p:sp>
    </p:spTree>
    <p:extLst>
      <p:ext uri="{BB962C8B-B14F-4D97-AF65-F5344CB8AC3E}">
        <p14:creationId xmlns:p14="http://schemas.microsoft.com/office/powerpoint/2010/main" val="9949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45232" y="2789866"/>
            <a:ext cx="8208912" cy="954107"/>
          </a:xfrm>
          <a:prstGeom prst="rect">
            <a:avLst/>
          </a:prstGeom>
        </p:spPr>
        <p:txBody>
          <a:bodyPr wrap="square">
            <a:spAutoFit/>
          </a:bodyPr>
          <a:lstStyle/>
          <a:p>
            <a:pPr algn="ctr"/>
            <a:r>
              <a:rPr lang="en-GB" sz="2800" b="1" dirty="0"/>
              <a:t>Media perception of transformations in the commemorative </a:t>
            </a:r>
            <a:r>
              <a:rPr lang="en-GB" sz="2800" b="1" dirty="0" err="1"/>
              <a:t>cityscap</a:t>
            </a:r>
            <a:r>
              <a:rPr lang="pl-PL" sz="2800" b="1" dirty="0"/>
              <a:t>e</a:t>
            </a:r>
            <a:endParaRPr lang="de-DE" sz="2800" b="1" i="1" dirty="0"/>
          </a:p>
        </p:txBody>
      </p:sp>
      <p:pic>
        <p:nvPicPr>
          <p:cNvPr id="3" name="Grafik 2"/>
          <p:cNvPicPr>
            <a:picLocks noChangeAspect="1"/>
          </p:cNvPicPr>
          <p:nvPr/>
        </p:nvPicPr>
        <p:blipFill rotWithShape="1">
          <a:blip r:embed="rId2"/>
          <a:srcRect l="45010" t="13992"/>
          <a:stretch/>
        </p:blipFill>
        <p:spPr>
          <a:xfrm>
            <a:off x="0" y="6086345"/>
            <a:ext cx="5004048" cy="640940"/>
          </a:xfrm>
          <a:prstGeom prst="rect">
            <a:avLst/>
          </a:prstGeom>
        </p:spPr>
      </p:pic>
      <p:sp>
        <p:nvSpPr>
          <p:cNvPr id="5" name="Rechteck 4"/>
          <p:cNvSpPr/>
          <p:nvPr/>
        </p:nvSpPr>
        <p:spPr>
          <a:xfrm>
            <a:off x="971600" y="4228310"/>
            <a:ext cx="7389440" cy="830997"/>
          </a:xfrm>
          <a:prstGeom prst="rect">
            <a:avLst/>
          </a:prstGeom>
        </p:spPr>
        <p:txBody>
          <a:bodyPr wrap="square">
            <a:spAutoFit/>
          </a:bodyPr>
          <a:lstStyle/>
          <a:p>
            <a:pPr algn="ctr"/>
            <a:r>
              <a:rPr lang="en-GB" sz="2400" dirty="0" err="1"/>
              <a:t>Malgorzata</a:t>
            </a:r>
            <a:r>
              <a:rPr lang="en-GB" sz="2400" dirty="0"/>
              <a:t> </a:t>
            </a:r>
            <a:r>
              <a:rPr lang="en-GB" sz="2400" dirty="0" err="1"/>
              <a:t>Fabiszak</a:t>
            </a:r>
            <a:r>
              <a:rPr lang="en-GB" sz="2400" dirty="0"/>
              <a:t>, Isabelle </a:t>
            </a:r>
            <a:r>
              <a:rPr lang="en-GB" sz="2400" dirty="0" err="1"/>
              <a:t>Buchstaller</a:t>
            </a:r>
            <a:r>
              <a:rPr lang="en-GB" sz="2400" dirty="0"/>
              <a:t>,</a:t>
            </a:r>
            <a:r>
              <a:rPr lang="pl-PL" sz="2400" dirty="0"/>
              <a:t> </a:t>
            </a:r>
          </a:p>
          <a:p>
            <a:pPr algn="ctr"/>
            <a:r>
              <a:rPr lang="en-GB" sz="2400" dirty="0"/>
              <a:t>Anna </a:t>
            </a:r>
            <a:r>
              <a:rPr lang="en-GB" sz="2400" dirty="0" err="1"/>
              <a:t>Weronika</a:t>
            </a:r>
            <a:r>
              <a:rPr lang="en-GB" sz="2400" dirty="0"/>
              <a:t> </a:t>
            </a:r>
            <a:r>
              <a:rPr lang="en-GB" sz="2400" dirty="0" err="1"/>
              <a:t>Brzezinska</a:t>
            </a:r>
            <a:r>
              <a:rPr lang="pl-PL" sz="2400" dirty="0"/>
              <a:t> &amp; </a:t>
            </a:r>
            <a:r>
              <a:rPr lang="en-GB" sz="2400" dirty="0"/>
              <a:t>Seraphim </a:t>
            </a:r>
            <a:r>
              <a:rPr lang="en-GB" sz="2400" dirty="0" err="1"/>
              <a:t>Alvanides</a:t>
            </a:r>
            <a:endParaRPr lang="en-GB" sz="2400" dirty="0"/>
          </a:p>
        </p:txBody>
      </p:sp>
      <p:pic>
        <p:nvPicPr>
          <p:cNvPr id="1026" name="Picture 2" descr="http://tumocs.web.ua.pt/images/Univ_Duisburg_Essen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696" y="135488"/>
            <a:ext cx="3375741" cy="1288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iw.amu.edu.pl/__data/assets/file/0006/162987/Logotyp-poziomy_UAM_wesja-podstawowa_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36899"/>
            <a:ext cx="3201080" cy="1479666"/>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2"/>
          <p:cNvPicPr>
            <a:picLocks noChangeAspect="1"/>
          </p:cNvPicPr>
          <p:nvPr/>
        </p:nvPicPr>
        <p:blipFill rotWithShape="1">
          <a:blip r:embed="rId2"/>
          <a:srcRect t="-1225" r="58051"/>
          <a:stretch/>
        </p:blipFill>
        <p:spPr>
          <a:xfrm>
            <a:off x="5220072" y="5978863"/>
            <a:ext cx="3817337" cy="754335"/>
          </a:xfrm>
          <a:prstGeom prst="rect">
            <a:avLst/>
          </a:prstGeom>
        </p:spPr>
      </p:pic>
      <p:sp>
        <p:nvSpPr>
          <p:cNvPr id="4" name="Symbol zastępczy numeru slajdu 3"/>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348302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80000"/>
            <a:ext cx="8229600" cy="1143000"/>
          </a:xfrm>
        </p:spPr>
        <p:txBody>
          <a:bodyPr>
            <a:normAutofit/>
          </a:bodyPr>
          <a:lstStyle/>
          <a:p>
            <a:r>
              <a:rPr lang="pl-PL" sz="3200" b="1" dirty="0"/>
              <a:t>Media </a:t>
            </a:r>
            <a:r>
              <a:rPr lang="pl-PL" sz="3200" b="1" dirty="0" err="1"/>
              <a:t>perspective</a:t>
            </a:r>
            <a:r>
              <a:rPr lang="pl-PL" sz="3200" b="1" dirty="0"/>
              <a:t> on B</a:t>
            </a:r>
            <a:r>
              <a:rPr lang="en-GB" sz="3200" b="1" dirty="0" err="1"/>
              <a:t>ottom</a:t>
            </a:r>
            <a:r>
              <a:rPr lang="en-GB" sz="3200" b="1" dirty="0"/>
              <a:t> up processes</a:t>
            </a:r>
            <a:r>
              <a:rPr lang="pl-PL" sz="3200" b="1" dirty="0"/>
              <a:t>:</a:t>
            </a:r>
            <a:br>
              <a:rPr lang="pl-PL" sz="3200" b="1" dirty="0"/>
            </a:br>
            <a:r>
              <a:rPr lang="pl-PL" sz="3200" dirty="0" err="1">
                <a:solidFill>
                  <a:srgbClr val="FF0000"/>
                </a:solidFill>
              </a:rPr>
              <a:t>Argumentation</a:t>
            </a:r>
            <a:r>
              <a:rPr lang="pl-PL" sz="3200" dirty="0">
                <a:solidFill>
                  <a:srgbClr val="FF0000"/>
                </a:solidFill>
              </a:rPr>
              <a:t> </a:t>
            </a:r>
            <a:r>
              <a:rPr lang="pl-PL" sz="3200" dirty="0" err="1">
                <a:solidFill>
                  <a:srgbClr val="FF0000"/>
                </a:solidFill>
              </a:rPr>
              <a:t>strategies</a:t>
            </a:r>
            <a:endParaRPr lang="en-GB" sz="3200" b="1" dirty="0"/>
          </a:p>
        </p:txBody>
      </p:sp>
      <p:graphicFrame>
        <p:nvGraphicFramePr>
          <p:cNvPr id="6" name="Tabela 5"/>
          <p:cNvGraphicFramePr>
            <a:graphicFrameLocks noGrp="1"/>
          </p:cNvGraphicFramePr>
          <p:nvPr>
            <p:extLst>
              <p:ext uri="{D42A27DB-BD31-4B8C-83A1-F6EECF244321}">
                <p14:modId xmlns:p14="http://schemas.microsoft.com/office/powerpoint/2010/main" val="606749798"/>
              </p:ext>
            </p:extLst>
          </p:nvPr>
        </p:nvGraphicFramePr>
        <p:xfrm>
          <a:off x="352104" y="1556792"/>
          <a:ext cx="8389392" cy="4199449"/>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3"/>
                    </a:ext>
                  </a:extLst>
                </a:gridCol>
                <a:gridCol w="5650608">
                  <a:extLst>
                    <a:ext uri="{9D8B030D-6E8A-4147-A177-3AD203B41FA5}">
                      <a16:colId xmlns:a16="http://schemas.microsoft.com/office/drawing/2014/main" val="20000"/>
                    </a:ext>
                  </a:extLst>
                </a:gridCol>
                <a:gridCol w="808729">
                  <a:extLst>
                    <a:ext uri="{9D8B030D-6E8A-4147-A177-3AD203B41FA5}">
                      <a16:colId xmlns:a16="http://schemas.microsoft.com/office/drawing/2014/main" val="20001"/>
                    </a:ext>
                  </a:extLst>
                </a:gridCol>
                <a:gridCol w="993951">
                  <a:extLst>
                    <a:ext uri="{9D8B030D-6E8A-4147-A177-3AD203B41FA5}">
                      <a16:colId xmlns:a16="http://schemas.microsoft.com/office/drawing/2014/main" val="20002"/>
                    </a:ext>
                  </a:extLst>
                </a:gridCol>
              </a:tblGrid>
              <a:tr h="457281">
                <a:tc rowSpan="6">
                  <a:txBody>
                    <a:bodyPr/>
                    <a:lstStyle/>
                    <a:p>
                      <a:pPr algn="ctr"/>
                      <a:r>
                        <a:rPr lang="pl-PL" sz="2000" dirty="0" err="1">
                          <a:solidFill>
                            <a:srgbClr val="C00000"/>
                          </a:solidFill>
                        </a:rPr>
                        <a:t>Ideological</a:t>
                      </a:r>
                      <a:r>
                        <a:rPr lang="pl-PL" sz="2000" dirty="0">
                          <a:solidFill>
                            <a:srgbClr val="C00000"/>
                          </a:solidFill>
                        </a:rPr>
                        <a:t> </a:t>
                      </a:r>
                      <a:r>
                        <a:rPr lang="pl-PL" sz="2000" dirty="0" err="1">
                          <a:solidFill>
                            <a:srgbClr val="C00000"/>
                          </a:solidFill>
                        </a:rPr>
                        <a:t>arguments</a:t>
                      </a:r>
                      <a:endParaRPr lang="en-GB" sz="2000" dirty="0">
                        <a:solidFill>
                          <a:srgbClr val="C00000"/>
                        </a:solidFill>
                      </a:endParaRPr>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err="1">
                          <a:solidFill>
                            <a:srgbClr val="C00000"/>
                          </a:solidFill>
                        </a:rPr>
                        <a:t>Underrepresentation</a:t>
                      </a:r>
                      <a:r>
                        <a:rPr lang="pl-PL" sz="2000" dirty="0">
                          <a:solidFill>
                            <a:srgbClr val="C00000"/>
                          </a:solidFill>
                        </a:rPr>
                        <a:t> of </a:t>
                      </a:r>
                      <a:r>
                        <a:rPr lang="pl-PL" sz="2000" dirty="0" err="1">
                          <a:solidFill>
                            <a:srgbClr val="C00000"/>
                          </a:solidFill>
                        </a:rPr>
                        <a:t>women</a:t>
                      </a:r>
                      <a:r>
                        <a:rPr lang="pl-PL" sz="2000" dirty="0">
                          <a:solidFill>
                            <a:srgbClr val="C00000"/>
                          </a:solidFill>
                        </a:rPr>
                        <a:t> (FOR)</a:t>
                      </a:r>
                      <a:endParaRPr lang="en-GB" sz="2000" dirty="0">
                        <a:solidFill>
                          <a:srgbClr val="C00000"/>
                        </a:solidFill>
                      </a:endParaRPr>
                    </a:p>
                  </a:txBody>
                  <a:tcPr/>
                </a:tc>
                <a:tc>
                  <a:txBody>
                    <a:bodyPr/>
                    <a:lstStyle/>
                    <a:p>
                      <a:pPr algn="ctr"/>
                      <a:r>
                        <a:rPr lang="pl-PL" dirty="0"/>
                        <a:t>Z(LL)</a:t>
                      </a:r>
                      <a:endParaRPr lang="en-GB" dirty="0"/>
                    </a:p>
                  </a:txBody>
                  <a:tcPr/>
                </a:tc>
                <a:tc>
                  <a:txBody>
                    <a:bodyPr/>
                    <a:lstStyle/>
                    <a:p>
                      <a:pPr algn="ctr"/>
                      <a:r>
                        <a:rPr lang="pl-PL" dirty="0"/>
                        <a:t>AB</a:t>
                      </a:r>
                      <a:endParaRPr lang="en-GB" dirty="0"/>
                    </a:p>
                  </a:txBody>
                  <a:tcPr/>
                </a:tc>
                <a:extLst>
                  <a:ext uri="{0D108BD9-81ED-4DB2-BD59-A6C34878D82A}">
                    <a16:rowId xmlns:a16="http://schemas.microsoft.com/office/drawing/2014/main" val="10000"/>
                  </a:ext>
                </a:extLst>
              </a:tr>
              <a:tr h="483866">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err="1">
                          <a:solidFill>
                            <a:srgbClr val="C00000"/>
                          </a:solidFill>
                        </a:rPr>
                        <a:t>Legitimisation</a:t>
                      </a:r>
                      <a:r>
                        <a:rPr lang="pl-PL" sz="2000" dirty="0">
                          <a:solidFill>
                            <a:srgbClr val="C00000"/>
                          </a:solidFill>
                        </a:rPr>
                        <a:t> of </a:t>
                      </a:r>
                      <a:r>
                        <a:rPr lang="pl-PL" sz="2000" dirty="0" err="1">
                          <a:solidFill>
                            <a:srgbClr val="C00000"/>
                          </a:solidFill>
                        </a:rPr>
                        <a:t>instigators</a:t>
                      </a:r>
                      <a:r>
                        <a:rPr lang="pl-PL" sz="2000" dirty="0">
                          <a:solidFill>
                            <a:srgbClr val="C00000"/>
                          </a:solidFill>
                        </a:rPr>
                        <a:t> of </a:t>
                      </a:r>
                      <a:r>
                        <a:rPr lang="pl-PL" sz="2000" dirty="0" err="1">
                          <a:solidFill>
                            <a:srgbClr val="C00000"/>
                          </a:solidFill>
                        </a:rPr>
                        <a:t>change</a:t>
                      </a:r>
                      <a:r>
                        <a:rPr lang="pl-PL" sz="2000" dirty="0">
                          <a:solidFill>
                            <a:srgbClr val="C00000"/>
                          </a:solidFill>
                        </a:rPr>
                        <a:t> (FOR &amp; AGAINST)</a:t>
                      </a:r>
                      <a:endParaRPr lang="en-GB" sz="2000" dirty="0">
                        <a:solidFill>
                          <a:srgbClr val="C00000"/>
                        </a:solidFill>
                      </a:endParaRPr>
                    </a:p>
                  </a:txBody>
                  <a:tcPr/>
                </a:tc>
                <a:tc>
                  <a:txBody>
                    <a:bodyPr/>
                    <a:lstStyle/>
                    <a:p>
                      <a:pPr algn="ctr"/>
                      <a:r>
                        <a:rPr lang="pl-PL" dirty="0"/>
                        <a:t>Z</a:t>
                      </a:r>
                      <a:endParaRPr lang="en-GB" dirty="0"/>
                    </a:p>
                  </a:txBody>
                  <a:tcPr/>
                </a:tc>
                <a:tc>
                  <a:txBody>
                    <a:bodyPr/>
                    <a:lstStyle/>
                    <a:p>
                      <a:pPr algn="ctr"/>
                      <a:r>
                        <a:rPr lang="pl-PL" dirty="0"/>
                        <a:t>AB(I)</a:t>
                      </a:r>
                      <a:endParaRPr lang="en-GB" dirty="0"/>
                    </a:p>
                  </a:txBody>
                  <a:tcPr/>
                </a:tc>
                <a:extLst>
                  <a:ext uri="{0D108BD9-81ED-4DB2-BD59-A6C34878D82A}">
                    <a16:rowId xmlns:a16="http://schemas.microsoft.com/office/drawing/2014/main" val="10001"/>
                  </a:ext>
                </a:extLst>
              </a:tr>
              <a:tr h="409762">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err="1">
                          <a:solidFill>
                            <a:srgbClr val="C00000"/>
                          </a:solidFill>
                        </a:rPr>
                        <a:t>Ideological</a:t>
                      </a:r>
                      <a:r>
                        <a:rPr lang="pl-PL" sz="2000" dirty="0">
                          <a:solidFill>
                            <a:srgbClr val="C00000"/>
                          </a:solidFill>
                        </a:rPr>
                        <a:t> </a:t>
                      </a:r>
                      <a:r>
                        <a:rPr lang="pl-PL" sz="2000" dirty="0" err="1">
                          <a:solidFill>
                            <a:srgbClr val="C00000"/>
                          </a:solidFill>
                        </a:rPr>
                        <a:t>instability</a:t>
                      </a:r>
                      <a:r>
                        <a:rPr lang="pl-PL" sz="2000" dirty="0">
                          <a:solidFill>
                            <a:srgbClr val="C00000"/>
                          </a:solidFill>
                        </a:rPr>
                        <a:t> of </a:t>
                      </a:r>
                      <a:r>
                        <a:rPr lang="pl-PL" sz="2000" dirty="0" err="1">
                          <a:solidFill>
                            <a:srgbClr val="C00000"/>
                          </a:solidFill>
                        </a:rPr>
                        <a:t>streetnames</a:t>
                      </a:r>
                      <a:r>
                        <a:rPr lang="pl-PL" sz="2000" dirty="0">
                          <a:solidFill>
                            <a:srgbClr val="C00000"/>
                          </a:solidFill>
                        </a:rPr>
                        <a:t> (AGAINST)</a:t>
                      </a:r>
                      <a:endParaRPr lang="en-GB" sz="2000" dirty="0">
                        <a:solidFill>
                          <a:srgbClr val="C00000"/>
                        </a:solidFill>
                      </a:endParaRPr>
                    </a:p>
                  </a:txBody>
                  <a:tcPr/>
                </a:tc>
                <a:tc>
                  <a:txBody>
                    <a:bodyPr/>
                    <a:lstStyle/>
                    <a:p>
                      <a:pPr algn="ctr"/>
                      <a:r>
                        <a:rPr lang="pl-PL" dirty="0"/>
                        <a:t>Z</a:t>
                      </a:r>
                      <a:endParaRPr lang="en-GB" dirty="0"/>
                    </a:p>
                  </a:txBody>
                  <a:tcPr/>
                </a:tc>
                <a:tc>
                  <a:txBody>
                    <a:bodyPr/>
                    <a:lstStyle/>
                    <a:p>
                      <a:pPr algn="ctr"/>
                      <a:r>
                        <a:rPr lang="pl-PL" dirty="0"/>
                        <a:t>AB(I)</a:t>
                      </a:r>
                      <a:endParaRPr lang="en-GB" dirty="0"/>
                    </a:p>
                  </a:txBody>
                  <a:tcPr/>
                </a:tc>
                <a:extLst>
                  <a:ext uri="{0D108BD9-81ED-4DB2-BD59-A6C34878D82A}">
                    <a16:rowId xmlns:a16="http://schemas.microsoft.com/office/drawing/2014/main" val="10002"/>
                  </a:ext>
                </a:extLst>
              </a:tr>
              <a:tr h="409762">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err="1">
                          <a:solidFill>
                            <a:srgbClr val="C00000"/>
                          </a:solidFill>
                        </a:rPr>
                        <a:t>Retaining</a:t>
                      </a:r>
                      <a:r>
                        <a:rPr lang="pl-PL" sz="2000" dirty="0">
                          <a:solidFill>
                            <a:srgbClr val="C00000"/>
                          </a:solidFill>
                        </a:rPr>
                        <a:t> </a:t>
                      </a:r>
                      <a:r>
                        <a:rPr lang="pl-PL" sz="2000" dirty="0" err="1">
                          <a:solidFill>
                            <a:srgbClr val="C00000"/>
                          </a:solidFill>
                        </a:rPr>
                        <a:t>traditional</a:t>
                      </a:r>
                      <a:r>
                        <a:rPr lang="pl-PL" sz="2000" dirty="0">
                          <a:solidFill>
                            <a:srgbClr val="C00000"/>
                          </a:solidFill>
                        </a:rPr>
                        <a:t> </a:t>
                      </a:r>
                      <a:r>
                        <a:rPr lang="pl-PL" sz="2000" dirty="0" err="1">
                          <a:solidFill>
                            <a:srgbClr val="C00000"/>
                          </a:solidFill>
                        </a:rPr>
                        <a:t>name</a:t>
                      </a:r>
                      <a:r>
                        <a:rPr lang="pl-PL" sz="2000" dirty="0">
                          <a:solidFill>
                            <a:srgbClr val="C00000"/>
                          </a:solidFill>
                        </a:rPr>
                        <a:t> (AGAINST)</a:t>
                      </a:r>
                      <a:endParaRPr lang="en-GB" sz="2000" dirty="0">
                        <a:solidFill>
                          <a:srgbClr val="C00000"/>
                        </a:solidFill>
                      </a:endParaRPr>
                    </a:p>
                  </a:txBody>
                  <a:tcPr/>
                </a:tc>
                <a:tc>
                  <a:txBody>
                    <a:bodyPr/>
                    <a:lstStyle/>
                    <a:p>
                      <a:pPr algn="ctr"/>
                      <a:r>
                        <a:rPr lang="pl-PL" dirty="0"/>
                        <a:t>Z</a:t>
                      </a:r>
                      <a:endParaRPr lang="en-GB" dirty="0"/>
                    </a:p>
                  </a:txBody>
                  <a:tcPr/>
                </a:tc>
                <a:tc>
                  <a:txBody>
                    <a:bodyPr/>
                    <a:lstStyle/>
                    <a:p>
                      <a:pPr algn="ctr"/>
                      <a:r>
                        <a:rPr lang="pl-PL" dirty="0"/>
                        <a:t>AB(I)</a:t>
                      </a:r>
                      <a:endParaRPr lang="en-GB" dirty="0"/>
                    </a:p>
                  </a:txBody>
                  <a:tcPr/>
                </a:tc>
                <a:extLst>
                  <a:ext uri="{0D108BD9-81ED-4DB2-BD59-A6C34878D82A}">
                    <a16:rowId xmlns:a16="http://schemas.microsoft.com/office/drawing/2014/main" val="10003"/>
                  </a:ext>
                </a:extLst>
              </a:tr>
              <a:tr h="409762">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err="1">
                          <a:solidFill>
                            <a:srgbClr val="C00000"/>
                          </a:solidFill>
                        </a:rPr>
                        <a:t>Commemoration</a:t>
                      </a:r>
                      <a:r>
                        <a:rPr lang="pl-PL" sz="2000" dirty="0">
                          <a:solidFill>
                            <a:srgbClr val="C00000"/>
                          </a:solidFill>
                        </a:rPr>
                        <a:t> of </a:t>
                      </a:r>
                      <a:r>
                        <a:rPr lang="pl-PL" sz="2000" dirty="0" err="1">
                          <a:solidFill>
                            <a:srgbClr val="C00000"/>
                          </a:solidFill>
                        </a:rPr>
                        <a:t>local</a:t>
                      </a:r>
                      <a:r>
                        <a:rPr lang="pl-PL" sz="2000" dirty="0">
                          <a:solidFill>
                            <a:srgbClr val="C00000"/>
                          </a:solidFill>
                        </a:rPr>
                        <a:t> </a:t>
                      </a:r>
                      <a:r>
                        <a:rPr lang="pl-PL" sz="2000" dirty="0" err="1">
                          <a:solidFill>
                            <a:srgbClr val="C00000"/>
                          </a:solidFill>
                        </a:rPr>
                        <a:t>heroes</a:t>
                      </a:r>
                      <a:r>
                        <a:rPr lang="pl-PL" sz="2000" dirty="0">
                          <a:solidFill>
                            <a:srgbClr val="C00000"/>
                          </a:solidFill>
                        </a:rPr>
                        <a:t> / argument from </a:t>
                      </a:r>
                      <a:r>
                        <a:rPr lang="pl-PL" sz="2000" dirty="0" err="1">
                          <a:solidFill>
                            <a:srgbClr val="C00000"/>
                          </a:solidFill>
                        </a:rPr>
                        <a:t>history</a:t>
                      </a:r>
                      <a:r>
                        <a:rPr lang="pl-PL" sz="2000" dirty="0">
                          <a:solidFill>
                            <a:srgbClr val="C00000"/>
                          </a:solidFill>
                        </a:rPr>
                        <a:t> (FOR)</a:t>
                      </a:r>
                      <a:endParaRPr lang="en-GB" sz="2000" dirty="0">
                        <a:solidFill>
                          <a:srgbClr val="C00000"/>
                        </a:solidFill>
                      </a:endParaRPr>
                    </a:p>
                  </a:txBody>
                  <a:tcPr/>
                </a:tc>
                <a:tc>
                  <a:txBody>
                    <a:bodyPr/>
                    <a:lstStyle/>
                    <a:p>
                      <a:pPr algn="ctr"/>
                      <a:r>
                        <a:rPr lang="pl-PL" dirty="0"/>
                        <a:t>Z</a:t>
                      </a:r>
                      <a:endParaRPr lang="en-GB" dirty="0"/>
                    </a:p>
                  </a:txBody>
                  <a:tcPr/>
                </a:tc>
                <a:tc>
                  <a:txBody>
                    <a:bodyPr/>
                    <a:lstStyle/>
                    <a:p>
                      <a:pPr algn="ctr"/>
                      <a:r>
                        <a:rPr lang="pl-PL" dirty="0"/>
                        <a:t>AB</a:t>
                      </a:r>
                      <a:endParaRPr lang="en-GB" dirty="0"/>
                    </a:p>
                  </a:txBody>
                  <a:tcPr/>
                </a:tc>
                <a:extLst>
                  <a:ext uri="{0D108BD9-81ED-4DB2-BD59-A6C34878D82A}">
                    <a16:rowId xmlns:a16="http://schemas.microsoft.com/office/drawing/2014/main" val="10004"/>
                  </a:ext>
                </a:extLst>
              </a:tr>
              <a:tr h="409762">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err="1">
                          <a:solidFill>
                            <a:srgbClr val="C00000"/>
                          </a:solidFill>
                        </a:rPr>
                        <a:t>Reversing</a:t>
                      </a:r>
                      <a:r>
                        <a:rPr lang="pl-PL" sz="2000" dirty="0">
                          <a:solidFill>
                            <a:srgbClr val="C00000"/>
                          </a:solidFill>
                        </a:rPr>
                        <a:t> the </a:t>
                      </a:r>
                      <a:r>
                        <a:rPr lang="pl-PL" sz="2000" dirty="0" err="1">
                          <a:solidFill>
                            <a:srgbClr val="C00000"/>
                          </a:solidFill>
                        </a:rPr>
                        <a:t>erasure</a:t>
                      </a:r>
                      <a:r>
                        <a:rPr lang="pl-PL" sz="2000" dirty="0">
                          <a:solidFill>
                            <a:srgbClr val="C00000"/>
                          </a:solidFill>
                        </a:rPr>
                        <a:t> of </a:t>
                      </a:r>
                      <a:r>
                        <a:rPr lang="pl-PL" sz="2000" dirty="0" err="1">
                          <a:solidFill>
                            <a:srgbClr val="C00000"/>
                          </a:solidFill>
                        </a:rPr>
                        <a:t>memory</a:t>
                      </a:r>
                      <a:r>
                        <a:rPr lang="pl-PL" sz="2000" dirty="0">
                          <a:solidFill>
                            <a:srgbClr val="C00000"/>
                          </a:solidFill>
                        </a:rPr>
                        <a:t> (FOR)</a:t>
                      </a:r>
                      <a:endParaRPr lang="en-GB" sz="2000" dirty="0">
                        <a:solidFill>
                          <a:srgbClr val="C00000"/>
                        </a:solidFill>
                      </a:endParaRPr>
                    </a:p>
                  </a:txBody>
                  <a:tcPr/>
                </a:tc>
                <a:tc>
                  <a:txBody>
                    <a:bodyPr/>
                    <a:lstStyle/>
                    <a:p>
                      <a:pPr algn="ctr"/>
                      <a:r>
                        <a:rPr lang="pl-PL" dirty="0"/>
                        <a:t>Z</a:t>
                      </a:r>
                      <a:endParaRPr lang="en-GB" dirty="0"/>
                    </a:p>
                  </a:txBody>
                  <a:tcPr/>
                </a:tc>
                <a:tc>
                  <a:txBody>
                    <a:bodyPr/>
                    <a:lstStyle/>
                    <a:p>
                      <a:pPr algn="ctr"/>
                      <a:r>
                        <a:rPr lang="pl-PL" dirty="0"/>
                        <a:t>-</a:t>
                      </a:r>
                      <a:endParaRPr lang="en-GB" dirty="0"/>
                    </a:p>
                  </a:txBody>
                  <a:tcPr/>
                </a:tc>
                <a:extLst>
                  <a:ext uri="{0D108BD9-81ED-4DB2-BD59-A6C34878D82A}">
                    <a16:rowId xmlns:a16="http://schemas.microsoft.com/office/drawing/2014/main" val="10005"/>
                  </a:ext>
                </a:extLst>
              </a:tr>
              <a:tr h="409762">
                <a:tc rowSpan="2">
                  <a:txBody>
                    <a:bodyPr/>
                    <a:lstStyle/>
                    <a:p>
                      <a:pPr algn="ctr"/>
                      <a:r>
                        <a:rPr lang="pl-PL" sz="2000" dirty="0" err="1">
                          <a:solidFill>
                            <a:srgbClr val="0070C0"/>
                          </a:solidFill>
                        </a:rPr>
                        <a:t>Practical</a:t>
                      </a:r>
                      <a:r>
                        <a:rPr lang="pl-PL" sz="2000" dirty="0">
                          <a:solidFill>
                            <a:srgbClr val="0070C0"/>
                          </a:solidFill>
                        </a:rPr>
                        <a:t> </a:t>
                      </a:r>
                      <a:r>
                        <a:rPr lang="pl-PL" sz="2000" dirty="0" err="1">
                          <a:solidFill>
                            <a:srgbClr val="0070C0"/>
                          </a:solidFill>
                        </a:rPr>
                        <a:t>concerns</a:t>
                      </a:r>
                      <a:endParaRPr lang="en-GB" sz="2000" dirty="0">
                        <a:solidFill>
                          <a:srgbClr val="0070C0"/>
                        </a:solidFill>
                      </a:endParaRPr>
                    </a:p>
                  </a:txBody>
                  <a:tcPr vert="vert270"/>
                </a:tc>
                <a:tc>
                  <a:txBody>
                    <a:bodyPr/>
                    <a:lstStyle/>
                    <a:p>
                      <a:r>
                        <a:rPr lang="pl-PL" sz="2000" dirty="0" err="1">
                          <a:solidFill>
                            <a:srgbClr val="0070C0"/>
                          </a:solidFill>
                        </a:rPr>
                        <a:t>Cost</a:t>
                      </a:r>
                      <a:r>
                        <a:rPr lang="pl-PL" sz="2000" dirty="0">
                          <a:solidFill>
                            <a:srgbClr val="0070C0"/>
                          </a:solidFill>
                        </a:rPr>
                        <a:t> of </a:t>
                      </a:r>
                      <a:r>
                        <a:rPr lang="pl-PL" sz="2000" dirty="0" err="1">
                          <a:solidFill>
                            <a:srgbClr val="0070C0"/>
                          </a:solidFill>
                        </a:rPr>
                        <a:t>renamings</a:t>
                      </a:r>
                      <a:r>
                        <a:rPr lang="pl-PL" sz="2000" dirty="0">
                          <a:solidFill>
                            <a:srgbClr val="0070C0"/>
                          </a:solidFill>
                        </a:rPr>
                        <a:t> (AGAINST)</a:t>
                      </a:r>
                      <a:endParaRPr lang="en-GB" sz="2000" dirty="0">
                        <a:solidFill>
                          <a:srgbClr val="0070C0"/>
                        </a:solidFill>
                      </a:endParaRPr>
                    </a:p>
                  </a:txBody>
                  <a:tcPr/>
                </a:tc>
                <a:tc>
                  <a:txBody>
                    <a:bodyPr/>
                    <a:lstStyle/>
                    <a:p>
                      <a:pPr algn="ctr"/>
                      <a:r>
                        <a:rPr lang="pl-PL" dirty="0"/>
                        <a:t>Z</a:t>
                      </a:r>
                      <a:endParaRPr lang="en-GB" dirty="0"/>
                    </a:p>
                  </a:txBody>
                  <a:tcPr/>
                </a:tc>
                <a:tc>
                  <a:txBody>
                    <a:bodyPr/>
                    <a:lstStyle/>
                    <a:p>
                      <a:pPr algn="ctr"/>
                      <a:r>
                        <a:rPr lang="pl-PL" dirty="0"/>
                        <a:t>AB</a:t>
                      </a:r>
                      <a:endParaRPr lang="en-GB" dirty="0"/>
                    </a:p>
                  </a:txBody>
                  <a:tcPr/>
                </a:tc>
                <a:extLst>
                  <a:ext uri="{0D108BD9-81ED-4DB2-BD59-A6C34878D82A}">
                    <a16:rowId xmlns:a16="http://schemas.microsoft.com/office/drawing/2014/main" val="10006"/>
                  </a:ext>
                </a:extLst>
              </a:tr>
              <a:tr h="409762">
                <a:tc vMerge="1">
                  <a:txBody>
                    <a:bodyPr/>
                    <a:lstStyle/>
                    <a:p>
                      <a:endParaRPr lang="en-GB" dirty="0">
                        <a:solidFill>
                          <a:srgbClr val="0070C0"/>
                        </a:solidFill>
                      </a:endParaRPr>
                    </a:p>
                  </a:txBody>
                  <a:tcPr/>
                </a:tc>
                <a:tc>
                  <a:txBody>
                    <a:bodyPr/>
                    <a:lstStyle/>
                    <a:p>
                      <a:r>
                        <a:rPr lang="pl-PL" sz="2000" dirty="0" err="1">
                          <a:solidFill>
                            <a:srgbClr val="0070C0"/>
                          </a:solidFill>
                        </a:rPr>
                        <a:t>Orientation</a:t>
                      </a:r>
                      <a:r>
                        <a:rPr lang="pl-PL" sz="2000" dirty="0">
                          <a:solidFill>
                            <a:srgbClr val="0070C0"/>
                          </a:solidFill>
                        </a:rPr>
                        <a:t> </a:t>
                      </a:r>
                      <a:r>
                        <a:rPr lang="pl-PL" sz="2000" dirty="0" err="1">
                          <a:solidFill>
                            <a:srgbClr val="0070C0"/>
                          </a:solidFill>
                        </a:rPr>
                        <a:t>aspects</a:t>
                      </a:r>
                      <a:r>
                        <a:rPr lang="pl-PL" sz="2000" dirty="0">
                          <a:solidFill>
                            <a:srgbClr val="0070C0"/>
                          </a:solidFill>
                        </a:rPr>
                        <a:t> (AGAINST)</a:t>
                      </a:r>
                    </a:p>
                    <a:p>
                      <a:endParaRPr lang="en-GB" sz="2000" dirty="0">
                        <a:solidFill>
                          <a:srgbClr val="0070C0"/>
                        </a:solidFill>
                      </a:endParaRPr>
                    </a:p>
                  </a:txBody>
                  <a:tcPr/>
                </a:tc>
                <a:tc>
                  <a:txBody>
                    <a:bodyPr/>
                    <a:lstStyle/>
                    <a:p>
                      <a:pPr algn="ctr"/>
                      <a:r>
                        <a:rPr lang="pl-PL" dirty="0">
                          <a:solidFill>
                            <a:srgbClr val="000000"/>
                          </a:solidFill>
                        </a:rPr>
                        <a:t>-</a:t>
                      </a:r>
                      <a:endParaRPr lang="en-GB" dirty="0">
                        <a:solidFill>
                          <a:srgbClr val="000000"/>
                        </a:solidFill>
                      </a:endParaRPr>
                    </a:p>
                  </a:txBody>
                  <a:tcPr/>
                </a:tc>
                <a:tc>
                  <a:txBody>
                    <a:bodyPr/>
                    <a:lstStyle/>
                    <a:p>
                      <a:pPr algn="ctr"/>
                      <a:r>
                        <a:rPr lang="pl-PL" dirty="0"/>
                        <a:t>AB</a:t>
                      </a:r>
                      <a:endParaRPr lang="en-GB" dirty="0"/>
                    </a:p>
                  </a:txBody>
                  <a:tcPr/>
                </a:tc>
                <a:extLst>
                  <a:ext uri="{0D108BD9-81ED-4DB2-BD59-A6C34878D82A}">
                    <a16:rowId xmlns:a16="http://schemas.microsoft.com/office/drawing/2014/main" val="10007"/>
                  </a:ext>
                </a:extLst>
              </a:tr>
            </a:tbl>
          </a:graphicData>
        </a:graphic>
      </p:graphicFrame>
      <p:grpSp>
        <p:nvGrpSpPr>
          <p:cNvPr id="8" name="Grupa 7"/>
          <p:cNvGrpSpPr/>
          <p:nvPr/>
        </p:nvGrpSpPr>
        <p:grpSpPr>
          <a:xfrm>
            <a:off x="352104" y="5848487"/>
            <a:ext cx="7267896" cy="914933"/>
            <a:chOff x="352104" y="5848487"/>
            <a:chExt cx="7267896" cy="914933"/>
          </a:xfrm>
        </p:grpSpPr>
        <p:pic>
          <p:nvPicPr>
            <p:cNvPr id="4" name="Obraz 3"/>
            <p:cNvPicPr>
              <a:picLocks noChangeAspect="1"/>
            </p:cNvPicPr>
            <p:nvPr/>
          </p:nvPicPr>
          <p:blipFill rotWithShape="1">
            <a:blip r:embed="rId3"/>
            <a:srcRect t="9923" r="4907"/>
            <a:stretch/>
          </p:blipFill>
          <p:spPr>
            <a:xfrm>
              <a:off x="3922392" y="5848487"/>
              <a:ext cx="3697608" cy="914933"/>
            </a:xfrm>
            <a:prstGeom prst="rect">
              <a:avLst/>
            </a:prstGeom>
          </p:spPr>
        </p:pic>
        <p:pic>
          <p:nvPicPr>
            <p:cNvPr id="3" name="Grafik 2"/>
            <p:cNvPicPr>
              <a:picLocks noChangeAspect="1"/>
            </p:cNvPicPr>
            <p:nvPr/>
          </p:nvPicPr>
          <p:blipFill rotWithShape="1">
            <a:blip r:embed="rId4"/>
            <a:srcRect l="12831" b="10593"/>
            <a:stretch/>
          </p:blipFill>
          <p:spPr>
            <a:xfrm>
              <a:off x="352104" y="5848487"/>
              <a:ext cx="3176288" cy="892881"/>
            </a:xfrm>
            <a:prstGeom prst="rect">
              <a:avLst/>
            </a:prstGeom>
          </p:spPr>
        </p:pic>
      </p:grpSp>
      <p:sp>
        <p:nvSpPr>
          <p:cNvPr id="7" name="Symbol zastępczy numeru slajdu 6"/>
          <p:cNvSpPr>
            <a:spLocks noGrp="1"/>
          </p:cNvSpPr>
          <p:nvPr>
            <p:ph type="sldNum" sz="quarter" idx="12"/>
          </p:nvPr>
        </p:nvSpPr>
        <p:spPr/>
        <p:txBody>
          <a:bodyPr/>
          <a:lstStyle/>
          <a:p>
            <a:fld id="{DB502EE1-E5E5-4074-89EA-05E8AA117174}" type="slidenum">
              <a:rPr lang="en-GB" smtClean="0"/>
              <a:t>10</a:t>
            </a:fld>
            <a:endParaRPr lang="en-GB"/>
          </a:p>
        </p:txBody>
      </p:sp>
    </p:spTree>
    <p:extLst>
      <p:ext uri="{BB962C8B-B14F-4D97-AF65-F5344CB8AC3E}">
        <p14:creationId xmlns:p14="http://schemas.microsoft.com/office/powerpoint/2010/main" val="120127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err="1"/>
              <a:t>Bottom-up</a:t>
            </a:r>
            <a:r>
              <a:rPr lang="pl-PL" sz="2800" b="1" dirty="0"/>
              <a:t> </a:t>
            </a:r>
            <a:r>
              <a:rPr lang="pl-PL" sz="2800" dirty="0" err="1"/>
              <a:t>street</a:t>
            </a:r>
            <a:r>
              <a:rPr lang="pl-PL" sz="2800" dirty="0"/>
              <a:t> </a:t>
            </a:r>
            <a:r>
              <a:rPr lang="pl-PL" sz="2800" dirty="0" err="1"/>
              <a:t>renamings</a:t>
            </a:r>
            <a:r>
              <a:rPr lang="pl-PL" sz="2800" dirty="0"/>
              <a:t>: </a:t>
            </a:r>
            <a:br>
              <a:rPr lang="pl-PL" sz="2800" dirty="0"/>
            </a:br>
            <a:r>
              <a:rPr lang="pl-PL" sz="2800" dirty="0"/>
              <a:t>Zbąszyń 1990-1991, </a:t>
            </a:r>
            <a:r>
              <a:rPr lang="pl-PL" sz="2800" dirty="0" err="1"/>
              <a:t>Annaberg</a:t>
            </a:r>
            <a:r>
              <a:rPr lang="pl-PL" sz="2800" dirty="0"/>
              <a:t>-Bucholtz 2006-2017</a:t>
            </a:r>
            <a:endParaRPr lang="en-GB" sz="2800" dirty="0"/>
          </a:p>
        </p:txBody>
      </p:sp>
      <p:sp>
        <p:nvSpPr>
          <p:cNvPr id="3" name="Symbol zastępczy zawartości 2"/>
          <p:cNvSpPr>
            <a:spLocks noGrp="1"/>
          </p:cNvSpPr>
          <p:nvPr>
            <p:ph idx="1"/>
          </p:nvPr>
        </p:nvSpPr>
        <p:spPr/>
        <p:txBody>
          <a:bodyPr/>
          <a:lstStyle/>
          <a:p>
            <a:pPr lvl="0" algn="just">
              <a:spcBef>
                <a:spcPts val="0"/>
              </a:spcBef>
            </a:pPr>
            <a:r>
              <a:rPr lang="pl-PL" sz="2000" b="1" dirty="0"/>
              <a:t>C</a:t>
            </a:r>
            <a:r>
              <a:rPr lang="en-GB" sz="2000" b="1" dirty="0" err="1"/>
              <a:t>ommemoration</a:t>
            </a:r>
            <a:r>
              <a:rPr lang="pl-PL" sz="2000" b="1" dirty="0"/>
              <a:t> of </a:t>
            </a:r>
            <a:r>
              <a:rPr lang="pl-PL" sz="2000" b="1" dirty="0" err="1"/>
              <a:t>local</a:t>
            </a:r>
            <a:r>
              <a:rPr lang="pl-PL" sz="2000" b="1" dirty="0"/>
              <a:t> hero</a:t>
            </a:r>
            <a:r>
              <a:rPr lang="en-GB" sz="2000" b="1" dirty="0"/>
              <a:t>e</a:t>
            </a:r>
            <a:r>
              <a:rPr lang="pl-PL" sz="2000" b="1" dirty="0"/>
              <a:t>s/ argument from </a:t>
            </a:r>
            <a:r>
              <a:rPr lang="en-US" sz="2000" b="1" dirty="0" err="1"/>
              <a:t>histor</a:t>
            </a:r>
            <a:r>
              <a:rPr lang="pl-PL" sz="2000" b="1" dirty="0"/>
              <a:t>y </a:t>
            </a:r>
            <a:r>
              <a:rPr lang="de-DE" sz="2000" b="1" dirty="0"/>
              <a:t>(</a:t>
            </a:r>
            <a:r>
              <a:rPr lang="pl-PL" sz="2000" b="1" dirty="0"/>
              <a:t>FOR CHANGE)</a:t>
            </a:r>
            <a:endParaRPr lang="en-GB" sz="2000" dirty="0"/>
          </a:p>
          <a:p>
            <a:pPr marL="400050" lvl="1" indent="0" algn="just">
              <a:spcBef>
                <a:spcPts val="0"/>
              </a:spcBef>
              <a:buNone/>
            </a:pPr>
            <a:endParaRPr lang="pl-PL" sz="1900" dirty="0"/>
          </a:p>
          <a:p>
            <a:pPr marL="400050" lvl="1" indent="0" algn="just">
              <a:spcBef>
                <a:spcPts val="0"/>
              </a:spcBef>
              <a:buNone/>
            </a:pPr>
            <a:r>
              <a:rPr lang="en-GB" sz="1900" dirty="0"/>
              <a:t>“</a:t>
            </a:r>
            <a:r>
              <a:rPr lang="en-GB" sz="1900" b="1" dirty="0">
                <a:solidFill>
                  <a:srgbClr val="00B050"/>
                </a:solidFill>
              </a:rPr>
              <a:t>At last</a:t>
            </a:r>
            <a:r>
              <a:rPr lang="en-GB" sz="1900" b="1" dirty="0"/>
              <a:t> </a:t>
            </a:r>
            <a:r>
              <a:rPr lang="en-GB" sz="1900" dirty="0"/>
              <a:t>the streets will receive the names of </a:t>
            </a:r>
            <a:r>
              <a:rPr lang="en-GB" sz="1900" b="1" dirty="0">
                <a:solidFill>
                  <a:srgbClr val="FF0000"/>
                </a:solidFill>
              </a:rPr>
              <a:t>the people originating in the town and region</a:t>
            </a:r>
            <a:r>
              <a:rPr lang="en-GB" sz="1900" dirty="0"/>
              <a:t>, </a:t>
            </a:r>
            <a:r>
              <a:rPr lang="en-GB" sz="1900" b="1" dirty="0">
                <a:solidFill>
                  <a:srgbClr val="FF0000"/>
                </a:solidFill>
              </a:rPr>
              <a:t>that deserve merit</a:t>
            </a:r>
            <a:r>
              <a:rPr lang="en-GB" sz="1900" dirty="0">
                <a:solidFill>
                  <a:srgbClr val="FF0000"/>
                </a:solidFill>
              </a:rPr>
              <a:t> </a:t>
            </a:r>
            <a:r>
              <a:rPr lang="en-GB" sz="1900" dirty="0"/>
              <a:t>for their work for the </a:t>
            </a:r>
            <a:r>
              <a:rPr lang="en-GB" sz="1900" dirty="0" err="1"/>
              <a:t>Zbąszyń</a:t>
            </a:r>
            <a:r>
              <a:rPr lang="en-GB" sz="1900" dirty="0"/>
              <a:t> area.”</a:t>
            </a:r>
            <a:r>
              <a:rPr lang="pl-PL" sz="1900" dirty="0"/>
              <a:t> (Z 1990)</a:t>
            </a:r>
            <a:endParaRPr lang="en-GB" sz="1900" dirty="0"/>
          </a:p>
          <a:p>
            <a:pPr marL="400050" lvl="1" indent="0" algn="just">
              <a:spcBef>
                <a:spcPts val="0"/>
              </a:spcBef>
              <a:buNone/>
            </a:pPr>
            <a:endParaRPr lang="en-GB" sz="500" dirty="0"/>
          </a:p>
          <a:p>
            <a:pPr marL="400050" lvl="1" indent="0" algn="just">
              <a:spcBef>
                <a:spcPts val="0"/>
              </a:spcBef>
              <a:buNone/>
            </a:pPr>
            <a:endParaRPr lang="pl-PL" sz="500" dirty="0"/>
          </a:p>
          <a:p>
            <a:pPr marL="400050" lvl="1" indent="0" algn="just">
              <a:spcBef>
                <a:spcPts val="0"/>
              </a:spcBef>
              <a:buNone/>
            </a:pPr>
            <a:r>
              <a:rPr lang="en-GB" sz="1900" dirty="0"/>
              <a:t>“</a:t>
            </a:r>
            <a:r>
              <a:rPr lang="de-DE" sz="1900" dirty="0"/>
              <a:t>Annaberg. The 19th </a:t>
            </a:r>
            <a:r>
              <a:rPr lang="de-DE" sz="1900" dirty="0" err="1"/>
              <a:t>century</a:t>
            </a:r>
            <a:r>
              <a:rPr lang="de-DE" sz="1900" dirty="0"/>
              <a:t> </a:t>
            </a:r>
            <a:r>
              <a:rPr lang="de-DE" sz="1900" dirty="0" err="1"/>
              <a:t>is</a:t>
            </a:r>
            <a:r>
              <a:rPr lang="de-DE" sz="1900" dirty="0"/>
              <a:t> </a:t>
            </a:r>
            <a:r>
              <a:rPr lang="de-DE" sz="1900" dirty="0" err="1"/>
              <a:t>one</a:t>
            </a:r>
            <a:r>
              <a:rPr lang="de-DE" sz="1900" dirty="0"/>
              <a:t> </a:t>
            </a:r>
            <a:r>
              <a:rPr lang="de-DE" sz="1900" dirty="0" err="1"/>
              <a:t>of</a:t>
            </a:r>
            <a:r>
              <a:rPr lang="de-DE" sz="1900" dirty="0"/>
              <a:t> </a:t>
            </a:r>
            <a:r>
              <a:rPr lang="de-DE" sz="1900" b="1" dirty="0" err="1">
                <a:solidFill>
                  <a:srgbClr val="00B050"/>
                </a:solidFill>
              </a:rPr>
              <a:t>the</a:t>
            </a:r>
            <a:r>
              <a:rPr lang="de-DE" sz="1900" b="1" dirty="0">
                <a:solidFill>
                  <a:srgbClr val="00B050"/>
                </a:solidFill>
              </a:rPr>
              <a:t> </a:t>
            </a:r>
            <a:r>
              <a:rPr lang="de-DE" sz="1900" b="1" dirty="0" err="1">
                <a:solidFill>
                  <a:srgbClr val="00B050"/>
                </a:solidFill>
              </a:rPr>
              <a:t>most</a:t>
            </a:r>
            <a:r>
              <a:rPr lang="de-DE" sz="1900" b="1" dirty="0">
                <a:solidFill>
                  <a:srgbClr val="00B050"/>
                </a:solidFill>
              </a:rPr>
              <a:t> </a:t>
            </a:r>
            <a:r>
              <a:rPr lang="de-DE" sz="1900" b="1" dirty="0" err="1">
                <a:solidFill>
                  <a:srgbClr val="00B050"/>
                </a:solidFill>
              </a:rPr>
              <a:t>important</a:t>
            </a:r>
            <a:r>
              <a:rPr lang="de-DE" sz="1900" b="1" dirty="0">
                <a:solidFill>
                  <a:srgbClr val="00B050"/>
                </a:solidFill>
              </a:rPr>
              <a:t> </a:t>
            </a:r>
            <a:r>
              <a:rPr lang="de-DE" sz="1900" dirty="0" err="1"/>
              <a:t>eras</a:t>
            </a:r>
            <a:r>
              <a:rPr lang="de-DE" sz="1900" dirty="0"/>
              <a:t> in </a:t>
            </a:r>
            <a:r>
              <a:rPr lang="de-DE" sz="1900" dirty="0" err="1"/>
              <a:t>the</a:t>
            </a:r>
            <a:r>
              <a:rPr lang="de-DE" sz="1900" dirty="0"/>
              <a:t> </a:t>
            </a:r>
            <a:r>
              <a:rPr lang="de-DE" sz="1900" dirty="0" err="1"/>
              <a:t>history</a:t>
            </a:r>
            <a:r>
              <a:rPr lang="de-DE" sz="1900" dirty="0"/>
              <a:t> </a:t>
            </a:r>
            <a:r>
              <a:rPr lang="de-DE" sz="1900" dirty="0" err="1"/>
              <a:t>of</a:t>
            </a:r>
            <a:r>
              <a:rPr lang="de-DE" sz="1900" dirty="0"/>
              <a:t> </a:t>
            </a:r>
            <a:r>
              <a:rPr lang="de-DE" sz="1900" dirty="0" err="1"/>
              <a:t>the</a:t>
            </a:r>
            <a:r>
              <a:rPr lang="de-DE" sz="1900" dirty="0"/>
              <a:t> </a:t>
            </a:r>
            <a:r>
              <a:rPr lang="de-DE" sz="1900" dirty="0" err="1"/>
              <a:t>city</a:t>
            </a:r>
            <a:r>
              <a:rPr lang="de-DE" sz="1900" dirty="0"/>
              <a:t>. Liberation </a:t>
            </a:r>
            <a:r>
              <a:rPr lang="de-DE" sz="1900" dirty="0" err="1"/>
              <a:t>wars</a:t>
            </a:r>
            <a:r>
              <a:rPr lang="de-DE" sz="1900" dirty="0"/>
              <a:t> (1813/15) </a:t>
            </a:r>
            <a:r>
              <a:rPr lang="de-DE" sz="1900" dirty="0" err="1"/>
              <a:t>and</a:t>
            </a:r>
            <a:r>
              <a:rPr lang="de-DE" sz="1900" dirty="0"/>
              <a:t> </a:t>
            </a:r>
            <a:r>
              <a:rPr lang="de-DE" sz="1900" dirty="0" err="1"/>
              <a:t>revolution</a:t>
            </a:r>
            <a:r>
              <a:rPr lang="de-DE" sz="1900" dirty="0"/>
              <a:t> (1848/49) </a:t>
            </a:r>
            <a:r>
              <a:rPr lang="de-DE" sz="1900" dirty="0" err="1"/>
              <a:t>as</a:t>
            </a:r>
            <a:r>
              <a:rPr lang="de-DE" sz="1900" dirty="0"/>
              <a:t> </a:t>
            </a:r>
            <a:r>
              <a:rPr lang="de-DE" sz="1900" dirty="0" err="1"/>
              <a:t>well</a:t>
            </a:r>
            <a:r>
              <a:rPr lang="de-DE" sz="1900" dirty="0"/>
              <a:t> </a:t>
            </a:r>
            <a:r>
              <a:rPr lang="de-DE" sz="1900" dirty="0" err="1"/>
              <a:t>as</a:t>
            </a:r>
            <a:r>
              <a:rPr lang="de-DE" sz="1900" dirty="0"/>
              <a:t> </a:t>
            </a:r>
            <a:r>
              <a:rPr lang="de-DE" sz="1900" dirty="0" err="1"/>
              <a:t>the</a:t>
            </a:r>
            <a:r>
              <a:rPr lang="de-DE" sz="1900" dirty="0"/>
              <a:t> </a:t>
            </a:r>
            <a:r>
              <a:rPr lang="de-DE" sz="1900" dirty="0" err="1"/>
              <a:t>economic</a:t>
            </a:r>
            <a:r>
              <a:rPr lang="de-DE" sz="1900" dirty="0"/>
              <a:t> </a:t>
            </a:r>
            <a:r>
              <a:rPr lang="de-DE" sz="1900" dirty="0" err="1"/>
              <a:t>upswing</a:t>
            </a:r>
            <a:r>
              <a:rPr lang="de-DE" sz="1900" dirty="0"/>
              <a:t> </a:t>
            </a:r>
            <a:r>
              <a:rPr lang="de-DE" sz="1900" dirty="0" err="1"/>
              <a:t>and</a:t>
            </a:r>
            <a:r>
              <a:rPr lang="de-DE" sz="1900" dirty="0"/>
              <a:t> </a:t>
            </a:r>
            <a:r>
              <a:rPr lang="de-DE" sz="1900" dirty="0" err="1"/>
              <a:t>general</a:t>
            </a:r>
            <a:r>
              <a:rPr lang="de-DE" sz="1900" dirty="0"/>
              <a:t> </a:t>
            </a:r>
            <a:r>
              <a:rPr lang="de-DE" sz="1900" dirty="0" err="1"/>
              <a:t>social</a:t>
            </a:r>
            <a:r>
              <a:rPr lang="de-DE" sz="1900" dirty="0"/>
              <a:t> </a:t>
            </a:r>
            <a:r>
              <a:rPr lang="de-DE" sz="1900" dirty="0" err="1"/>
              <a:t>welfare</a:t>
            </a:r>
            <a:r>
              <a:rPr lang="de-DE" sz="1900" dirty="0"/>
              <a:t> </a:t>
            </a:r>
            <a:r>
              <a:rPr lang="de-DE" sz="1900" dirty="0" err="1"/>
              <a:t>left</a:t>
            </a:r>
            <a:r>
              <a:rPr lang="de-DE" sz="1900" dirty="0"/>
              <a:t> </a:t>
            </a:r>
            <a:r>
              <a:rPr lang="de-DE" sz="1900" dirty="0" err="1"/>
              <a:t>their</a:t>
            </a:r>
            <a:r>
              <a:rPr lang="de-DE" sz="1900" dirty="0"/>
              <a:t> </a:t>
            </a:r>
            <a:r>
              <a:rPr lang="de-DE" sz="1900" dirty="0" err="1"/>
              <a:t>traces</a:t>
            </a:r>
            <a:r>
              <a:rPr lang="de-DE" sz="1900" dirty="0"/>
              <a:t> on </a:t>
            </a:r>
            <a:r>
              <a:rPr lang="de-DE" sz="1900" dirty="0" err="1"/>
              <a:t>the</a:t>
            </a:r>
            <a:r>
              <a:rPr lang="de-DE" sz="1900" dirty="0"/>
              <a:t> </a:t>
            </a:r>
            <a:r>
              <a:rPr lang="de-DE" sz="1900" dirty="0" err="1"/>
              <a:t>face</a:t>
            </a:r>
            <a:r>
              <a:rPr lang="de-DE" sz="1900" dirty="0"/>
              <a:t> </a:t>
            </a:r>
            <a:r>
              <a:rPr lang="de-DE" sz="1900" dirty="0" err="1"/>
              <a:t>of</a:t>
            </a:r>
            <a:r>
              <a:rPr lang="de-DE" sz="1900" dirty="0"/>
              <a:t> </a:t>
            </a:r>
            <a:r>
              <a:rPr lang="de-DE" sz="1900" dirty="0" err="1"/>
              <a:t>the</a:t>
            </a:r>
            <a:r>
              <a:rPr lang="de-DE" sz="1900" dirty="0"/>
              <a:t> </a:t>
            </a:r>
            <a:r>
              <a:rPr lang="de-DE" sz="1900" dirty="0" err="1"/>
              <a:t>city</a:t>
            </a:r>
            <a:r>
              <a:rPr lang="de-DE" sz="1900" dirty="0"/>
              <a:t>. </a:t>
            </a:r>
            <a:r>
              <a:rPr lang="de-DE" sz="1900" b="1" dirty="0" err="1">
                <a:solidFill>
                  <a:srgbClr val="000000"/>
                </a:solidFill>
              </a:rPr>
              <a:t>Two</a:t>
            </a:r>
            <a:r>
              <a:rPr lang="de-DE" sz="1900" b="1" dirty="0">
                <a:solidFill>
                  <a:srgbClr val="000000"/>
                </a:solidFill>
              </a:rPr>
              <a:t> </a:t>
            </a:r>
            <a:r>
              <a:rPr lang="de-DE" sz="1900" b="1" dirty="0" err="1">
                <a:solidFill>
                  <a:srgbClr val="000000"/>
                </a:solidFill>
              </a:rPr>
              <a:t>men</a:t>
            </a:r>
            <a:r>
              <a:rPr lang="de-DE" sz="1900" b="1" dirty="0">
                <a:solidFill>
                  <a:srgbClr val="000000"/>
                </a:solidFill>
              </a:rPr>
              <a:t> </a:t>
            </a:r>
            <a:r>
              <a:rPr lang="de-DE" sz="1900" b="1" dirty="0" err="1">
                <a:solidFill>
                  <a:srgbClr val="0070C0"/>
                </a:solidFill>
              </a:rPr>
              <a:t>were</a:t>
            </a:r>
            <a:r>
              <a:rPr lang="de-DE" sz="1900" b="1" dirty="0">
                <a:solidFill>
                  <a:srgbClr val="0070C0"/>
                </a:solidFill>
              </a:rPr>
              <a:t> </a:t>
            </a:r>
            <a:r>
              <a:rPr lang="de-DE" sz="1900" b="1" dirty="0" err="1">
                <a:solidFill>
                  <a:srgbClr val="0070C0"/>
                </a:solidFill>
              </a:rPr>
              <a:t>right</a:t>
            </a:r>
            <a:r>
              <a:rPr lang="de-DE" sz="1900" b="1" dirty="0">
                <a:solidFill>
                  <a:srgbClr val="0070C0"/>
                </a:solidFill>
              </a:rPr>
              <a:t> in </a:t>
            </a:r>
            <a:r>
              <a:rPr lang="de-DE" sz="1900" b="1" dirty="0" err="1">
                <a:solidFill>
                  <a:srgbClr val="0070C0"/>
                </a:solidFill>
              </a:rPr>
              <a:t>the</a:t>
            </a:r>
            <a:r>
              <a:rPr lang="de-DE" sz="1900" b="1" dirty="0">
                <a:solidFill>
                  <a:srgbClr val="0070C0"/>
                </a:solidFill>
              </a:rPr>
              <a:t> </a:t>
            </a:r>
            <a:r>
              <a:rPr lang="de-DE" sz="1900" b="1" dirty="0" err="1">
                <a:solidFill>
                  <a:srgbClr val="0070C0"/>
                </a:solidFill>
              </a:rPr>
              <a:t>middle</a:t>
            </a:r>
            <a:r>
              <a:rPr lang="de-DE" sz="1900" b="1" dirty="0">
                <a:solidFill>
                  <a:srgbClr val="0070C0"/>
                </a:solidFill>
              </a:rPr>
              <a:t> </a:t>
            </a:r>
            <a:r>
              <a:rPr lang="de-DE" sz="1900" b="1" dirty="0" err="1">
                <a:solidFill>
                  <a:srgbClr val="0070C0"/>
                </a:solidFill>
              </a:rPr>
              <a:t>of</a:t>
            </a:r>
            <a:r>
              <a:rPr lang="de-DE" sz="1900" b="1" dirty="0">
                <a:solidFill>
                  <a:srgbClr val="0070C0"/>
                </a:solidFill>
              </a:rPr>
              <a:t> </a:t>
            </a:r>
            <a:r>
              <a:rPr lang="de-DE" sz="1900" b="1" dirty="0" err="1">
                <a:solidFill>
                  <a:srgbClr val="0070C0"/>
                </a:solidFill>
              </a:rPr>
              <a:t>it</a:t>
            </a:r>
            <a:r>
              <a:rPr lang="de-DE" sz="1900" b="1" dirty="0">
                <a:solidFill>
                  <a:srgbClr val="0070C0"/>
                </a:solidFill>
              </a:rPr>
              <a:t> all </a:t>
            </a:r>
            <a:r>
              <a:rPr lang="de-DE" sz="1900" dirty="0"/>
              <a:t>– </a:t>
            </a:r>
            <a:r>
              <a:rPr lang="de-DE" sz="1900" dirty="0" err="1"/>
              <a:t>the</a:t>
            </a:r>
            <a:r>
              <a:rPr lang="de-DE" sz="1900" dirty="0"/>
              <a:t> </a:t>
            </a:r>
            <a:r>
              <a:rPr lang="de-DE" sz="1900" dirty="0" err="1"/>
              <a:t>mayors</a:t>
            </a:r>
            <a:r>
              <a:rPr lang="de-DE" sz="1900" dirty="0"/>
              <a:t> Carl-Friedrich Reiche-Eisenstuck </a:t>
            </a:r>
            <a:r>
              <a:rPr lang="de-DE" sz="1900" dirty="0" err="1"/>
              <a:t>and</a:t>
            </a:r>
            <a:r>
              <a:rPr lang="de-DE" sz="1900" dirty="0"/>
              <a:t> Johann August Scheibner. </a:t>
            </a:r>
            <a:r>
              <a:rPr lang="de-DE" sz="1900" b="1" dirty="0">
                <a:solidFill>
                  <a:srgbClr val="0070C0"/>
                </a:solidFill>
              </a:rPr>
              <a:t>Street </a:t>
            </a:r>
            <a:r>
              <a:rPr lang="de-DE" sz="1900" b="1" dirty="0" err="1">
                <a:solidFill>
                  <a:srgbClr val="0070C0"/>
                </a:solidFill>
              </a:rPr>
              <a:t>names</a:t>
            </a:r>
            <a:r>
              <a:rPr lang="de-DE" sz="1900" b="1" dirty="0">
                <a:solidFill>
                  <a:srgbClr val="0070C0"/>
                </a:solidFill>
              </a:rPr>
              <a:t> in </a:t>
            </a:r>
            <a:r>
              <a:rPr lang="de-DE" sz="1900" b="1" dirty="0" err="1">
                <a:solidFill>
                  <a:srgbClr val="0070C0"/>
                </a:solidFill>
              </a:rPr>
              <a:t>the</a:t>
            </a:r>
            <a:r>
              <a:rPr lang="de-DE" sz="1900" b="1" dirty="0">
                <a:solidFill>
                  <a:srgbClr val="0070C0"/>
                </a:solidFill>
              </a:rPr>
              <a:t> </a:t>
            </a:r>
            <a:r>
              <a:rPr lang="de-DE" sz="1900" b="1" dirty="0" err="1">
                <a:solidFill>
                  <a:srgbClr val="0070C0"/>
                </a:solidFill>
              </a:rPr>
              <a:t>old</a:t>
            </a:r>
            <a:r>
              <a:rPr lang="de-DE" sz="1900" b="1" dirty="0">
                <a:solidFill>
                  <a:srgbClr val="0070C0"/>
                </a:solidFill>
              </a:rPr>
              <a:t> </a:t>
            </a:r>
            <a:r>
              <a:rPr lang="de-DE" sz="1900" b="1" dirty="0" err="1">
                <a:solidFill>
                  <a:srgbClr val="0070C0"/>
                </a:solidFill>
              </a:rPr>
              <a:t>town</a:t>
            </a:r>
            <a:r>
              <a:rPr lang="de-DE" sz="1900" b="1" dirty="0">
                <a:solidFill>
                  <a:srgbClr val="0070C0"/>
                </a:solidFill>
              </a:rPr>
              <a:t> </a:t>
            </a:r>
            <a:r>
              <a:rPr lang="de-DE" sz="1900" b="1" dirty="0" err="1">
                <a:solidFill>
                  <a:srgbClr val="0070C0"/>
                </a:solidFill>
              </a:rPr>
              <a:t>of</a:t>
            </a:r>
            <a:r>
              <a:rPr lang="de-DE" sz="1900" b="1" dirty="0">
                <a:solidFill>
                  <a:srgbClr val="0070C0"/>
                </a:solidFill>
              </a:rPr>
              <a:t> Annaberg </a:t>
            </a:r>
            <a:r>
              <a:rPr lang="de-DE" sz="1900" b="1" dirty="0" err="1">
                <a:solidFill>
                  <a:srgbClr val="0070C0"/>
                </a:solidFill>
              </a:rPr>
              <a:t>commemorate</a:t>
            </a:r>
            <a:r>
              <a:rPr lang="de-DE" sz="1900" b="1" dirty="0">
                <a:solidFill>
                  <a:srgbClr val="0070C0"/>
                </a:solidFill>
              </a:rPr>
              <a:t> </a:t>
            </a:r>
            <a:r>
              <a:rPr lang="de-DE" sz="1900" b="1" dirty="0" err="1">
                <a:solidFill>
                  <a:srgbClr val="0070C0"/>
                </a:solidFill>
              </a:rPr>
              <a:t>them</a:t>
            </a:r>
            <a:r>
              <a:rPr lang="de-DE" sz="1900" dirty="0"/>
              <a:t>“</a:t>
            </a:r>
            <a:r>
              <a:rPr lang="pl-PL" sz="1900" dirty="0"/>
              <a:t> (FP 2010)</a:t>
            </a:r>
            <a:endParaRPr lang="en-GB" sz="1900" dirty="0"/>
          </a:p>
        </p:txBody>
      </p:sp>
      <p:sp>
        <p:nvSpPr>
          <p:cNvPr id="4" name="Symbol zastępczy numeru slajdu 3"/>
          <p:cNvSpPr>
            <a:spLocks noGrp="1"/>
          </p:cNvSpPr>
          <p:nvPr>
            <p:ph type="sldNum" sz="quarter" idx="12"/>
          </p:nvPr>
        </p:nvSpPr>
        <p:spPr/>
        <p:txBody>
          <a:bodyPr/>
          <a:lstStyle/>
          <a:p>
            <a:fld id="{DB502EE1-E5E5-4074-89EA-05E8AA117174}" type="slidenum">
              <a:rPr lang="en-GB" smtClean="0"/>
              <a:t>11</a:t>
            </a:fld>
            <a:endParaRPr lang="en-GB"/>
          </a:p>
        </p:txBody>
      </p:sp>
    </p:spTree>
    <p:extLst>
      <p:ext uri="{BB962C8B-B14F-4D97-AF65-F5344CB8AC3E}">
        <p14:creationId xmlns:p14="http://schemas.microsoft.com/office/powerpoint/2010/main" val="213928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32000" y="1602000"/>
            <a:ext cx="8435280" cy="4635312"/>
          </a:xfrm>
        </p:spPr>
        <p:txBody>
          <a:bodyPr>
            <a:noAutofit/>
          </a:bodyPr>
          <a:lstStyle/>
          <a:p>
            <a:pPr lvl="0" algn="just"/>
            <a:r>
              <a:rPr lang="pl-PL" sz="2000" b="1" dirty="0" err="1"/>
              <a:t>Underrepresentation</a:t>
            </a:r>
            <a:r>
              <a:rPr lang="pl-PL" sz="2000" b="1" dirty="0"/>
              <a:t> of </a:t>
            </a:r>
            <a:r>
              <a:rPr lang="pl-PL" sz="2000" b="1" dirty="0" err="1"/>
              <a:t>women</a:t>
            </a:r>
            <a:r>
              <a:rPr lang="pl-PL" sz="2000" b="1" dirty="0"/>
              <a:t> (ARGUING FOR CHANGE)</a:t>
            </a:r>
          </a:p>
          <a:p>
            <a:pPr marL="457200" lvl="1" indent="0" algn="just">
              <a:buNone/>
            </a:pPr>
            <a:endParaRPr lang="pl-PL" sz="2000" dirty="0"/>
          </a:p>
          <a:p>
            <a:pPr marL="457200" lvl="1" indent="0" algn="just">
              <a:buNone/>
            </a:pPr>
            <a:r>
              <a:rPr lang="en-GB" sz="2000" dirty="0"/>
              <a:t>“Women as namesakes for streets and squares </a:t>
            </a:r>
            <a:r>
              <a:rPr lang="en-GB" sz="2000" dirty="0">
                <a:solidFill>
                  <a:srgbClr val="FF0000"/>
                </a:solidFill>
              </a:rPr>
              <a:t>are few and far in-between </a:t>
            </a:r>
            <a:r>
              <a:rPr lang="en-GB" sz="2000" dirty="0"/>
              <a:t>in the ore mountains. </a:t>
            </a:r>
            <a:r>
              <a:rPr lang="de-DE" sz="2000" dirty="0"/>
              <a:t>[…] </a:t>
            </a:r>
            <a:r>
              <a:rPr lang="en-US" sz="2000" b="1" dirty="0"/>
              <a:t>‘</a:t>
            </a:r>
            <a:r>
              <a:rPr lang="de-DE" sz="2000" b="1" dirty="0"/>
              <a:t>Freie Presse</a:t>
            </a:r>
            <a:r>
              <a:rPr lang="en-US" sz="2000" b="1" dirty="0"/>
              <a:t>’</a:t>
            </a:r>
            <a:r>
              <a:rPr lang="de-DE" sz="2000" b="1" dirty="0"/>
              <a:t> </a:t>
            </a:r>
            <a:r>
              <a:rPr lang="de-DE" sz="2000" b="1" dirty="0" err="1">
                <a:solidFill>
                  <a:srgbClr val="0070C0"/>
                </a:solidFill>
              </a:rPr>
              <a:t>has</a:t>
            </a:r>
            <a:r>
              <a:rPr lang="de-DE" sz="2000" b="1" dirty="0">
                <a:solidFill>
                  <a:srgbClr val="0070C0"/>
                </a:solidFill>
              </a:rPr>
              <a:t> </a:t>
            </a:r>
            <a:r>
              <a:rPr lang="de-DE" sz="2000" b="1" dirty="0" err="1">
                <a:solidFill>
                  <a:srgbClr val="0070C0"/>
                </a:solidFill>
              </a:rPr>
              <a:t>consulted</a:t>
            </a:r>
            <a:r>
              <a:rPr lang="de-DE" sz="2000" b="1" dirty="0">
                <a:solidFill>
                  <a:srgbClr val="0070C0"/>
                </a:solidFill>
              </a:rPr>
              <a:t> </a:t>
            </a:r>
            <a:r>
              <a:rPr lang="de-DE" sz="2000" b="1" dirty="0" err="1">
                <a:solidFill>
                  <a:srgbClr val="0070C0"/>
                </a:solidFill>
              </a:rPr>
              <a:t>historians</a:t>
            </a:r>
            <a:r>
              <a:rPr lang="de-DE" sz="2000" b="1" dirty="0">
                <a:solidFill>
                  <a:srgbClr val="0070C0"/>
                </a:solidFill>
              </a:rPr>
              <a:t> in </a:t>
            </a:r>
            <a:r>
              <a:rPr lang="de-DE" sz="2000" b="1" dirty="0" err="1">
                <a:solidFill>
                  <a:srgbClr val="0070C0"/>
                </a:solidFill>
              </a:rPr>
              <a:t>museums</a:t>
            </a:r>
            <a:r>
              <a:rPr lang="de-DE" sz="2000" b="1" dirty="0">
                <a:solidFill>
                  <a:srgbClr val="0070C0"/>
                </a:solidFill>
              </a:rPr>
              <a:t> </a:t>
            </a:r>
            <a:r>
              <a:rPr lang="de-DE" sz="2000" b="1" dirty="0" err="1">
                <a:solidFill>
                  <a:srgbClr val="0070C0"/>
                </a:solidFill>
              </a:rPr>
              <a:t>and</a:t>
            </a:r>
            <a:r>
              <a:rPr lang="de-DE" sz="2000" b="1" dirty="0">
                <a:solidFill>
                  <a:srgbClr val="0070C0"/>
                </a:solidFill>
              </a:rPr>
              <a:t> </a:t>
            </a:r>
            <a:r>
              <a:rPr lang="de-DE" sz="2000" b="1" dirty="0" err="1">
                <a:solidFill>
                  <a:srgbClr val="0070C0"/>
                </a:solidFill>
              </a:rPr>
              <a:t>archives</a:t>
            </a:r>
            <a:r>
              <a:rPr lang="de-DE" sz="2000" b="1" dirty="0">
                <a:solidFill>
                  <a:srgbClr val="0070C0"/>
                </a:solidFill>
              </a:rPr>
              <a:t> </a:t>
            </a:r>
            <a:r>
              <a:rPr lang="de-DE" sz="2000" b="1" dirty="0" err="1">
                <a:solidFill>
                  <a:srgbClr val="0070C0"/>
                </a:solidFill>
              </a:rPr>
              <a:t>for</a:t>
            </a:r>
            <a:r>
              <a:rPr lang="de-DE" sz="2000" b="1" dirty="0">
                <a:solidFill>
                  <a:srgbClr val="0070C0"/>
                </a:solidFill>
              </a:rPr>
              <a:t> potential </a:t>
            </a:r>
            <a:r>
              <a:rPr lang="de-DE" sz="2000" b="1" dirty="0" err="1">
                <a:solidFill>
                  <a:srgbClr val="0070C0"/>
                </a:solidFill>
              </a:rPr>
              <a:t>female</a:t>
            </a:r>
            <a:r>
              <a:rPr lang="de-DE" sz="2000" b="1" dirty="0">
                <a:solidFill>
                  <a:srgbClr val="0070C0"/>
                </a:solidFill>
              </a:rPr>
              <a:t> </a:t>
            </a:r>
            <a:r>
              <a:rPr lang="de-DE" sz="2000" b="1" dirty="0" err="1">
                <a:solidFill>
                  <a:srgbClr val="0070C0"/>
                </a:solidFill>
              </a:rPr>
              <a:t>namesakes</a:t>
            </a:r>
            <a:r>
              <a:rPr lang="de-DE" sz="2000" dirty="0"/>
              <a:t>“ (FP 2011)</a:t>
            </a:r>
          </a:p>
          <a:p>
            <a:pPr marL="457200" lvl="1" indent="0" algn="just">
              <a:buNone/>
            </a:pPr>
            <a:endParaRPr lang="pl-PL" sz="500" dirty="0"/>
          </a:p>
          <a:p>
            <a:pPr marL="457200" lvl="1" indent="0" algn="just">
              <a:buNone/>
            </a:pPr>
            <a:r>
              <a:rPr lang="en-GB" sz="2000" dirty="0"/>
              <a:t>“</a:t>
            </a:r>
            <a:r>
              <a:rPr lang="pl-PL" sz="2000" dirty="0"/>
              <a:t>We </a:t>
            </a:r>
            <a:r>
              <a:rPr lang="pl-PL" sz="2000" dirty="0" err="1"/>
              <a:t>would</a:t>
            </a:r>
            <a:r>
              <a:rPr lang="pl-PL" sz="2000" dirty="0"/>
              <a:t> </a:t>
            </a:r>
            <a:r>
              <a:rPr lang="pl-PL" sz="2000" dirty="0" err="1"/>
              <a:t>like</a:t>
            </a:r>
            <a:r>
              <a:rPr lang="pl-PL" sz="2000" dirty="0"/>
              <a:t> to </a:t>
            </a:r>
            <a:r>
              <a:rPr lang="pl-PL" sz="2000" dirty="0" err="1"/>
              <a:t>remind</a:t>
            </a:r>
            <a:r>
              <a:rPr lang="pl-PL" sz="2000" dirty="0"/>
              <a:t> </a:t>
            </a:r>
            <a:r>
              <a:rPr lang="pl-PL" sz="2000" dirty="0" err="1"/>
              <a:t>that</a:t>
            </a:r>
            <a:r>
              <a:rPr lang="pl-PL" sz="2000" b="1" dirty="0"/>
              <a:t> Poznań </a:t>
            </a:r>
            <a:r>
              <a:rPr lang="pl-PL" sz="2000" b="1" dirty="0" err="1"/>
              <a:t>councillors</a:t>
            </a:r>
            <a:r>
              <a:rPr lang="pl-PL" sz="2000" b="1" dirty="0"/>
              <a:t> </a:t>
            </a:r>
            <a:r>
              <a:rPr lang="pl-PL" sz="2000" b="1" dirty="0" err="1">
                <a:solidFill>
                  <a:srgbClr val="0070C0"/>
                </a:solidFill>
              </a:rPr>
              <a:t>made</a:t>
            </a:r>
            <a:r>
              <a:rPr lang="pl-PL" sz="2000" b="1" dirty="0">
                <a:solidFill>
                  <a:srgbClr val="0070C0"/>
                </a:solidFill>
              </a:rPr>
              <a:t> a </a:t>
            </a:r>
            <a:r>
              <a:rPr lang="pl-PL" sz="2000" b="1" dirty="0" err="1">
                <a:solidFill>
                  <a:srgbClr val="0070C0"/>
                </a:solidFill>
              </a:rPr>
              <a:t>decision</a:t>
            </a:r>
            <a:r>
              <a:rPr lang="pl-PL" sz="2000" b="1" dirty="0">
                <a:solidFill>
                  <a:srgbClr val="0070C0"/>
                </a:solidFill>
              </a:rPr>
              <a:t> to </a:t>
            </a:r>
            <a:r>
              <a:rPr lang="pl-PL" sz="2000" b="1" dirty="0" err="1">
                <a:solidFill>
                  <a:srgbClr val="0070C0"/>
                </a:solidFill>
              </a:rPr>
              <a:t>name</a:t>
            </a:r>
            <a:r>
              <a:rPr lang="pl-PL" sz="2000" b="1" dirty="0">
                <a:solidFill>
                  <a:srgbClr val="0070C0"/>
                </a:solidFill>
              </a:rPr>
              <a:t> </a:t>
            </a:r>
            <a:r>
              <a:rPr lang="pl-PL" sz="2000" b="1" dirty="0" err="1">
                <a:solidFill>
                  <a:srgbClr val="0070C0"/>
                </a:solidFill>
              </a:rPr>
              <a:t>new</a:t>
            </a:r>
            <a:r>
              <a:rPr lang="pl-PL" sz="2000" b="1" dirty="0">
                <a:solidFill>
                  <a:srgbClr val="0070C0"/>
                </a:solidFill>
              </a:rPr>
              <a:t> </a:t>
            </a:r>
            <a:r>
              <a:rPr lang="pl-PL" sz="2000" b="1" dirty="0" err="1">
                <a:solidFill>
                  <a:srgbClr val="0070C0"/>
                </a:solidFill>
              </a:rPr>
              <a:t>streets</a:t>
            </a:r>
            <a:r>
              <a:rPr lang="pl-PL" sz="2000" b="1" dirty="0">
                <a:solidFill>
                  <a:srgbClr val="0070C0"/>
                </a:solidFill>
              </a:rPr>
              <a:t> in 2018 with </a:t>
            </a:r>
            <a:r>
              <a:rPr lang="pl-PL" sz="2000" b="1" dirty="0" err="1">
                <a:solidFill>
                  <a:srgbClr val="0070C0"/>
                </a:solidFill>
              </a:rPr>
              <a:t>women</a:t>
            </a:r>
            <a:r>
              <a:rPr lang="pl-PL" sz="2000" b="1" dirty="0"/>
              <a:t> </a:t>
            </a:r>
            <a:r>
              <a:rPr lang="pl-PL" sz="2000" dirty="0"/>
              <a:t>– </a:t>
            </a:r>
            <a:r>
              <a:rPr lang="pl-PL" sz="2000" b="1" dirty="0" err="1">
                <a:solidFill>
                  <a:srgbClr val="FF0000"/>
                </a:solidFill>
              </a:rPr>
              <a:t>next</a:t>
            </a:r>
            <a:r>
              <a:rPr lang="pl-PL" sz="2000" b="1" dirty="0">
                <a:solidFill>
                  <a:srgbClr val="FF0000"/>
                </a:solidFill>
              </a:rPr>
              <a:t> </a:t>
            </a:r>
            <a:r>
              <a:rPr lang="pl-PL" sz="2000" b="1" dirty="0" err="1">
                <a:solidFill>
                  <a:srgbClr val="FF0000"/>
                </a:solidFill>
              </a:rPr>
              <a:t>year</a:t>
            </a:r>
            <a:r>
              <a:rPr lang="pl-PL" sz="2000" b="1" dirty="0">
                <a:solidFill>
                  <a:srgbClr val="FF0000"/>
                </a:solidFill>
              </a:rPr>
              <a:t> we </a:t>
            </a:r>
            <a:r>
              <a:rPr lang="pl-PL" sz="2000" b="1" dirty="0" err="1">
                <a:solidFill>
                  <a:srgbClr val="FF0000"/>
                </a:solidFill>
              </a:rPr>
              <a:t>will</a:t>
            </a:r>
            <a:r>
              <a:rPr lang="pl-PL" sz="2000" b="1" dirty="0">
                <a:solidFill>
                  <a:srgbClr val="FF0000"/>
                </a:solidFill>
              </a:rPr>
              <a:t> </a:t>
            </a:r>
            <a:r>
              <a:rPr lang="pl-PL" sz="2000" b="1" dirty="0" err="1">
                <a:solidFill>
                  <a:srgbClr val="FF0000"/>
                </a:solidFill>
              </a:rPr>
              <a:t>celebrate</a:t>
            </a:r>
            <a:r>
              <a:rPr lang="pl-PL" sz="2000" b="1" dirty="0">
                <a:solidFill>
                  <a:srgbClr val="FF0000"/>
                </a:solidFill>
              </a:rPr>
              <a:t> a 100th </a:t>
            </a:r>
            <a:r>
              <a:rPr lang="pl-PL" sz="2000" b="1" dirty="0" err="1">
                <a:solidFill>
                  <a:srgbClr val="FF0000"/>
                </a:solidFill>
              </a:rPr>
              <a:t>anniversary</a:t>
            </a:r>
            <a:r>
              <a:rPr lang="pl-PL" sz="2000" b="1" dirty="0">
                <a:solidFill>
                  <a:srgbClr val="FF0000"/>
                </a:solidFill>
              </a:rPr>
              <a:t> of </a:t>
            </a:r>
            <a:r>
              <a:rPr lang="pl-PL" sz="2000" b="1" dirty="0" err="1">
                <a:solidFill>
                  <a:srgbClr val="FF0000"/>
                </a:solidFill>
              </a:rPr>
              <a:t>women</a:t>
            </a:r>
            <a:r>
              <a:rPr lang="pl-PL" sz="2000" b="1" dirty="0">
                <a:solidFill>
                  <a:srgbClr val="FF0000"/>
                </a:solidFill>
              </a:rPr>
              <a:t> </a:t>
            </a:r>
            <a:r>
              <a:rPr lang="pl-PL" sz="2000" b="1" dirty="0" err="1">
                <a:solidFill>
                  <a:srgbClr val="FF0000"/>
                </a:solidFill>
              </a:rPr>
              <a:t>gaining</a:t>
            </a:r>
            <a:r>
              <a:rPr lang="pl-PL" sz="2000" b="1" dirty="0">
                <a:solidFill>
                  <a:srgbClr val="FF0000"/>
                </a:solidFill>
              </a:rPr>
              <a:t> </a:t>
            </a:r>
            <a:r>
              <a:rPr lang="pl-PL" sz="2000" b="1" dirty="0" err="1">
                <a:solidFill>
                  <a:srgbClr val="FF0000"/>
                </a:solidFill>
              </a:rPr>
              <a:t>suffrage</a:t>
            </a:r>
            <a:r>
              <a:rPr lang="pl-PL" sz="2000" b="1" dirty="0">
                <a:solidFill>
                  <a:srgbClr val="FF0000"/>
                </a:solidFill>
              </a:rPr>
              <a:t> in Poland</a:t>
            </a:r>
            <a:r>
              <a:rPr lang="pl-PL" sz="2000" dirty="0"/>
              <a:t>” (GW, 2017)</a:t>
            </a:r>
            <a:endParaRPr lang="de-DE" sz="2000" dirty="0"/>
          </a:p>
          <a:p>
            <a:pPr lvl="0" algn="just"/>
            <a:endParaRPr lang="pl-PL" sz="2000" b="1" dirty="0"/>
          </a:p>
          <a:p>
            <a:pPr marL="400050" lvl="1" indent="0" algn="just">
              <a:spcBef>
                <a:spcPts val="0"/>
              </a:spcBef>
              <a:buNone/>
            </a:pPr>
            <a:endParaRPr lang="en-GB" sz="900" b="1" dirty="0"/>
          </a:p>
          <a:p>
            <a:pPr marL="457200" lvl="1" indent="0" algn="just">
              <a:buNone/>
            </a:pPr>
            <a:endParaRPr lang="pl-PL" sz="1000" dirty="0"/>
          </a:p>
        </p:txBody>
      </p:sp>
      <p:sp>
        <p:nvSpPr>
          <p:cNvPr id="4" name="Tytuł 1"/>
          <p:cNvSpPr txBox="1">
            <a:spLocks/>
          </p:cNvSpPr>
          <p:nvPr/>
        </p:nvSpPr>
        <p:spPr>
          <a:xfrm>
            <a:off x="-6624" y="167084"/>
            <a:ext cx="918056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800" b="1" dirty="0"/>
              <a:t>Bottom-up </a:t>
            </a:r>
            <a:r>
              <a:rPr lang="pl-PL" sz="2800" dirty="0"/>
              <a:t>street renamings: </a:t>
            </a:r>
            <a:br>
              <a:rPr lang="pl-PL" sz="2800" dirty="0"/>
            </a:br>
            <a:r>
              <a:rPr lang="pl-PL" sz="2800" dirty="0"/>
              <a:t>Zbąszyń 1990-1991, Annaberg-Bucholtz 2006-2017</a:t>
            </a:r>
            <a:r>
              <a:rPr lang="en-GB" sz="2800" dirty="0"/>
              <a:t>, </a:t>
            </a:r>
            <a:r>
              <a:rPr lang="pl-PL" sz="2800" dirty="0"/>
              <a:t>Poznań 2017</a:t>
            </a:r>
            <a:endParaRPr lang="en-GB" sz="2800" dirty="0"/>
          </a:p>
        </p:txBody>
      </p:sp>
      <p:sp>
        <p:nvSpPr>
          <p:cNvPr id="2" name="Symbol zastępczy numeru slajdu 1"/>
          <p:cNvSpPr>
            <a:spLocks noGrp="1"/>
          </p:cNvSpPr>
          <p:nvPr>
            <p:ph type="sldNum" sz="quarter" idx="12"/>
          </p:nvPr>
        </p:nvSpPr>
        <p:spPr/>
        <p:txBody>
          <a:bodyPr/>
          <a:lstStyle/>
          <a:p>
            <a:fld id="{DB502EE1-E5E5-4074-89EA-05E8AA117174}" type="slidenum">
              <a:rPr lang="en-GB" smtClean="0"/>
              <a:t>12</a:t>
            </a:fld>
            <a:endParaRPr lang="en-GB"/>
          </a:p>
        </p:txBody>
      </p:sp>
    </p:spTree>
    <p:extLst>
      <p:ext uri="{BB962C8B-B14F-4D97-AF65-F5344CB8AC3E}">
        <p14:creationId xmlns:p14="http://schemas.microsoft.com/office/powerpoint/2010/main" val="378916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684000" y="548680"/>
            <a:ext cx="7772400" cy="1470025"/>
          </a:xfrm>
        </p:spPr>
        <p:txBody>
          <a:bodyPr/>
          <a:lstStyle/>
          <a:p>
            <a:r>
              <a:rPr lang="pl-PL" b="1" dirty="0"/>
              <a:t>Top-down </a:t>
            </a:r>
            <a:r>
              <a:rPr lang="pl-PL" b="1" dirty="0" err="1"/>
              <a:t>street</a:t>
            </a:r>
            <a:r>
              <a:rPr lang="pl-PL" b="1" dirty="0"/>
              <a:t> </a:t>
            </a:r>
            <a:r>
              <a:rPr lang="pl-PL" b="1" dirty="0" err="1"/>
              <a:t>renamings</a:t>
            </a:r>
            <a:r>
              <a:rPr lang="pl-PL" dirty="0"/>
              <a:t>:</a:t>
            </a:r>
            <a:endParaRPr lang="en-GB" dirty="0"/>
          </a:p>
        </p:txBody>
      </p:sp>
      <p:sp>
        <p:nvSpPr>
          <p:cNvPr id="5" name="Podtytuł 4"/>
          <p:cNvSpPr>
            <a:spLocks noGrp="1"/>
          </p:cNvSpPr>
          <p:nvPr>
            <p:ph type="subTitle" idx="1"/>
          </p:nvPr>
        </p:nvSpPr>
        <p:spPr>
          <a:xfrm>
            <a:off x="1368000" y="1879933"/>
            <a:ext cx="6400800" cy="622920"/>
          </a:xfrm>
        </p:spPr>
        <p:txBody>
          <a:bodyPr/>
          <a:lstStyle/>
          <a:p>
            <a:r>
              <a:rPr lang="pl-PL" dirty="0">
                <a:solidFill>
                  <a:schemeClr val="tx1"/>
                </a:solidFill>
              </a:rPr>
              <a:t>Poznań 2017-2018</a:t>
            </a:r>
            <a:endParaRPr lang="en-GB" dirty="0">
              <a:solidFill>
                <a:schemeClr val="tx1"/>
              </a:solidFill>
            </a:endParaRPr>
          </a:p>
        </p:txBody>
      </p:sp>
      <p:sp>
        <p:nvSpPr>
          <p:cNvPr id="2" name="pole tekstowe 1"/>
          <p:cNvSpPr txBox="1"/>
          <p:nvPr/>
        </p:nvSpPr>
        <p:spPr>
          <a:xfrm>
            <a:off x="540668" y="2689919"/>
            <a:ext cx="8062664" cy="830997"/>
          </a:xfrm>
          <a:prstGeom prst="rect">
            <a:avLst/>
          </a:prstGeom>
          <a:noFill/>
        </p:spPr>
        <p:txBody>
          <a:bodyPr wrap="square" rtlCol="0">
            <a:spAutoFit/>
          </a:bodyPr>
          <a:lstStyle/>
          <a:p>
            <a:pPr algn="ctr"/>
            <a:r>
              <a:rPr lang="pl-PL" sz="2400" dirty="0" err="1"/>
              <a:t>Changes</a:t>
            </a:r>
            <a:r>
              <a:rPr lang="pl-PL" sz="2400" dirty="0"/>
              <a:t> </a:t>
            </a:r>
            <a:r>
              <a:rPr lang="pl-PL" sz="2400" dirty="0" err="1"/>
              <a:t>instigated</a:t>
            </a:r>
            <a:r>
              <a:rPr lang="pl-PL" sz="2400" dirty="0"/>
              <a:t> by the </a:t>
            </a:r>
            <a:r>
              <a:rPr lang="pl-PL" sz="2400" dirty="0" err="1"/>
              <a:t>national</a:t>
            </a:r>
            <a:r>
              <a:rPr lang="pl-PL" sz="2400" dirty="0"/>
              <a:t> </a:t>
            </a:r>
            <a:r>
              <a:rPr lang="pl-PL" sz="2400" dirty="0" err="1"/>
              <a:t>government</a:t>
            </a:r>
            <a:r>
              <a:rPr lang="pl-PL" sz="2400" dirty="0"/>
              <a:t> </a:t>
            </a:r>
          </a:p>
          <a:p>
            <a:pPr algn="ctr"/>
            <a:r>
              <a:rPr lang="pl-PL" sz="2400" dirty="0" err="1"/>
              <a:t>through</a:t>
            </a:r>
            <a:r>
              <a:rPr lang="pl-PL" sz="2400" dirty="0"/>
              <a:t> a </a:t>
            </a:r>
            <a:r>
              <a:rPr lang="pl-PL" sz="2400" dirty="0" err="1"/>
              <a:t>parliamentary</a:t>
            </a:r>
            <a:r>
              <a:rPr lang="pl-PL" sz="2400" dirty="0"/>
              <a:t> bill</a:t>
            </a:r>
            <a:endParaRPr lang="en-GB" sz="2400" dirty="0"/>
          </a:p>
        </p:txBody>
      </p:sp>
      <p:pic>
        <p:nvPicPr>
          <p:cNvPr id="3" name="Obraz 2"/>
          <p:cNvPicPr>
            <a:picLocks noChangeAspect="1"/>
          </p:cNvPicPr>
          <p:nvPr/>
        </p:nvPicPr>
        <p:blipFill>
          <a:blip r:embed="rId2"/>
          <a:stretch>
            <a:fillRect/>
          </a:stretch>
        </p:blipFill>
        <p:spPr>
          <a:xfrm>
            <a:off x="685800" y="4019531"/>
            <a:ext cx="7585113" cy="2637511"/>
          </a:xfrm>
          <a:prstGeom prst="rect">
            <a:avLst/>
          </a:prstGeom>
        </p:spPr>
      </p:pic>
      <p:sp>
        <p:nvSpPr>
          <p:cNvPr id="6" name="Symbol zastępczy numeru slajdu 5"/>
          <p:cNvSpPr>
            <a:spLocks noGrp="1"/>
          </p:cNvSpPr>
          <p:nvPr>
            <p:ph type="sldNum" sz="quarter" idx="12"/>
          </p:nvPr>
        </p:nvSpPr>
        <p:spPr/>
        <p:txBody>
          <a:bodyPr/>
          <a:lstStyle/>
          <a:p>
            <a:fld id="{DB502EE1-E5E5-4074-89EA-05E8AA117174}" type="slidenum">
              <a:rPr lang="en-GB" smtClean="0"/>
              <a:t>13</a:t>
            </a:fld>
            <a:endParaRPr lang="en-GB"/>
          </a:p>
        </p:txBody>
      </p:sp>
    </p:spTree>
    <p:extLst>
      <p:ext uri="{BB962C8B-B14F-4D97-AF65-F5344CB8AC3E}">
        <p14:creationId xmlns:p14="http://schemas.microsoft.com/office/powerpoint/2010/main" val="222779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320" y="207650"/>
            <a:ext cx="9048561" cy="605792"/>
          </a:xfrm>
        </p:spPr>
        <p:txBody>
          <a:bodyPr>
            <a:noAutofit/>
          </a:bodyPr>
          <a:lstStyle/>
          <a:p>
            <a:r>
              <a:rPr lang="pl-PL" sz="3000" b="1" dirty="0"/>
              <a:t>Top-down:</a:t>
            </a:r>
            <a:r>
              <a:rPr lang="pl-PL" sz="3000" dirty="0"/>
              <a:t> T</a:t>
            </a:r>
            <a:r>
              <a:rPr lang="en-GB" sz="3000" dirty="0"/>
              <a:t>he renaming of the Feb</a:t>
            </a:r>
            <a:r>
              <a:rPr lang="pl-PL" sz="3000" dirty="0"/>
              <a:t>.</a:t>
            </a:r>
            <a:r>
              <a:rPr lang="en-GB" sz="3000" dirty="0"/>
              <a:t> 23rd </a:t>
            </a:r>
            <a:r>
              <a:rPr lang="en-GB" sz="3000" dirty="0" err="1"/>
              <a:t>Str</a:t>
            </a:r>
            <a:r>
              <a:rPr lang="pl-PL" sz="3000" dirty="0"/>
              <a:t>. in Poznań</a:t>
            </a:r>
            <a:r>
              <a:rPr lang="en-GB" sz="3000" dirty="0"/>
              <a:t> </a:t>
            </a:r>
          </a:p>
        </p:txBody>
      </p:sp>
      <p:sp>
        <p:nvSpPr>
          <p:cNvPr id="17" name="pole tekstowe 16"/>
          <p:cNvSpPr txBox="1"/>
          <p:nvPr/>
        </p:nvSpPr>
        <p:spPr>
          <a:xfrm>
            <a:off x="314218" y="4941168"/>
            <a:ext cx="8610991" cy="1600438"/>
          </a:xfrm>
          <a:prstGeom prst="rect">
            <a:avLst/>
          </a:prstGeom>
          <a:noFill/>
        </p:spPr>
        <p:txBody>
          <a:bodyPr wrap="square" rtlCol="0">
            <a:spAutoFit/>
          </a:bodyPr>
          <a:lstStyle/>
          <a:p>
            <a:r>
              <a:rPr lang="pl-PL" sz="2000" dirty="0"/>
              <a:t>”The </a:t>
            </a:r>
            <a:r>
              <a:rPr lang="pl-PL" sz="2000" dirty="0" err="1"/>
              <a:t>court</a:t>
            </a:r>
            <a:r>
              <a:rPr lang="pl-PL" sz="2000" dirty="0"/>
              <a:t> </a:t>
            </a:r>
            <a:r>
              <a:rPr lang="pl-PL" sz="2000" dirty="0" err="1"/>
              <a:t>ruling</a:t>
            </a:r>
            <a:r>
              <a:rPr lang="pl-PL" sz="2000" dirty="0"/>
              <a:t> </a:t>
            </a:r>
            <a:r>
              <a:rPr lang="pl-PL" sz="2000" dirty="0" err="1"/>
              <a:t>shows</a:t>
            </a:r>
            <a:r>
              <a:rPr lang="pl-PL" sz="2000" dirty="0"/>
              <a:t> </a:t>
            </a:r>
            <a:r>
              <a:rPr lang="pl-PL" sz="2000" dirty="0" err="1"/>
              <a:t>how</a:t>
            </a:r>
            <a:r>
              <a:rPr lang="pl-PL" sz="2000" dirty="0"/>
              <a:t> </a:t>
            </a:r>
            <a:r>
              <a:rPr lang="pl-PL" sz="2000" dirty="0" err="1"/>
              <a:t>important</a:t>
            </a:r>
            <a:r>
              <a:rPr lang="pl-PL" sz="2000" dirty="0"/>
              <a:t> </a:t>
            </a:r>
            <a:r>
              <a:rPr lang="pl-PL" sz="2000" dirty="0" err="1"/>
              <a:t>is</a:t>
            </a:r>
            <a:r>
              <a:rPr lang="pl-PL" sz="2000" dirty="0"/>
              <a:t> the </a:t>
            </a:r>
            <a:r>
              <a:rPr lang="pl-PL" sz="2000" dirty="0" err="1"/>
              <a:t>separation</a:t>
            </a:r>
            <a:r>
              <a:rPr lang="pl-PL" sz="2000" dirty="0"/>
              <a:t> of </a:t>
            </a:r>
            <a:r>
              <a:rPr lang="pl-PL" sz="2000" dirty="0" err="1"/>
              <a:t>powers</a:t>
            </a:r>
            <a:r>
              <a:rPr lang="pl-PL" sz="2000" dirty="0"/>
              <a:t> and </a:t>
            </a:r>
            <a:r>
              <a:rPr lang="pl-PL" sz="2000" dirty="0" err="1"/>
              <a:t>how</a:t>
            </a:r>
            <a:r>
              <a:rPr lang="pl-PL" sz="2000" dirty="0"/>
              <a:t> </a:t>
            </a:r>
            <a:r>
              <a:rPr lang="pl-PL" sz="2000" dirty="0" err="1"/>
              <a:t>important</a:t>
            </a:r>
            <a:r>
              <a:rPr lang="pl-PL" sz="2000" dirty="0"/>
              <a:t> </a:t>
            </a:r>
            <a:r>
              <a:rPr lang="pl-PL" sz="2000" dirty="0" err="1"/>
              <a:t>are</a:t>
            </a:r>
            <a:r>
              <a:rPr lang="pl-PL" sz="2000" dirty="0"/>
              <a:t> the independent and </a:t>
            </a:r>
            <a:r>
              <a:rPr lang="pl-PL" sz="2000" dirty="0" err="1"/>
              <a:t>autonomous</a:t>
            </a:r>
            <a:r>
              <a:rPr lang="pl-PL" sz="2000" dirty="0"/>
              <a:t> </a:t>
            </a:r>
            <a:r>
              <a:rPr lang="pl-PL" sz="2000" dirty="0" err="1"/>
              <a:t>courts</a:t>
            </a:r>
            <a:r>
              <a:rPr lang="pl-PL" sz="2000" dirty="0"/>
              <a:t>, [</a:t>
            </a:r>
            <a:r>
              <a:rPr lang="pl-PL" sz="2000" dirty="0" err="1">
                <a:solidFill>
                  <a:srgbClr val="0070C0"/>
                </a:solidFill>
              </a:rPr>
              <a:t>which</a:t>
            </a:r>
            <a:r>
              <a:rPr lang="pl-PL" sz="2000" dirty="0">
                <a:solidFill>
                  <a:srgbClr val="0070C0"/>
                </a:solidFill>
              </a:rPr>
              <a:t> – </a:t>
            </a:r>
            <a:r>
              <a:rPr lang="pl-PL" sz="2000" dirty="0" err="1">
                <a:solidFill>
                  <a:srgbClr val="0070C0"/>
                </a:solidFill>
              </a:rPr>
              <a:t>through</a:t>
            </a:r>
            <a:r>
              <a:rPr lang="pl-PL" sz="2000" dirty="0">
                <a:solidFill>
                  <a:srgbClr val="0070C0"/>
                </a:solidFill>
              </a:rPr>
              <a:t> the </a:t>
            </a:r>
            <a:r>
              <a:rPr lang="pl-PL" sz="2000" dirty="0" err="1">
                <a:solidFill>
                  <a:srgbClr val="0070C0"/>
                </a:solidFill>
              </a:rPr>
              <a:t>relevant</a:t>
            </a:r>
            <a:r>
              <a:rPr lang="pl-PL" sz="2000" dirty="0">
                <a:solidFill>
                  <a:srgbClr val="0070C0"/>
                </a:solidFill>
              </a:rPr>
              <a:t> </a:t>
            </a:r>
            <a:r>
              <a:rPr lang="pl-PL" sz="2000" dirty="0" err="1">
                <a:solidFill>
                  <a:srgbClr val="0070C0"/>
                </a:solidFill>
              </a:rPr>
              <a:t>opinions</a:t>
            </a:r>
            <a:r>
              <a:rPr lang="pl-PL" sz="2000" dirty="0">
                <a:solidFill>
                  <a:srgbClr val="0070C0"/>
                </a:solidFill>
              </a:rPr>
              <a:t> and </a:t>
            </a:r>
            <a:r>
              <a:rPr lang="pl-PL" sz="2000" dirty="0" err="1">
                <a:solidFill>
                  <a:srgbClr val="0070C0"/>
                </a:solidFill>
              </a:rPr>
              <a:t>rulings</a:t>
            </a:r>
            <a:r>
              <a:rPr lang="pl-PL" sz="2000" dirty="0">
                <a:solidFill>
                  <a:srgbClr val="0070C0"/>
                </a:solidFill>
              </a:rPr>
              <a:t> </a:t>
            </a:r>
            <a:r>
              <a:rPr lang="pl-PL" sz="2000" dirty="0" err="1">
                <a:solidFill>
                  <a:srgbClr val="0070C0"/>
                </a:solidFill>
              </a:rPr>
              <a:t>can</a:t>
            </a:r>
            <a:r>
              <a:rPr lang="pl-PL" sz="2000" dirty="0">
                <a:solidFill>
                  <a:srgbClr val="0070C0"/>
                </a:solidFill>
              </a:rPr>
              <a:t> </a:t>
            </a:r>
            <a:r>
              <a:rPr lang="pl-PL" sz="2000" dirty="0" err="1">
                <a:solidFill>
                  <a:srgbClr val="0070C0"/>
                </a:solidFill>
              </a:rPr>
              <a:t>curb</a:t>
            </a:r>
            <a:r>
              <a:rPr lang="pl-PL" sz="2000" dirty="0">
                <a:solidFill>
                  <a:srgbClr val="0070C0"/>
                </a:solidFill>
              </a:rPr>
              <a:t> the </a:t>
            </a:r>
            <a:r>
              <a:rPr lang="pl-PL" sz="2000" dirty="0" err="1">
                <a:solidFill>
                  <a:srgbClr val="0070C0"/>
                </a:solidFill>
              </a:rPr>
              <a:t>lawless</a:t>
            </a:r>
            <a:r>
              <a:rPr lang="pl-PL" sz="2000" dirty="0">
                <a:solidFill>
                  <a:srgbClr val="0070C0"/>
                </a:solidFill>
              </a:rPr>
              <a:t> </a:t>
            </a:r>
            <a:r>
              <a:rPr lang="pl-PL" sz="2000" dirty="0" err="1">
                <a:solidFill>
                  <a:srgbClr val="0070C0"/>
                </a:solidFill>
              </a:rPr>
              <a:t>actions</a:t>
            </a:r>
            <a:r>
              <a:rPr lang="pl-PL" sz="2000" dirty="0">
                <a:solidFill>
                  <a:srgbClr val="0070C0"/>
                </a:solidFill>
              </a:rPr>
              <a:t> of the </a:t>
            </a:r>
            <a:r>
              <a:rPr lang="pl-PL" sz="2000" dirty="0" err="1">
                <a:solidFill>
                  <a:srgbClr val="0070C0"/>
                </a:solidFill>
              </a:rPr>
              <a:t>executive</a:t>
            </a:r>
            <a:r>
              <a:rPr lang="pl-PL" sz="2000" dirty="0">
                <a:solidFill>
                  <a:srgbClr val="0070C0"/>
                </a:solidFill>
              </a:rPr>
              <a:t> </a:t>
            </a:r>
            <a:r>
              <a:rPr lang="pl-PL" sz="2000" dirty="0" err="1">
                <a:solidFill>
                  <a:srgbClr val="0070C0"/>
                </a:solidFill>
              </a:rPr>
              <a:t>power</a:t>
            </a:r>
            <a:r>
              <a:rPr lang="pl-PL" sz="2000" dirty="0"/>
              <a:t>] -</a:t>
            </a:r>
            <a:r>
              <a:rPr lang="pl-PL" sz="2000" dirty="0" err="1"/>
              <a:t>commented</a:t>
            </a:r>
            <a:r>
              <a:rPr lang="pl-PL" sz="2000" dirty="0"/>
              <a:t> the </a:t>
            </a:r>
            <a:r>
              <a:rPr lang="pl-PL" sz="2000" dirty="0" err="1"/>
              <a:t>mayor</a:t>
            </a:r>
            <a:r>
              <a:rPr lang="pl-PL" sz="2000" dirty="0"/>
              <a:t> Jacek Jaśkowiak.” </a:t>
            </a:r>
            <a:r>
              <a:rPr lang="pl-PL" dirty="0"/>
              <a:t>[Głos </a:t>
            </a:r>
            <a:r>
              <a:rPr lang="pl-PL" dirty="0" err="1"/>
              <a:t>Wlkp</a:t>
            </a:r>
            <a:r>
              <a:rPr lang="pl-PL" dirty="0"/>
              <a:t>, 28.03.2018., </a:t>
            </a:r>
            <a:r>
              <a:rPr lang="pl-PL" dirty="0">
                <a:solidFill>
                  <a:srgbClr val="0070C0"/>
                </a:solidFill>
              </a:rPr>
              <a:t>GW 23.03.2018</a:t>
            </a:r>
            <a:r>
              <a:rPr lang="pl-PL" dirty="0"/>
              <a:t>]</a:t>
            </a:r>
            <a:endParaRPr lang="en-GB" dirty="0"/>
          </a:p>
        </p:txBody>
      </p:sp>
      <p:grpSp>
        <p:nvGrpSpPr>
          <p:cNvPr id="11" name="Grupa 10">
            <a:extLst>
              <a:ext uri="{FF2B5EF4-FFF2-40B4-BE49-F238E27FC236}">
                <a16:creationId xmlns:a16="http://schemas.microsoft.com/office/drawing/2014/main" id="{CD5279A3-9D81-4027-A2E2-801774419D4B}"/>
              </a:ext>
            </a:extLst>
          </p:cNvPr>
          <p:cNvGrpSpPr/>
          <p:nvPr/>
        </p:nvGrpSpPr>
        <p:grpSpPr>
          <a:xfrm>
            <a:off x="359421" y="1052736"/>
            <a:ext cx="8389044" cy="3630240"/>
            <a:chOff x="47565" y="980728"/>
            <a:chExt cx="9036492" cy="3630240"/>
          </a:xfrm>
        </p:grpSpPr>
        <p:sp>
          <p:nvSpPr>
            <p:cNvPr id="12" name="pole tekstowe 11"/>
            <p:cNvSpPr txBox="1"/>
            <p:nvPr/>
          </p:nvSpPr>
          <p:spPr>
            <a:xfrm>
              <a:off x="47565" y="3903082"/>
              <a:ext cx="3778185" cy="707886"/>
            </a:xfrm>
            <a:prstGeom prst="rect">
              <a:avLst/>
            </a:prstGeom>
            <a:solidFill>
              <a:schemeClr val="bg1">
                <a:lumMod val="95000"/>
              </a:schemeClr>
            </a:solidFill>
            <a:ln>
              <a:solidFill>
                <a:srgbClr val="002060"/>
              </a:solidFill>
            </a:ln>
          </p:spPr>
          <p:txBody>
            <a:bodyPr wrap="square" rtlCol="0">
              <a:spAutoFit/>
            </a:bodyPr>
            <a:lstStyle/>
            <a:p>
              <a:r>
                <a:rPr lang="pl-PL" sz="2000" b="1" dirty="0">
                  <a:solidFill>
                    <a:srgbClr val="002060"/>
                  </a:solidFill>
                </a:rPr>
                <a:t>Reg. Adm.</a:t>
              </a:r>
              <a:r>
                <a:rPr lang="en-GB" sz="2000" b="1" dirty="0">
                  <a:solidFill>
                    <a:srgbClr val="002060"/>
                  </a:solidFill>
                </a:rPr>
                <a:t> </a:t>
              </a:r>
              <a:r>
                <a:rPr lang="pl-PL" sz="2000" b="1" dirty="0">
                  <a:solidFill>
                    <a:srgbClr val="002060"/>
                  </a:solidFill>
                </a:rPr>
                <a:t>Court declares the </a:t>
              </a:r>
              <a:r>
                <a:rPr lang="pl-PL" sz="2000" b="1" dirty="0" err="1">
                  <a:solidFill>
                    <a:srgbClr val="002060"/>
                  </a:solidFill>
                </a:rPr>
                <a:t>renaming</a:t>
              </a:r>
              <a:r>
                <a:rPr lang="pl-PL" sz="2000" b="1" dirty="0">
                  <a:solidFill>
                    <a:srgbClr val="002060"/>
                  </a:solidFill>
                </a:rPr>
                <a:t> </a:t>
              </a:r>
              <a:r>
                <a:rPr lang="pl-PL" sz="2000" b="1" dirty="0" err="1">
                  <a:solidFill>
                    <a:srgbClr val="002060"/>
                  </a:solidFill>
                </a:rPr>
                <a:t>invalid</a:t>
              </a:r>
              <a:endParaRPr lang="en-GB" sz="2000" b="1" dirty="0">
                <a:solidFill>
                  <a:srgbClr val="002060"/>
                </a:solidFill>
              </a:endParaRPr>
            </a:p>
          </p:txBody>
        </p:sp>
        <p:sp>
          <p:nvSpPr>
            <p:cNvPr id="13" name="pole tekstowe 12"/>
            <p:cNvSpPr txBox="1"/>
            <p:nvPr/>
          </p:nvSpPr>
          <p:spPr>
            <a:xfrm>
              <a:off x="4520677" y="3903082"/>
              <a:ext cx="4563380" cy="707886"/>
            </a:xfrm>
            <a:prstGeom prst="rect">
              <a:avLst/>
            </a:prstGeom>
            <a:solidFill>
              <a:schemeClr val="bg1">
                <a:lumMod val="65000"/>
              </a:schemeClr>
            </a:solidFill>
            <a:ln>
              <a:solidFill>
                <a:srgbClr val="002060"/>
              </a:solidFill>
            </a:ln>
          </p:spPr>
          <p:txBody>
            <a:bodyPr wrap="square" rtlCol="0">
              <a:spAutoFit/>
            </a:bodyPr>
            <a:lstStyle/>
            <a:p>
              <a:r>
                <a:rPr lang="pl-PL" sz="2000" b="1" dirty="0">
                  <a:solidFill>
                    <a:srgbClr val="002060"/>
                  </a:solidFill>
                </a:rPr>
                <a:t>Govern</a:t>
              </a:r>
              <a:r>
                <a:rPr lang="en-GB" sz="2000" b="1" dirty="0">
                  <a:solidFill>
                    <a:srgbClr val="002060"/>
                  </a:solidFill>
                </a:rPr>
                <a:t>o</a:t>
              </a:r>
              <a:r>
                <a:rPr lang="pl-PL" sz="2000" b="1" dirty="0">
                  <a:solidFill>
                    <a:srgbClr val="002060"/>
                  </a:solidFill>
                </a:rPr>
                <a:t>r appeals to the Supreme Adm. Court</a:t>
              </a:r>
              <a:r>
                <a:rPr lang="en-GB" sz="2000" b="1" dirty="0">
                  <a:solidFill>
                    <a:srgbClr val="002060"/>
                  </a:solidFill>
                </a:rPr>
                <a:t> (</a:t>
              </a:r>
              <a:r>
                <a:rPr lang="pl-PL" sz="2000" b="1" dirty="0">
                  <a:solidFill>
                    <a:srgbClr val="002060"/>
                  </a:solidFill>
                </a:rPr>
                <a:t>pending…</a:t>
              </a:r>
              <a:r>
                <a:rPr lang="en-GB" sz="2000" b="1" dirty="0">
                  <a:solidFill>
                    <a:srgbClr val="002060"/>
                  </a:solidFill>
                </a:rPr>
                <a:t>)</a:t>
              </a:r>
            </a:p>
          </p:txBody>
        </p:sp>
        <p:grpSp>
          <p:nvGrpSpPr>
            <p:cNvPr id="8" name="Grupa 7">
              <a:extLst>
                <a:ext uri="{FF2B5EF4-FFF2-40B4-BE49-F238E27FC236}">
                  <a16:creationId xmlns:a16="http://schemas.microsoft.com/office/drawing/2014/main" id="{059F1F71-BAB1-413A-84EF-8E38BD22B1DB}"/>
                </a:ext>
              </a:extLst>
            </p:cNvPr>
            <p:cNvGrpSpPr/>
            <p:nvPr/>
          </p:nvGrpSpPr>
          <p:grpSpPr>
            <a:xfrm>
              <a:off x="47565" y="980728"/>
              <a:ext cx="9036492" cy="2186476"/>
              <a:chOff x="47565" y="980728"/>
              <a:chExt cx="9036492" cy="2186476"/>
            </a:xfrm>
          </p:grpSpPr>
          <p:cxnSp>
            <p:nvCxnSpPr>
              <p:cNvPr id="29" name="Łącznik prosty ze strzałką 28">
                <a:extLst>
                  <a:ext uri="{FF2B5EF4-FFF2-40B4-BE49-F238E27FC236}">
                    <a16:creationId xmlns:a16="http://schemas.microsoft.com/office/drawing/2014/main" id="{79260B61-10E6-4232-979C-C4C642032EDF}"/>
                  </a:ext>
                </a:extLst>
              </p:cNvPr>
              <p:cNvCxnSpPr>
                <a:cxnSpLocks/>
              </p:cNvCxnSpPr>
              <p:nvPr/>
            </p:nvCxnSpPr>
            <p:spPr>
              <a:xfrm>
                <a:off x="3825750" y="1246316"/>
                <a:ext cx="569224" cy="14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3296D559-F90B-45D6-8EDE-75D58797F77D}"/>
                  </a:ext>
                </a:extLst>
              </p:cNvPr>
              <p:cNvCxnSpPr>
                <a:cxnSpLocks/>
              </p:cNvCxnSpPr>
              <p:nvPr/>
            </p:nvCxnSpPr>
            <p:spPr>
              <a:xfrm>
                <a:off x="2126822" y="1688614"/>
                <a:ext cx="0" cy="8042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7565" y="980728"/>
                <a:ext cx="3732348" cy="707886"/>
              </a:xfrm>
              <a:prstGeom prst="rect">
                <a:avLst/>
              </a:prstGeom>
              <a:solidFill>
                <a:schemeClr val="bg1">
                  <a:lumMod val="65000"/>
                </a:schemeClr>
              </a:solidFill>
              <a:ln>
                <a:noFill/>
              </a:ln>
            </p:spPr>
            <p:txBody>
              <a:bodyPr wrap="square" rtlCol="0">
                <a:spAutoFit/>
              </a:bodyPr>
              <a:lstStyle/>
              <a:p>
                <a:r>
                  <a:rPr lang="pl-PL" sz="2000" b="1" dirty="0"/>
                  <a:t>The </a:t>
                </a:r>
                <a:r>
                  <a:rPr lang="pl-PL" sz="2000" b="1" dirty="0" err="1"/>
                  <a:t>Parliament</a:t>
                </a:r>
                <a:r>
                  <a:rPr lang="pl-PL" sz="2000" b="1" dirty="0"/>
                  <a:t> </a:t>
                </a:r>
              </a:p>
              <a:p>
                <a:r>
                  <a:rPr lang="pl-PL" sz="2000" b="1" dirty="0"/>
                  <a:t>The Bill</a:t>
                </a:r>
                <a:endParaRPr lang="en-GB" sz="2000" b="1" dirty="0"/>
              </a:p>
            </p:txBody>
          </p:sp>
          <p:sp>
            <p:nvSpPr>
              <p:cNvPr id="9" name="pole tekstowe 8"/>
              <p:cNvSpPr txBox="1"/>
              <p:nvPr/>
            </p:nvSpPr>
            <p:spPr>
              <a:xfrm>
                <a:off x="47565" y="2454999"/>
                <a:ext cx="3778185" cy="707886"/>
              </a:xfrm>
              <a:prstGeom prst="rect">
                <a:avLst/>
              </a:prstGeom>
              <a:solidFill>
                <a:schemeClr val="bg1">
                  <a:lumMod val="65000"/>
                </a:schemeClr>
              </a:solidFill>
              <a:ln>
                <a:solidFill>
                  <a:schemeClr val="bg1">
                    <a:lumMod val="50000"/>
                  </a:schemeClr>
                </a:solidFill>
              </a:ln>
            </p:spPr>
            <p:txBody>
              <a:bodyPr wrap="square" rtlCol="0">
                <a:spAutoFit/>
              </a:bodyPr>
              <a:lstStyle/>
              <a:p>
                <a:r>
                  <a:rPr lang="pl-PL" sz="2000" b="1" dirty="0"/>
                  <a:t>The Govern</a:t>
                </a:r>
                <a:r>
                  <a:rPr lang="en-GB" sz="2000" b="1" dirty="0"/>
                  <a:t>o</a:t>
                </a:r>
                <a:r>
                  <a:rPr lang="pl-PL" sz="2000" b="1" dirty="0"/>
                  <a:t>r</a:t>
                </a:r>
              </a:p>
              <a:p>
                <a:r>
                  <a:rPr lang="pl-PL" sz="2000" b="1" i="1" dirty="0">
                    <a:sym typeface="Wingdings" panose="05000000000000000000" pitchFamily="2" charset="2"/>
                  </a:rPr>
                  <a:t> </a:t>
                </a:r>
                <a:r>
                  <a:rPr lang="pl-PL" sz="2000" b="1" i="1" dirty="0" err="1"/>
                  <a:t>Renames</a:t>
                </a:r>
                <a:r>
                  <a:rPr lang="pl-PL" sz="2000" b="1" i="1" dirty="0"/>
                  <a:t> 4 </a:t>
                </a:r>
                <a:r>
                  <a:rPr lang="pl-PL" sz="2000" b="1" i="1" dirty="0" err="1"/>
                  <a:t>streets</a:t>
                </a:r>
                <a:endParaRPr lang="en-GB" sz="2000" b="1" i="1" dirty="0"/>
              </a:p>
            </p:txBody>
          </p:sp>
          <p:sp>
            <p:nvSpPr>
              <p:cNvPr id="5" name="pole tekstowe 4"/>
              <p:cNvSpPr txBox="1"/>
              <p:nvPr/>
            </p:nvSpPr>
            <p:spPr>
              <a:xfrm>
                <a:off x="4440812" y="980728"/>
                <a:ext cx="4643245" cy="707886"/>
              </a:xfrm>
              <a:prstGeom prst="rect">
                <a:avLst/>
              </a:prstGeom>
              <a:solidFill>
                <a:schemeClr val="bg1">
                  <a:lumMod val="65000"/>
                </a:schemeClr>
              </a:solidFill>
              <a:ln>
                <a:noFill/>
              </a:ln>
            </p:spPr>
            <p:txBody>
              <a:bodyPr wrap="square" rtlCol="0">
                <a:spAutoFit/>
              </a:bodyPr>
              <a:lstStyle/>
              <a:p>
                <a:r>
                  <a:rPr lang="pl-PL" sz="2000" b="1" dirty="0" err="1"/>
                  <a:t>Institute</a:t>
                </a:r>
                <a:r>
                  <a:rPr lang="pl-PL" sz="2000" b="1" dirty="0"/>
                  <a:t> of </a:t>
                </a:r>
                <a:r>
                  <a:rPr lang="pl-PL" sz="2000" b="1" dirty="0" err="1"/>
                  <a:t>National</a:t>
                </a:r>
                <a:r>
                  <a:rPr lang="pl-PL" sz="2000" b="1" dirty="0"/>
                  <a:t> Memory</a:t>
                </a:r>
              </a:p>
              <a:p>
                <a:r>
                  <a:rPr lang="pl-PL" sz="2000" b="1" dirty="0">
                    <a:sym typeface="Wingdings" panose="05000000000000000000" pitchFamily="2" charset="2"/>
                  </a:rPr>
                  <a:t> </a:t>
                </a:r>
                <a:r>
                  <a:rPr lang="pl-PL" b="1" i="1" dirty="0"/>
                  <a:t>149 </a:t>
                </a:r>
                <a:r>
                  <a:rPr lang="pl-PL" b="1" i="1" dirty="0" err="1"/>
                  <a:t>street</a:t>
                </a:r>
                <a:r>
                  <a:rPr lang="pl-PL" b="1" i="1" dirty="0"/>
                  <a:t> </a:t>
                </a:r>
                <a:r>
                  <a:rPr lang="pl-PL" b="1" i="1" dirty="0" err="1"/>
                  <a:t>names</a:t>
                </a:r>
                <a:r>
                  <a:rPr lang="pl-PL" b="1" i="1" dirty="0"/>
                  <a:t> for </a:t>
                </a:r>
                <a:r>
                  <a:rPr lang="pl-PL" b="1" i="1" dirty="0" err="1"/>
                  <a:t>renaming</a:t>
                </a:r>
                <a:r>
                  <a:rPr lang="pl-PL" b="1" i="1" dirty="0"/>
                  <a:t> </a:t>
                </a:r>
                <a:endParaRPr lang="en-GB" b="1" i="1" dirty="0"/>
              </a:p>
            </p:txBody>
          </p:sp>
          <p:sp>
            <p:nvSpPr>
              <p:cNvPr id="7" name="pole tekstowe 6"/>
              <p:cNvSpPr txBox="1"/>
              <p:nvPr/>
            </p:nvSpPr>
            <p:spPr>
              <a:xfrm>
                <a:off x="4520677" y="2459318"/>
                <a:ext cx="4563380" cy="707886"/>
              </a:xfrm>
              <a:prstGeom prst="rect">
                <a:avLst/>
              </a:prstGeom>
              <a:solidFill>
                <a:schemeClr val="bg1">
                  <a:lumMod val="95000"/>
                </a:schemeClr>
              </a:solidFill>
              <a:ln>
                <a:solidFill>
                  <a:schemeClr val="bg1">
                    <a:lumMod val="50000"/>
                  </a:schemeClr>
                </a:solidFill>
              </a:ln>
            </p:spPr>
            <p:txBody>
              <a:bodyPr wrap="square" rtlCol="0">
                <a:spAutoFit/>
              </a:bodyPr>
              <a:lstStyle/>
              <a:p>
                <a:r>
                  <a:rPr lang="pl-PL" sz="2000" b="1" dirty="0"/>
                  <a:t>City </a:t>
                </a:r>
                <a:r>
                  <a:rPr lang="pl-PL" sz="2000" b="1" dirty="0" err="1"/>
                  <a:t>Council</a:t>
                </a:r>
                <a:r>
                  <a:rPr lang="pl-PL" sz="2000" b="1" dirty="0"/>
                  <a:t> </a:t>
                </a:r>
              </a:p>
              <a:p>
                <a:r>
                  <a:rPr lang="pl-PL" sz="2000" b="1" i="1" dirty="0">
                    <a:sym typeface="Wingdings" panose="05000000000000000000" pitchFamily="2" charset="2"/>
                  </a:rPr>
                  <a:t> </a:t>
                </a:r>
                <a:r>
                  <a:rPr lang="pl-PL" sz="2000" b="1" i="1" dirty="0" err="1"/>
                  <a:t>Rename</a:t>
                </a:r>
                <a:r>
                  <a:rPr lang="pl-PL" sz="2000" b="1" i="1" dirty="0"/>
                  <a:t> 6 </a:t>
                </a:r>
                <a:r>
                  <a:rPr lang="pl-PL" sz="2000" b="1" i="1" dirty="0" err="1"/>
                  <a:t>streets</a:t>
                </a:r>
                <a:endParaRPr lang="pl-PL" sz="2000" b="1" i="1" dirty="0"/>
              </a:p>
            </p:txBody>
          </p:sp>
          <p:cxnSp>
            <p:nvCxnSpPr>
              <p:cNvPr id="24" name="Łącznik prosty ze strzałką 23">
                <a:extLst>
                  <a:ext uri="{FF2B5EF4-FFF2-40B4-BE49-F238E27FC236}">
                    <a16:creationId xmlns:a16="http://schemas.microsoft.com/office/drawing/2014/main" id="{EEE18A77-B1E6-49A2-83E6-3355C9FC6705}"/>
                  </a:ext>
                </a:extLst>
              </p:cNvPr>
              <p:cNvCxnSpPr>
                <a:cxnSpLocks/>
              </p:cNvCxnSpPr>
              <p:nvPr/>
            </p:nvCxnSpPr>
            <p:spPr>
              <a:xfrm flipH="1">
                <a:off x="6814337" y="1663140"/>
                <a:ext cx="1980" cy="7932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Obraz 34">
                <a:extLst>
                  <a:ext uri="{FF2B5EF4-FFF2-40B4-BE49-F238E27FC236}">
                    <a16:creationId xmlns:a16="http://schemas.microsoft.com/office/drawing/2014/main" id="{4F6F68E8-047C-49EE-BEE7-2418658E7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8040" y="1042851"/>
                <a:ext cx="582020" cy="582020"/>
              </a:xfrm>
              <a:prstGeom prst="rect">
                <a:avLst/>
              </a:prstGeom>
            </p:spPr>
          </p:pic>
          <p:pic>
            <p:nvPicPr>
              <p:cNvPr id="45" name="Obraz 44">
                <a:extLst>
                  <a:ext uri="{FF2B5EF4-FFF2-40B4-BE49-F238E27FC236}">
                    <a16:creationId xmlns:a16="http://schemas.microsoft.com/office/drawing/2014/main" id="{3C9645A2-CC90-4653-A769-9731843A1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599" y="2532046"/>
                <a:ext cx="582020" cy="582020"/>
              </a:xfrm>
              <a:prstGeom prst="rect">
                <a:avLst/>
              </a:prstGeom>
            </p:spPr>
          </p:pic>
          <p:pic>
            <p:nvPicPr>
              <p:cNvPr id="46" name="Obraz 45">
                <a:extLst>
                  <a:ext uri="{FF2B5EF4-FFF2-40B4-BE49-F238E27FC236}">
                    <a16:creationId xmlns:a16="http://schemas.microsoft.com/office/drawing/2014/main" id="{4711BB91-9B92-4A46-A776-D727009DE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152" y="1044602"/>
                <a:ext cx="581079" cy="581079"/>
              </a:xfrm>
              <a:prstGeom prst="rect">
                <a:avLst/>
              </a:prstGeom>
            </p:spPr>
          </p:pic>
          <p:pic>
            <p:nvPicPr>
              <p:cNvPr id="48" name="Obraz 47">
                <a:extLst>
                  <a:ext uri="{FF2B5EF4-FFF2-40B4-BE49-F238E27FC236}">
                    <a16:creationId xmlns:a16="http://schemas.microsoft.com/office/drawing/2014/main" id="{5FD50E14-D611-464D-B69D-2B2E80F94F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6359" y="2500107"/>
                <a:ext cx="1290116" cy="623384"/>
              </a:xfrm>
              <a:prstGeom prst="rect">
                <a:avLst/>
              </a:prstGeom>
            </p:spPr>
          </p:pic>
        </p:grpSp>
      </p:grpSp>
      <p:cxnSp>
        <p:nvCxnSpPr>
          <p:cNvPr id="25" name="Łącznik prosty ze strzałką 24">
            <a:extLst>
              <a:ext uri="{FF2B5EF4-FFF2-40B4-BE49-F238E27FC236}">
                <a16:creationId xmlns:a16="http://schemas.microsoft.com/office/drawing/2014/main" id="{1543FDB5-AC0B-4308-9EC6-26B8F94F40F7}"/>
              </a:ext>
            </a:extLst>
          </p:cNvPr>
          <p:cNvCxnSpPr>
            <a:cxnSpLocks/>
          </p:cNvCxnSpPr>
          <p:nvPr/>
        </p:nvCxnSpPr>
        <p:spPr>
          <a:xfrm>
            <a:off x="3890005" y="1735148"/>
            <a:ext cx="811025" cy="76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1543FDB5-AC0B-4308-9EC6-26B8F94F40F7}"/>
              </a:ext>
            </a:extLst>
          </p:cNvPr>
          <p:cNvCxnSpPr>
            <a:cxnSpLocks/>
          </p:cNvCxnSpPr>
          <p:nvPr/>
        </p:nvCxnSpPr>
        <p:spPr>
          <a:xfrm flipH="1">
            <a:off x="3269647" y="3264045"/>
            <a:ext cx="2180844" cy="7462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id="{1543FDB5-AC0B-4308-9EC6-26B8F94F40F7}"/>
              </a:ext>
            </a:extLst>
          </p:cNvPr>
          <p:cNvCxnSpPr>
            <a:cxnSpLocks/>
          </p:cNvCxnSpPr>
          <p:nvPr/>
        </p:nvCxnSpPr>
        <p:spPr>
          <a:xfrm flipV="1">
            <a:off x="2409621" y="3250406"/>
            <a:ext cx="0" cy="7888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1543FDB5-AC0B-4308-9EC6-26B8F94F40F7}"/>
              </a:ext>
            </a:extLst>
          </p:cNvPr>
          <p:cNvCxnSpPr>
            <a:cxnSpLocks/>
          </p:cNvCxnSpPr>
          <p:nvPr/>
        </p:nvCxnSpPr>
        <p:spPr>
          <a:xfrm>
            <a:off x="2915816" y="3264045"/>
            <a:ext cx="2880320" cy="695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fld id="{DB502EE1-E5E5-4074-89EA-05E8AA117174}" type="slidenum">
              <a:rPr lang="en-GB" smtClean="0"/>
              <a:t>14</a:t>
            </a:fld>
            <a:endParaRPr lang="en-GB"/>
          </a:p>
        </p:txBody>
      </p:sp>
    </p:spTree>
    <p:extLst>
      <p:ext uri="{BB962C8B-B14F-4D97-AF65-F5344CB8AC3E}">
        <p14:creationId xmlns:p14="http://schemas.microsoft.com/office/powerpoint/2010/main" val="1955757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80000"/>
            <a:ext cx="8229600" cy="1143000"/>
          </a:xfrm>
        </p:spPr>
        <p:txBody>
          <a:bodyPr>
            <a:normAutofit/>
          </a:bodyPr>
          <a:lstStyle/>
          <a:p>
            <a:r>
              <a:rPr lang="pl-PL" sz="3200" i="1" dirty="0"/>
              <a:t>Głos Wielkopolski</a:t>
            </a:r>
            <a:r>
              <a:rPr lang="pl-PL" sz="3200" dirty="0"/>
              <a:t>, 02.11.2018</a:t>
            </a:r>
            <a:endParaRPr lang="en-GB" sz="3200" dirty="0"/>
          </a:p>
        </p:txBody>
      </p:sp>
      <p:sp>
        <p:nvSpPr>
          <p:cNvPr id="3" name="Symbol zastępczy zawartości 2"/>
          <p:cNvSpPr>
            <a:spLocks noGrp="1"/>
          </p:cNvSpPr>
          <p:nvPr>
            <p:ph idx="1"/>
          </p:nvPr>
        </p:nvSpPr>
        <p:spPr>
          <a:xfrm>
            <a:off x="603450" y="1988840"/>
            <a:ext cx="7886700" cy="3744416"/>
          </a:xfrm>
        </p:spPr>
        <p:txBody>
          <a:bodyPr>
            <a:noAutofit/>
          </a:bodyPr>
          <a:lstStyle/>
          <a:p>
            <a:pPr marL="0" indent="0" algn="just">
              <a:buNone/>
            </a:pPr>
            <a:r>
              <a:rPr lang="pl-PL" sz="2300" dirty="0" err="1"/>
              <a:t>According</a:t>
            </a:r>
            <a:r>
              <a:rPr lang="pl-PL" sz="2300" dirty="0"/>
              <a:t> to </a:t>
            </a:r>
            <a:r>
              <a:rPr lang="pl-PL" sz="2300" b="1" dirty="0"/>
              <a:t>Zbigniew Hoffmann </a:t>
            </a:r>
            <a:r>
              <a:rPr lang="pl-PL" sz="2300" dirty="0"/>
              <a:t>the </a:t>
            </a:r>
            <a:r>
              <a:rPr lang="pl-PL" sz="2300" dirty="0" err="1"/>
              <a:t>street</a:t>
            </a:r>
            <a:r>
              <a:rPr lang="pl-PL" sz="2300" dirty="0"/>
              <a:t> </a:t>
            </a:r>
            <a:r>
              <a:rPr lang="pl-PL" sz="2300" dirty="0" err="1"/>
              <a:t>name</a:t>
            </a:r>
            <a:r>
              <a:rPr lang="pl-PL" sz="2300" dirty="0"/>
              <a:t> of </a:t>
            </a:r>
            <a:r>
              <a:rPr lang="pl-PL" sz="2300" dirty="0" err="1"/>
              <a:t>February</a:t>
            </a:r>
            <a:r>
              <a:rPr lang="pl-PL" sz="2300" dirty="0"/>
              <a:t> 23rd </a:t>
            </a:r>
            <a:r>
              <a:rPr lang="pl-PL" sz="2300" dirty="0" err="1"/>
              <a:t>is</a:t>
            </a:r>
            <a:r>
              <a:rPr lang="pl-PL" sz="2300" dirty="0"/>
              <a:t> </a:t>
            </a:r>
            <a:r>
              <a:rPr lang="pl-PL" sz="2300" dirty="0" err="1"/>
              <a:t>connected</a:t>
            </a:r>
            <a:r>
              <a:rPr lang="pl-PL" sz="2300" dirty="0"/>
              <a:t> with the </a:t>
            </a:r>
            <a:r>
              <a:rPr lang="pl-PL" sz="2300" dirty="0" err="1"/>
              <a:t>Soviet</a:t>
            </a:r>
            <a:r>
              <a:rPr lang="pl-PL" sz="2300" dirty="0"/>
              <a:t> </a:t>
            </a:r>
            <a:r>
              <a:rPr lang="pl-PL" sz="2300" dirty="0" err="1"/>
              <a:t>Army</a:t>
            </a:r>
            <a:r>
              <a:rPr lang="pl-PL" sz="2300" dirty="0"/>
              <a:t> </a:t>
            </a:r>
            <a:r>
              <a:rPr lang="pl-PL" sz="2300" dirty="0" err="1"/>
              <a:t>arrival</a:t>
            </a:r>
            <a:r>
              <a:rPr lang="pl-PL" sz="2300" dirty="0"/>
              <a:t> in Poznań in 1945. The Govern</a:t>
            </a:r>
            <a:r>
              <a:rPr lang="en-GB" sz="2300" dirty="0"/>
              <a:t>o</a:t>
            </a:r>
            <a:r>
              <a:rPr lang="pl-PL" sz="2300" dirty="0"/>
              <a:t>r </a:t>
            </a:r>
            <a:r>
              <a:rPr lang="pl-PL" sz="2300" dirty="0">
                <a:solidFill>
                  <a:srgbClr val="0070C0"/>
                </a:solidFill>
              </a:rPr>
              <a:t>is open to the suggestions of the </a:t>
            </a:r>
            <a:r>
              <a:rPr lang="pl-PL" sz="2300" dirty="0" err="1">
                <a:solidFill>
                  <a:srgbClr val="0070C0"/>
                </a:solidFill>
              </a:rPr>
              <a:t>inhabitants</a:t>
            </a:r>
            <a:r>
              <a:rPr lang="pl-PL" sz="2300" dirty="0"/>
              <a:t>,…</a:t>
            </a:r>
          </a:p>
          <a:p>
            <a:pPr marL="0" indent="0" algn="just">
              <a:buNone/>
            </a:pPr>
            <a:r>
              <a:rPr lang="pl-PL" sz="2300" dirty="0">
                <a:solidFill>
                  <a:srgbClr val="00B050"/>
                </a:solidFill>
              </a:rPr>
              <a:t>–</a:t>
            </a:r>
            <a:r>
              <a:rPr lang="pl-PL" sz="2300" dirty="0"/>
              <a:t> It </a:t>
            </a:r>
            <a:r>
              <a:rPr lang="pl-PL" sz="2300" dirty="0" err="1"/>
              <a:t>is</a:t>
            </a:r>
            <a:r>
              <a:rPr lang="pl-PL" sz="2300" dirty="0"/>
              <a:t> </a:t>
            </a:r>
            <a:r>
              <a:rPr lang="pl-PL" sz="2300" dirty="0" err="1"/>
              <a:t>worthwhile</a:t>
            </a:r>
            <a:r>
              <a:rPr lang="pl-PL" sz="2300" dirty="0"/>
              <a:t> to </a:t>
            </a:r>
            <a:r>
              <a:rPr lang="pl-PL" sz="2300" dirty="0" err="1"/>
              <a:t>consider</a:t>
            </a:r>
            <a:r>
              <a:rPr lang="pl-PL" sz="2300" dirty="0"/>
              <a:t> the </a:t>
            </a:r>
            <a:r>
              <a:rPr lang="pl-PL" sz="2300" dirty="0" err="1"/>
              <a:t>achievements</a:t>
            </a:r>
            <a:r>
              <a:rPr lang="pl-PL" sz="2300" dirty="0"/>
              <a:t> of the </a:t>
            </a:r>
            <a:r>
              <a:rPr lang="pl-PL" sz="2300" dirty="0" err="1"/>
              <a:t>outstanding</a:t>
            </a:r>
            <a:r>
              <a:rPr lang="pl-PL" sz="2300" dirty="0"/>
              <a:t> Poznań </a:t>
            </a:r>
            <a:r>
              <a:rPr lang="pl-PL" sz="2300" dirty="0" err="1"/>
              <a:t>inhabitants</a:t>
            </a:r>
            <a:r>
              <a:rPr lang="pl-PL" sz="2300" dirty="0"/>
              <a:t>, </a:t>
            </a:r>
            <a:r>
              <a:rPr lang="pl-PL" sz="2300" dirty="0" err="1"/>
              <a:t>particularly</a:t>
            </a:r>
            <a:r>
              <a:rPr lang="pl-PL" sz="2300" dirty="0"/>
              <a:t> </a:t>
            </a:r>
            <a:r>
              <a:rPr lang="pl-PL" sz="2300" dirty="0" err="1"/>
              <a:t>important</a:t>
            </a:r>
            <a:r>
              <a:rPr lang="pl-PL" sz="2300" dirty="0"/>
              <a:t> for </a:t>
            </a:r>
            <a:r>
              <a:rPr lang="pl-PL" sz="2300" dirty="0" err="1"/>
              <a:t>our</a:t>
            </a:r>
            <a:r>
              <a:rPr lang="pl-PL" sz="2300" dirty="0"/>
              <a:t> </a:t>
            </a:r>
            <a:r>
              <a:rPr lang="pl-PL" sz="2300" dirty="0" err="1"/>
              <a:t>city</a:t>
            </a:r>
            <a:r>
              <a:rPr lang="pl-PL" sz="2300" dirty="0"/>
              <a:t>. (…) </a:t>
            </a:r>
            <a:r>
              <a:rPr lang="pl-PL" sz="2300" dirty="0">
                <a:solidFill>
                  <a:srgbClr val="00B050"/>
                </a:solidFill>
              </a:rPr>
              <a:t>–</a:t>
            </a:r>
            <a:r>
              <a:rPr lang="pl-PL" sz="2300" dirty="0"/>
              <a:t> </a:t>
            </a:r>
            <a:r>
              <a:rPr lang="pl-PL" sz="2300" dirty="0">
                <a:solidFill>
                  <a:srgbClr val="00B050"/>
                </a:solidFill>
              </a:rPr>
              <a:t>says </a:t>
            </a:r>
            <a:r>
              <a:rPr lang="pl-PL" sz="2300" b="1" dirty="0"/>
              <a:t>the govern</a:t>
            </a:r>
            <a:r>
              <a:rPr lang="en-GB" sz="2300" b="1" dirty="0"/>
              <a:t>o</a:t>
            </a:r>
            <a:r>
              <a:rPr lang="pl-PL" sz="2300" b="1" dirty="0"/>
              <a:t>r of Wielkopolska Zbigniew Hoffmann</a:t>
            </a:r>
            <a:r>
              <a:rPr lang="pl-PL" sz="2300" dirty="0"/>
              <a:t>. (…) </a:t>
            </a:r>
            <a:r>
              <a:rPr lang="pl-PL" sz="2300" dirty="0">
                <a:solidFill>
                  <a:srgbClr val="00B050"/>
                </a:solidFill>
              </a:rPr>
              <a:t>In Wielkopolska the </a:t>
            </a:r>
            <a:r>
              <a:rPr lang="pl-PL" sz="2300" dirty="0" err="1">
                <a:solidFill>
                  <a:srgbClr val="00B050"/>
                </a:solidFill>
              </a:rPr>
              <a:t>local</a:t>
            </a:r>
            <a:r>
              <a:rPr lang="pl-PL" sz="2300" dirty="0">
                <a:solidFill>
                  <a:srgbClr val="00B050"/>
                </a:solidFill>
              </a:rPr>
              <a:t> </a:t>
            </a:r>
            <a:r>
              <a:rPr lang="pl-PL" sz="2300" dirty="0" err="1">
                <a:solidFill>
                  <a:srgbClr val="00B050"/>
                </a:solidFill>
              </a:rPr>
              <a:t>governments</a:t>
            </a:r>
            <a:r>
              <a:rPr lang="pl-PL" sz="2300" dirty="0">
                <a:solidFill>
                  <a:srgbClr val="00B050"/>
                </a:solidFill>
              </a:rPr>
              <a:t> </a:t>
            </a:r>
            <a:r>
              <a:rPr lang="pl-PL" sz="2300" dirty="0" err="1">
                <a:solidFill>
                  <a:srgbClr val="00B050"/>
                </a:solidFill>
              </a:rPr>
              <a:t>changed</a:t>
            </a:r>
            <a:r>
              <a:rPr lang="pl-PL" sz="2300" dirty="0">
                <a:solidFill>
                  <a:srgbClr val="00B050"/>
                </a:solidFill>
              </a:rPr>
              <a:t> </a:t>
            </a:r>
            <a:r>
              <a:rPr lang="pl-PL" sz="2300" dirty="0" err="1">
                <a:solidFill>
                  <a:srgbClr val="00B050"/>
                </a:solidFill>
              </a:rPr>
              <a:t>about</a:t>
            </a:r>
            <a:r>
              <a:rPr lang="pl-PL" sz="2300" dirty="0">
                <a:solidFill>
                  <a:srgbClr val="00B050"/>
                </a:solidFill>
              </a:rPr>
              <a:t> 100 </a:t>
            </a:r>
            <a:r>
              <a:rPr lang="pl-PL" sz="2300" dirty="0" err="1">
                <a:solidFill>
                  <a:srgbClr val="00B050"/>
                </a:solidFill>
              </a:rPr>
              <a:t>street</a:t>
            </a:r>
            <a:r>
              <a:rPr lang="pl-PL" sz="2300" dirty="0">
                <a:solidFill>
                  <a:srgbClr val="00B050"/>
                </a:solidFill>
              </a:rPr>
              <a:t> </a:t>
            </a:r>
            <a:r>
              <a:rPr lang="pl-PL" sz="2300" dirty="0" err="1">
                <a:solidFill>
                  <a:srgbClr val="00B050"/>
                </a:solidFill>
              </a:rPr>
              <a:t>names</a:t>
            </a:r>
            <a:r>
              <a:rPr lang="pl-PL" sz="2300" dirty="0">
                <a:solidFill>
                  <a:srgbClr val="00B050"/>
                </a:solidFill>
              </a:rPr>
              <a:t> </a:t>
            </a:r>
            <a:r>
              <a:rPr lang="pl-PL" sz="2300" dirty="0" err="1">
                <a:solidFill>
                  <a:srgbClr val="00B050"/>
                </a:solidFill>
              </a:rPr>
              <a:t>invoking</a:t>
            </a:r>
            <a:r>
              <a:rPr lang="pl-PL" sz="2300" dirty="0">
                <a:solidFill>
                  <a:srgbClr val="00B050"/>
                </a:solidFill>
              </a:rPr>
              <a:t> the </a:t>
            </a:r>
            <a:r>
              <a:rPr lang="pl-PL" sz="2300" dirty="0" err="1">
                <a:solidFill>
                  <a:srgbClr val="00B050"/>
                </a:solidFill>
              </a:rPr>
              <a:t>decommunisation</a:t>
            </a:r>
            <a:r>
              <a:rPr lang="pl-PL" sz="2300" dirty="0">
                <a:solidFill>
                  <a:srgbClr val="00B050"/>
                </a:solidFill>
              </a:rPr>
              <a:t> bill.</a:t>
            </a:r>
            <a:endParaRPr lang="en-GB" sz="2300" dirty="0">
              <a:solidFill>
                <a:srgbClr val="00B050"/>
              </a:solidFill>
            </a:endParaRPr>
          </a:p>
        </p:txBody>
      </p:sp>
      <p:sp>
        <p:nvSpPr>
          <p:cNvPr id="4" name="Symbol zastępczy numeru slajdu 3"/>
          <p:cNvSpPr>
            <a:spLocks noGrp="1"/>
          </p:cNvSpPr>
          <p:nvPr>
            <p:ph type="sldNum" sz="quarter" idx="12"/>
          </p:nvPr>
        </p:nvSpPr>
        <p:spPr/>
        <p:txBody>
          <a:bodyPr/>
          <a:lstStyle/>
          <a:p>
            <a:fld id="{DB502EE1-E5E5-4074-89EA-05E8AA117174}" type="slidenum">
              <a:rPr lang="en-GB" smtClean="0"/>
              <a:t>15</a:t>
            </a:fld>
            <a:endParaRPr lang="en-GB"/>
          </a:p>
        </p:txBody>
      </p:sp>
    </p:spTree>
    <p:extLst>
      <p:ext uri="{BB962C8B-B14F-4D97-AF65-F5344CB8AC3E}">
        <p14:creationId xmlns:p14="http://schemas.microsoft.com/office/powerpoint/2010/main" val="36325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80000"/>
            <a:ext cx="8229600" cy="1143000"/>
          </a:xfrm>
        </p:spPr>
        <p:txBody>
          <a:bodyPr>
            <a:normAutofit/>
          </a:bodyPr>
          <a:lstStyle/>
          <a:p>
            <a:r>
              <a:rPr lang="pl-PL" sz="3200" i="1" dirty="0"/>
              <a:t>Gazeta Wyborcza</a:t>
            </a:r>
            <a:r>
              <a:rPr lang="pl-PL" sz="3200" dirty="0"/>
              <a:t>, 02.11.2017</a:t>
            </a:r>
            <a:endParaRPr lang="en-GB" sz="3200" dirty="0"/>
          </a:p>
        </p:txBody>
      </p:sp>
      <p:sp>
        <p:nvSpPr>
          <p:cNvPr id="3" name="Symbol zastępczy zawartości 2"/>
          <p:cNvSpPr>
            <a:spLocks noGrp="1"/>
          </p:cNvSpPr>
          <p:nvPr>
            <p:ph idx="1"/>
          </p:nvPr>
        </p:nvSpPr>
        <p:spPr>
          <a:xfrm>
            <a:off x="603450" y="2204864"/>
            <a:ext cx="7886700" cy="2946797"/>
          </a:xfrm>
        </p:spPr>
        <p:txBody>
          <a:bodyPr>
            <a:normAutofit/>
          </a:bodyPr>
          <a:lstStyle/>
          <a:p>
            <a:pPr marL="0" indent="0" algn="just">
              <a:buNone/>
            </a:pPr>
            <a:r>
              <a:rPr lang="pl-PL" sz="2300" dirty="0" err="1">
                <a:solidFill>
                  <a:srgbClr val="00B050"/>
                </a:solidFill>
              </a:rPr>
              <a:t>Who</a:t>
            </a:r>
            <a:r>
              <a:rPr lang="pl-PL" sz="2300" dirty="0">
                <a:solidFill>
                  <a:srgbClr val="00B050"/>
                </a:solidFill>
              </a:rPr>
              <a:t> </a:t>
            </a:r>
            <a:r>
              <a:rPr lang="pl-PL" sz="2300" dirty="0" err="1">
                <a:solidFill>
                  <a:srgbClr val="00B050"/>
                </a:solidFill>
              </a:rPr>
              <a:t>can</a:t>
            </a:r>
            <a:r>
              <a:rPr lang="pl-PL" sz="2300" dirty="0">
                <a:solidFill>
                  <a:srgbClr val="00B050"/>
                </a:solidFill>
              </a:rPr>
              <a:t> be the patron of </a:t>
            </a:r>
            <a:r>
              <a:rPr lang="pl-PL" sz="2300" dirty="0" err="1">
                <a:solidFill>
                  <a:srgbClr val="00B050"/>
                </a:solidFill>
              </a:rPr>
              <a:t>an</a:t>
            </a:r>
            <a:r>
              <a:rPr lang="pl-PL" sz="2300" dirty="0">
                <a:solidFill>
                  <a:srgbClr val="00B050"/>
                </a:solidFill>
              </a:rPr>
              <a:t> </a:t>
            </a:r>
            <a:r>
              <a:rPr lang="pl-PL" sz="2300" dirty="0" err="1">
                <a:solidFill>
                  <a:srgbClr val="00B050"/>
                </a:solidFill>
              </a:rPr>
              <a:t>important</a:t>
            </a:r>
            <a:r>
              <a:rPr lang="pl-PL" sz="2300" dirty="0">
                <a:solidFill>
                  <a:srgbClr val="00B050"/>
                </a:solidFill>
              </a:rPr>
              <a:t> </a:t>
            </a:r>
            <a:r>
              <a:rPr lang="pl-PL" sz="2300" dirty="0" err="1">
                <a:solidFill>
                  <a:srgbClr val="00B050"/>
                </a:solidFill>
              </a:rPr>
              <a:t>communication</a:t>
            </a:r>
            <a:r>
              <a:rPr lang="pl-PL" sz="2300" dirty="0">
                <a:solidFill>
                  <a:srgbClr val="00B050"/>
                </a:solidFill>
              </a:rPr>
              <a:t> </a:t>
            </a:r>
            <a:r>
              <a:rPr lang="pl-PL" sz="2300" dirty="0" err="1">
                <a:solidFill>
                  <a:srgbClr val="00B050"/>
                </a:solidFill>
              </a:rPr>
              <a:t>artery</a:t>
            </a:r>
            <a:r>
              <a:rPr lang="pl-PL" sz="2300" dirty="0">
                <a:solidFill>
                  <a:srgbClr val="00B050"/>
                </a:solidFill>
              </a:rPr>
              <a:t> in the </a:t>
            </a:r>
            <a:r>
              <a:rPr lang="pl-PL" sz="2300" dirty="0" err="1">
                <a:solidFill>
                  <a:srgbClr val="00B050"/>
                </a:solidFill>
              </a:rPr>
              <a:t>centre</a:t>
            </a:r>
            <a:r>
              <a:rPr lang="pl-PL" sz="2300" dirty="0">
                <a:solidFill>
                  <a:srgbClr val="00B050"/>
                </a:solidFill>
              </a:rPr>
              <a:t>? „</a:t>
            </a:r>
            <a:r>
              <a:rPr lang="pl-PL" sz="2300" dirty="0"/>
              <a:t>The </a:t>
            </a:r>
            <a:r>
              <a:rPr lang="pl-PL" sz="2300" b="1" dirty="0"/>
              <a:t>govern</a:t>
            </a:r>
            <a:r>
              <a:rPr lang="en-GB" sz="2300" b="1" dirty="0"/>
              <a:t>o</a:t>
            </a:r>
            <a:r>
              <a:rPr lang="pl-PL" sz="2300" b="1" dirty="0"/>
              <a:t>r Zbigniew Hoffmann </a:t>
            </a:r>
            <a:r>
              <a:rPr lang="pl-PL" sz="2300" dirty="0">
                <a:solidFill>
                  <a:srgbClr val="00B0F0"/>
                </a:solidFill>
              </a:rPr>
              <a:t>is open to the suggestions of new names</a:t>
            </a:r>
            <a:r>
              <a:rPr lang="pl-PL" sz="2300" dirty="0"/>
              <a:t>. He </a:t>
            </a:r>
            <a:r>
              <a:rPr lang="pl-PL" sz="2300" dirty="0" err="1"/>
              <a:t>believes</a:t>
            </a:r>
            <a:r>
              <a:rPr lang="pl-PL" sz="2300" dirty="0"/>
              <a:t> </a:t>
            </a:r>
            <a:r>
              <a:rPr lang="pl-PL" sz="2300" dirty="0" err="1"/>
              <a:t>that</a:t>
            </a:r>
            <a:r>
              <a:rPr lang="pl-PL" sz="2300" dirty="0"/>
              <a:t> </a:t>
            </a:r>
            <a:r>
              <a:rPr lang="pl-PL" sz="2300" dirty="0" err="1"/>
              <a:t>it</a:t>
            </a:r>
            <a:r>
              <a:rPr lang="pl-PL" sz="2300" dirty="0"/>
              <a:t> </a:t>
            </a:r>
            <a:r>
              <a:rPr lang="pl-PL" sz="2300" dirty="0" err="1"/>
              <a:t>is</a:t>
            </a:r>
            <a:r>
              <a:rPr lang="pl-PL" sz="2300" dirty="0"/>
              <a:t> </a:t>
            </a:r>
            <a:r>
              <a:rPr lang="pl-PL" sz="2300" dirty="0" err="1"/>
              <a:t>worthwhile</a:t>
            </a:r>
            <a:r>
              <a:rPr lang="pl-PL" sz="2300" dirty="0"/>
              <a:t> to </a:t>
            </a:r>
            <a:r>
              <a:rPr lang="pl-PL" sz="2300" dirty="0" err="1"/>
              <a:t>appreciate</a:t>
            </a:r>
            <a:r>
              <a:rPr lang="pl-PL" sz="2300" dirty="0"/>
              <a:t> the </a:t>
            </a:r>
            <a:r>
              <a:rPr lang="pl-PL" sz="2300" dirty="0" err="1"/>
              <a:t>achievement</a:t>
            </a:r>
            <a:r>
              <a:rPr lang="pl-PL" sz="2300" dirty="0"/>
              <a:t> of </a:t>
            </a:r>
            <a:r>
              <a:rPr lang="pl-PL" sz="2300" dirty="0" err="1"/>
              <a:t>outstanding</a:t>
            </a:r>
            <a:r>
              <a:rPr lang="pl-PL" sz="2300" dirty="0"/>
              <a:t> Poznań </a:t>
            </a:r>
            <a:r>
              <a:rPr lang="pl-PL" sz="2300" dirty="0" err="1"/>
              <a:t>inhabitants</a:t>
            </a:r>
            <a:r>
              <a:rPr lang="pl-PL" sz="2300" dirty="0"/>
              <a:t>, </a:t>
            </a:r>
            <a:r>
              <a:rPr lang="pl-PL" sz="2300" dirty="0" err="1"/>
              <a:t>particularly</a:t>
            </a:r>
            <a:r>
              <a:rPr lang="pl-PL" sz="2300" dirty="0"/>
              <a:t> </a:t>
            </a:r>
            <a:r>
              <a:rPr lang="pl-PL" sz="2300" dirty="0" err="1"/>
              <a:t>important</a:t>
            </a:r>
            <a:r>
              <a:rPr lang="pl-PL" sz="2300" dirty="0"/>
              <a:t> for the </a:t>
            </a:r>
            <a:r>
              <a:rPr lang="pl-PL" sz="2300" dirty="0" err="1"/>
              <a:t>city</a:t>
            </a:r>
            <a:r>
              <a:rPr lang="pl-PL" sz="2300" dirty="0"/>
              <a:t>. (…)</a:t>
            </a:r>
            <a:r>
              <a:rPr lang="pl-PL" sz="2300" dirty="0">
                <a:solidFill>
                  <a:srgbClr val="00B050"/>
                </a:solidFill>
              </a:rPr>
              <a:t>” –</a:t>
            </a:r>
            <a:r>
              <a:rPr lang="pl-PL" sz="2300" dirty="0"/>
              <a:t> </a:t>
            </a:r>
            <a:r>
              <a:rPr lang="pl-PL" sz="2300" dirty="0">
                <a:solidFill>
                  <a:srgbClr val="00B050"/>
                </a:solidFill>
              </a:rPr>
              <a:t>wrote us the Speaker of the Govern</a:t>
            </a:r>
            <a:r>
              <a:rPr lang="en-GB" sz="2300" dirty="0">
                <a:solidFill>
                  <a:srgbClr val="00B050"/>
                </a:solidFill>
              </a:rPr>
              <a:t>o</a:t>
            </a:r>
            <a:r>
              <a:rPr lang="pl-PL" sz="2300" dirty="0">
                <a:solidFill>
                  <a:srgbClr val="00B050"/>
                </a:solidFill>
              </a:rPr>
              <a:t>r.</a:t>
            </a:r>
          </a:p>
          <a:p>
            <a:pPr marL="0" indent="0" algn="just">
              <a:buNone/>
            </a:pPr>
            <a:r>
              <a:rPr lang="pl-PL" sz="2300" dirty="0">
                <a:solidFill>
                  <a:srgbClr val="00B050"/>
                </a:solidFill>
              </a:rPr>
              <a:t>But </a:t>
            </a:r>
            <a:r>
              <a:rPr lang="pl-PL" sz="2300" dirty="0" err="1">
                <a:solidFill>
                  <a:srgbClr val="00B050"/>
                </a:solidFill>
              </a:rPr>
              <a:t>it</a:t>
            </a:r>
            <a:r>
              <a:rPr lang="pl-PL" sz="2300" dirty="0">
                <a:solidFill>
                  <a:srgbClr val="00B050"/>
                </a:solidFill>
              </a:rPr>
              <a:t> </a:t>
            </a:r>
            <a:r>
              <a:rPr lang="pl-PL" sz="2300" dirty="0" err="1">
                <a:solidFill>
                  <a:srgbClr val="00B050"/>
                </a:solidFill>
              </a:rPr>
              <a:t>may</a:t>
            </a:r>
            <a:r>
              <a:rPr lang="pl-PL" sz="2300" dirty="0">
                <a:solidFill>
                  <a:srgbClr val="00B050"/>
                </a:solidFill>
              </a:rPr>
              <a:t> be a </a:t>
            </a:r>
            <a:r>
              <a:rPr lang="pl-PL" sz="2300" dirty="0" err="1">
                <a:solidFill>
                  <a:srgbClr val="00B050"/>
                </a:solidFill>
              </a:rPr>
              <a:t>smokescreen</a:t>
            </a:r>
            <a:r>
              <a:rPr lang="pl-PL" sz="2300" dirty="0">
                <a:solidFill>
                  <a:srgbClr val="00B050"/>
                </a:solidFill>
              </a:rPr>
              <a:t>.</a:t>
            </a:r>
            <a:endParaRPr lang="en-GB" sz="2300" dirty="0"/>
          </a:p>
        </p:txBody>
      </p:sp>
      <p:sp>
        <p:nvSpPr>
          <p:cNvPr id="4" name="Symbol zastępczy numeru slajdu 3"/>
          <p:cNvSpPr>
            <a:spLocks noGrp="1"/>
          </p:cNvSpPr>
          <p:nvPr>
            <p:ph type="sldNum" sz="quarter" idx="12"/>
          </p:nvPr>
        </p:nvSpPr>
        <p:spPr/>
        <p:txBody>
          <a:bodyPr/>
          <a:lstStyle/>
          <a:p>
            <a:fld id="{DB502EE1-E5E5-4074-89EA-05E8AA117174}" type="slidenum">
              <a:rPr lang="en-GB" smtClean="0"/>
              <a:t>16</a:t>
            </a:fld>
            <a:endParaRPr lang="en-GB"/>
          </a:p>
        </p:txBody>
      </p:sp>
    </p:spTree>
    <p:extLst>
      <p:ext uri="{BB962C8B-B14F-4D97-AF65-F5344CB8AC3E}">
        <p14:creationId xmlns:p14="http://schemas.microsoft.com/office/powerpoint/2010/main" val="142441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80000"/>
            <a:ext cx="8229600" cy="1143000"/>
          </a:xfrm>
        </p:spPr>
        <p:txBody>
          <a:bodyPr>
            <a:normAutofit/>
          </a:bodyPr>
          <a:lstStyle/>
          <a:p>
            <a:r>
              <a:rPr lang="pl-PL" sz="3200" b="1" dirty="0" err="1"/>
              <a:t>Keyword</a:t>
            </a:r>
            <a:r>
              <a:rPr lang="pl-PL" sz="3200" b="1" dirty="0"/>
              <a:t> </a:t>
            </a:r>
            <a:r>
              <a:rPr lang="pl-PL" sz="3200" b="1" dirty="0" err="1"/>
              <a:t>analysis</a:t>
            </a:r>
            <a:endParaRPr lang="en-GB" sz="32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122751112"/>
              </p:ext>
            </p:extLst>
          </p:nvPr>
        </p:nvGraphicFramePr>
        <p:xfrm>
          <a:off x="612000" y="1800000"/>
          <a:ext cx="7886700" cy="3405745"/>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502841">
                <a:tc>
                  <a:txBody>
                    <a:bodyPr/>
                    <a:lstStyle/>
                    <a:p>
                      <a:pPr algn="ctr"/>
                      <a:r>
                        <a:rPr lang="pl-PL" sz="2400" b="1" i="1" dirty="0"/>
                        <a:t>Głos Wielkopolski</a:t>
                      </a:r>
                      <a:endParaRPr lang="en-GB" sz="2400" b="1" i="1" dirty="0"/>
                    </a:p>
                  </a:txBody>
                  <a:tcPr marL="68580" marR="68580" marT="34290" marB="34290"/>
                </a:tc>
                <a:tc>
                  <a:txBody>
                    <a:bodyPr/>
                    <a:lstStyle/>
                    <a:p>
                      <a:pPr algn="ctr"/>
                      <a:r>
                        <a:rPr lang="pl-PL" sz="2400" b="1" i="1" dirty="0"/>
                        <a:t>Gazeta Wyborcza</a:t>
                      </a:r>
                      <a:endParaRPr lang="en-GB" sz="2400" b="1" i="1" dirty="0"/>
                    </a:p>
                  </a:txBody>
                  <a:tcPr marL="68580" marR="68580" marT="34290" marB="34290"/>
                </a:tc>
                <a:extLst>
                  <a:ext uri="{0D108BD9-81ED-4DB2-BD59-A6C34878D82A}">
                    <a16:rowId xmlns:a16="http://schemas.microsoft.com/office/drawing/2014/main" val="10000"/>
                  </a:ext>
                </a:extLst>
              </a:tr>
              <a:tr h="502841">
                <a:tc>
                  <a:txBody>
                    <a:bodyPr/>
                    <a:lstStyle/>
                    <a:p>
                      <a:pPr algn="ctr"/>
                      <a:r>
                        <a:rPr lang="pl-PL" sz="2000" dirty="0" err="1"/>
                        <a:t>bats</a:t>
                      </a:r>
                      <a:endParaRPr lang="en-GB" sz="2000" dirty="0"/>
                    </a:p>
                  </a:txBody>
                  <a:tcPr marL="68580" marR="68580" marT="34290" marB="34290"/>
                </a:tc>
                <a:tc>
                  <a:txBody>
                    <a:bodyPr/>
                    <a:lstStyle/>
                    <a:p>
                      <a:pPr algn="ctr"/>
                      <a:r>
                        <a:rPr lang="pl-PL" sz="2000"/>
                        <a:t>street</a:t>
                      </a:r>
                      <a:endParaRPr lang="en-GB" sz="2000" dirty="0"/>
                    </a:p>
                  </a:txBody>
                  <a:tcPr marL="68580" marR="68580" marT="34290" marB="34290"/>
                </a:tc>
                <a:extLst>
                  <a:ext uri="{0D108BD9-81ED-4DB2-BD59-A6C34878D82A}">
                    <a16:rowId xmlns:a16="http://schemas.microsoft.com/office/drawing/2014/main" val="10001"/>
                  </a:ext>
                </a:extLst>
              </a:tr>
              <a:tr h="502841">
                <a:tc>
                  <a:txBody>
                    <a:bodyPr/>
                    <a:lstStyle/>
                    <a:p>
                      <a:pPr algn="ctr"/>
                      <a:r>
                        <a:rPr lang="pl-PL" sz="2000" b="0" dirty="0" err="1"/>
                        <a:t>capital</a:t>
                      </a:r>
                      <a:endParaRPr lang="en-GB" sz="2000" b="0" dirty="0"/>
                    </a:p>
                  </a:txBody>
                  <a:tcPr marL="68580" marR="68580" marT="34290" marB="34290"/>
                </a:tc>
                <a:tc>
                  <a:txBody>
                    <a:bodyPr/>
                    <a:lstStyle/>
                    <a:p>
                      <a:pPr algn="ctr"/>
                      <a:r>
                        <a:rPr lang="pl-PL" sz="2000" b="1" dirty="0">
                          <a:solidFill>
                            <a:srgbClr val="C00000"/>
                          </a:solidFill>
                        </a:rPr>
                        <a:t>govern</a:t>
                      </a:r>
                      <a:r>
                        <a:rPr lang="en-GB" sz="2000" b="1" dirty="0">
                          <a:solidFill>
                            <a:srgbClr val="C00000"/>
                          </a:solidFill>
                        </a:rPr>
                        <a:t>o</a:t>
                      </a:r>
                      <a:r>
                        <a:rPr lang="pl-PL" sz="2000" b="1" dirty="0">
                          <a:solidFill>
                            <a:srgbClr val="C00000"/>
                          </a:solidFill>
                        </a:rPr>
                        <a:t>r</a:t>
                      </a:r>
                      <a:endParaRPr lang="en-GB" sz="2000" b="1" dirty="0">
                        <a:solidFill>
                          <a:srgbClr val="C00000"/>
                        </a:solidFill>
                      </a:endParaRPr>
                    </a:p>
                  </a:txBody>
                  <a:tcPr marL="68580" marR="68580" marT="34290" marB="34290"/>
                </a:tc>
                <a:extLst>
                  <a:ext uri="{0D108BD9-81ED-4DB2-BD59-A6C34878D82A}">
                    <a16:rowId xmlns:a16="http://schemas.microsoft.com/office/drawing/2014/main" val="10002"/>
                  </a:ext>
                </a:extLst>
              </a:tr>
              <a:tr h="891540">
                <a:tc>
                  <a:txBody>
                    <a:bodyPr/>
                    <a:lstStyle/>
                    <a:p>
                      <a:pPr algn="ctr"/>
                      <a:r>
                        <a:rPr lang="pl-PL" sz="2000" dirty="0"/>
                        <a:t>Czujkow</a:t>
                      </a:r>
                      <a:endParaRPr lang="en-GB" sz="2000" dirty="0"/>
                    </a:p>
                  </a:txBody>
                  <a:tcPr marL="68580" marR="68580" marT="34290" marB="34290"/>
                </a:tc>
                <a:tc>
                  <a:txBody>
                    <a:bodyPr/>
                    <a:lstStyle/>
                    <a:p>
                      <a:pPr algn="ctr"/>
                      <a:r>
                        <a:rPr lang="pl-PL" sz="2000" dirty="0" err="1"/>
                        <a:t>Institute</a:t>
                      </a:r>
                      <a:r>
                        <a:rPr lang="pl-PL" sz="2000" dirty="0"/>
                        <a:t> of </a:t>
                      </a:r>
                      <a:r>
                        <a:rPr lang="pl-PL" sz="2000" dirty="0" err="1"/>
                        <a:t>National</a:t>
                      </a:r>
                      <a:r>
                        <a:rPr lang="pl-PL" sz="2000" dirty="0"/>
                        <a:t> Memory</a:t>
                      </a:r>
                      <a:endParaRPr lang="en-GB" sz="2000" dirty="0"/>
                    </a:p>
                  </a:txBody>
                  <a:tcPr marL="68580" marR="68580" marT="34290" marB="34290"/>
                </a:tc>
                <a:extLst>
                  <a:ext uri="{0D108BD9-81ED-4DB2-BD59-A6C34878D82A}">
                    <a16:rowId xmlns:a16="http://schemas.microsoft.com/office/drawing/2014/main" val="10003"/>
                  </a:ext>
                </a:extLst>
              </a:tr>
              <a:tr h="502841">
                <a:tc>
                  <a:txBody>
                    <a:bodyPr/>
                    <a:lstStyle/>
                    <a:p>
                      <a:pPr algn="ctr"/>
                      <a:r>
                        <a:rPr lang="pl-PL" sz="2000" b="0" dirty="0" err="1"/>
                        <a:t>defenders</a:t>
                      </a:r>
                      <a:endParaRPr lang="en-GB" sz="2000" b="0" dirty="0"/>
                    </a:p>
                  </a:txBody>
                  <a:tcPr marL="68580" marR="68580" marT="34290" marB="34290"/>
                </a:tc>
                <a:tc>
                  <a:txBody>
                    <a:bodyPr/>
                    <a:lstStyle/>
                    <a:p>
                      <a:pPr algn="ctr"/>
                      <a:r>
                        <a:rPr lang="pl-PL" sz="2000" dirty="0" err="1"/>
                        <a:t>sessions</a:t>
                      </a:r>
                      <a:endParaRPr lang="en-GB" sz="2000" dirty="0"/>
                    </a:p>
                  </a:txBody>
                  <a:tcPr marL="68580" marR="68580" marT="34290" marB="34290"/>
                </a:tc>
                <a:extLst>
                  <a:ext uri="{0D108BD9-81ED-4DB2-BD59-A6C34878D82A}">
                    <a16:rowId xmlns:a16="http://schemas.microsoft.com/office/drawing/2014/main" val="10004"/>
                  </a:ext>
                </a:extLst>
              </a:tr>
              <a:tr h="502841">
                <a:tc>
                  <a:txBody>
                    <a:bodyPr/>
                    <a:lstStyle/>
                    <a:p>
                      <a:pPr algn="ctr"/>
                      <a:r>
                        <a:rPr lang="pl-PL" sz="2000" dirty="0" err="1"/>
                        <a:t>Russians</a:t>
                      </a:r>
                      <a:endParaRPr lang="en-GB" sz="2000" dirty="0"/>
                    </a:p>
                  </a:txBody>
                  <a:tcPr marL="68580" marR="68580" marT="34290" marB="34290"/>
                </a:tc>
                <a:tc>
                  <a:txBody>
                    <a:bodyPr/>
                    <a:lstStyle/>
                    <a:p>
                      <a:pPr algn="ctr"/>
                      <a:r>
                        <a:rPr lang="pl-PL" sz="2000" dirty="0" err="1"/>
                        <a:t>withdrew</a:t>
                      </a:r>
                      <a:endParaRPr lang="en-GB" sz="2000" dirty="0"/>
                    </a:p>
                  </a:txBody>
                  <a:tcPr marL="68580" marR="68580" marT="34290" marB="34290"/>
                </a:tc>
                <a:extLst>
                  <a:ext uri="{0D108BD9-81ED-4DB2-BD59-A6C34878D82A}">
                    <a16:rowId xmlns:a16="http://schemas.microsoft.com/office/drawing/2014/main" val="10005"/>
                  </a:ext>
                </a:extLst>
              </a:tr>
            </a:tbl>
          </a:graphicData>
        </a:graphic>
      </p:graphicFrame>
      <p:sp>
        <p:nvSpPr>
          <p:cNvPr id="3" name="Symbol zastępczy numeru slajdu 2"/>
          <p:cNvSpPr>
            <a:spLocks noGrp="1"/>
          </p:cNvSpPr>
          <p:nvPr>
            <p:ph type="sldNum" sz="quarter" idx="12"/>
          </p:nvPr>
        </p:nvSpPr>
        <p:spPr/>
        <p:txBody>
          <a:bodyPr/>
          <a:lstStyle/>
          <a:p>
            <a:fld id="{DB502EE1-E5E5-4074-89EA-05E8AA117174}" type="slidenum">
              <a:rPr lang="en-GB" smtClean="0"/>
              <a:t>17</a:t>
            </a:fld>
            <a:endParaRPr lang="en-GB"/>
          </a:p>
        </p:txBody>
      </p:sp>
    </p:spTree>
    <p:extLst>
      <p:ext uri="{BB962C8B-B14F-4D97-AF65-F5344CB8AC3E}">
        <p14:creationId xmlns:p14="http://schemas.microsoft.com/office/powerpoint/2010/main" val="6802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415973"/>
            <a:ext cx="7886700" cy="852787"/>
          </a:xfrm>
        </p:spPr>
        <p:txBody>
          <a:bodyPr>
            <a:noAutofit/>
          </a:bodyPr>
          <a:lstStyle/>
          <a:p>
            <a:r>
              <a:rPr lang="pl-PL" sz="3200" b="1" dirty="0"/>
              <a:t>Collocation analysis: </a:t>
            </a:r>
            <a:br>
              <a:rPr lang="pl-PL" sz="3200" b="1" dirty="0"/>
            </a:br>
            <a:r>
              <a:rPr lang="pl-PL" sz="3200" b="1" dirty="0"/>
              <a:t>predications about the Govern</a:t>
            </a:r>
            <a:r>
              <a:rPr lang="de-DE" sz="3200" b="1" dirty="0"/>
              <a:t>o</a:t>
            </a:r>
            <a:r>
              <a:rPr lang="pl-PL" sz="3200" b="1" dirty="0"/>
              <a:t>r</a:t>
            </a:r>
            <a:endParaRPr lang="en-GB" sz="32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888447422"/>
              </p:ext>
            </p:extLst>
          </p:nvPr>
        </p:nvGraphicFramePr>
        <p:xfrm>
          <a:off x="612000" y="1800000"/>
          <a:ext cx="7886700" cy="3834448"/>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524272">
                <a:tc>
                  <a:txBody>
                    <a:bodyPr/>
                    <a:lstStyle/>
                    <a:p>
                      <a:pPr algn="ctr"/>
                      <a:r>
                        <a:rPr lang="pl-PL" sz="2400" b="1" i="1" dirty="0"/>
                        <a:t>Głos Wielkopolski </a:t>
                      </a:r>
                      <a:r>
                        <a:rPr lang="pl-PL" sz="2400" b="1" dirty="0"/>
                        <a:t>N=40</a:t>
                      </a:r>
                      <a:endParaRPr lang="en-GB" sz="2400" b="1" dirty="0"/>
                    </a:p>
                  </a:txBody>
                  <a:tcPr marL="68580" marR="68580" marT="34290" marB="34290"/>
                </a:tc>
                <a:tc>
                  <a:txBody>
                    <a:bodyPr/>
                    <a:lstStyle/>
                    <a:p>
                      <a:pPr algn="ctr"/>
                      <a:r>
                        <a:rPr lang="pl-PL" sz="2400" b="1" i="1" dirty="0"/>
                        <a:t>Gazeta Wyborcza</a:t>
                      </a:r>
                      <a:r>
                        <a:rPr lang="pl-PL" sz="2400" b="1" dirty="0"/>
                        <a:t> N=94 (101)</a:t>
                      </a:r>
                      <a:endParaRPr lang="en-GB" sz="2400" b="1" dirty="0"/>
                    </a:p>
                  </a:txBody>
                  <a:tcPr marL="68580" marR="68580" marT="34290" marB="34290"/>
                </a:tc>
                <a:extLst>
                  <a:ext uri="{0D108BD9-81ED-4DB2-BD59-A6C34878D82A}">
                    <a16:rowId xmlns:a16="http://schemas.microsoft.com/office/drawing/2014/main" val="10000"/>
                  </a:ext>
                </a:extLst>
              </a:tr>
              <a:tr h="524272">
                <a:tc>
                  <a:txBody>
                    <a:bodyPr/>
                    <a:lstStyle/>
                    <a:p>
                      <a:pPr algn="ctr"/>
                      <a:r>
                        <a:rPr lang="pl-PL" sz="2100" dirty="0" err="1"/>
                        <a:t>appealed</a:t>
                      </a:r>
                      <a:r>
                        <a:rPr lang="pl-PL" sz="2100" dirty="0"/>
                        <a:t> (8)</a:t>
                      </a:r>
                      <a:endParaRPr lang="en-GB" sz="2100" dirty="0"/>
                    </a:p>
                  </a:txBody>
                  <a:tcPr marL="68580" marR="68580" marT="34290" marB="34290"/>
                </a:tc>
                <a:tc>
                  <a:txBody>
                    <a:bodyPr/>
                    <a:lstStyle/>
                    <a:p>
                      <a:pPr algn="ctr"/>
                      <a:r>
                        <a:rPr lang="pl-PL" sz="2100" dirty="0" err="1"/>
                        <a:t>changed</a:t>
                      </a:r>
                      <a:r>
                        <a:rPr lang="pl-PL" sz="2100" dirty="0"/>
                        <a:t>/</a:t>
                      </a:r>
                      <a:r>
                        <a:rPr lang="pl-PL" sz="2100" dirty="0" err="1"/>
                        <a:t>renamed</a:t>
                      </a:r>
                      <a:r>
                        <a:rPr lang="pl-PL" sz="2100" dirty="0"/>
                        <a:t> (13)</a:t>
                      </a:r>
                      <a:endParaRPr lang="en-GB" sz="2100" dirty="0"/>
                    </a:p>
                  </a:txBody>
                  <a:tcPr marL="68580" marR="68580" marT="34290" marB="34290"/>
                </a:tc>
                <a:extLst>
                  <a:ext uri="{0D108BD9-81ED-4DB2-BD59-A6C34878D82A}">
                    <a16:rowId xmlns:a16="http://schemas.microsoft.com/office/drawing/2014/main" val="10001"/>
                  </a:ext>
                </a:extLst>
              </a:tr>
              <a:tr h="708660">
                <a:tc>
                  <a:txBody>
                    <a:bodyPr/>
                    <a:lstStyle/>
                    <a:p>
                      <a:pPr algn="ctr"/>
                      <a:r>
                        <a:rPr lang="pl-PL" sz="2100" dirty="0" err="1"/>
                        <a:t>issued</a:t>
                      </a:r>
                      <a:r>
                        <a:rPr lang="pl-PL" sz="2100" dirty="0"/>
                        <a:t> </a:t>
                      </a:r>
                      <a:r>
                        <a:rPr lang="pl-PL" sz="2100" dirty="0" err="1"/>
                        <a:t>an</a:t>
                      </a:r>
                      <a:r>
                        <a:rPr lang="pl-PL" sz="2100" dirty="0"/>
                        <a:t> </a:t>
                      </a:r>
                      <a:r>
                        <a:rPr lang="pl-PL" sz="2100" dirty="0" err="1"/>
                        <a:t>ordinance</a:t>
                      </a:r>
                      <a:r>
                        <a:rPr lang="pl-PL" sz="2100" dirty="0"/>
                        <a:t> (7)</a:t>
                      </a:r>
                      <a:endParaRPr lang="en-GB" sz="2100" dirty="0"/>
                    </a:p>
                  </a:txBody>
                  <a:tcPr marL="68580" marR="68580" marT="34290" marB="34290"/>
                </a:tc>
                <a:tc>
                  <a:txBody>
                    <a:bodyPr/>
                    <a:lstStyle/>
                    <a:p>
                      <a:pPr algn="ctr"/>
                      <a:r>
                        <a:rPr lang="pl-PL" sz="2100" dirty="0" err="1"/>
                        <a:t>referred</a:t>
                      </a:r>
                      <a:r>
                        <a:rPr lang="pl-PL" sz="2100" dirty="0"/>
                        <a:t> to </a:t>
                      </a:r>
                      <a:r>
                        <a:rPr lang="pl-PL" sz="2100" dirty="0" err="1"/>
                        <a:t>Institute</a:t>
                      </a:r>
                      <a:r>
                        <a:rPr lang="pl-PL" sz="2100" dirty="0"/>
                        <a:t> of </a:t>
                      </a:r>
                      <a:r>
                        <a:rPr lang="pl-PL" sz="2100" dirty="0" err="1"/>
                        <a:t>National</a:t>
                      </a:r>
                      <a:r>
                        <a:rPr lang="pl-PL" sz="2100" dirty="0"/>
                        <a:t> </a:t>
                      </a:r>
                      <a:r>
                        <a:rPr lang="pl-PL" sz="2100" dirty="0" err="1"/>
                        <a:t>memory</a:t>
                      </a:r>
                      <a:r>
                        <a:rPr lang="pl-PL" sz="2100" dirty="0"/>
                        <a:t> (11)</a:t>
                      </a:r>
                      <a:endParaRPr lang="en-GB" sz="2100" dirty="0"/>
                    </a:p>
                  </a:txBody>
                  <a:tcPr marL="68580" marR="68580" marT="34290" marB="34290"/>
                </a:tc>
                <a:extLst>
                  <a:ext uri="{0D108BD9-81ED-4DB2-BD59-A6C34878D82A}">
                    <a16:rowId xmlns:a16="http://schemas.microsoft.com/office/drawing/2014/main" val="10002"/>
                  </a:ext>
                </a:extLst>
              </a:tr>
              <a:tr h="524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100" dirty="0" err="1"/>
                        <a:t>said</a:t>
                      </a:r>
                      <a:r>
                        <a:rPr lang="pl-PL" sz="2100" dirty="0"/>
                        <a:t> (7)</a:t>
                      </a:r>
                      <a:endParaRPr lang="en-GB" sz="21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100" dirty="0" err="1"/>
                        <a:t>said</a:t>
                      </a:r>
                      <a:r>
                        <a:rPr lang="pl-PL" sz="2100" dirty="0"/>
                        <a:t> (11)</a:t>
                      </a:r>
                      <a:endParaRPr lang="en-GB" sz="2100" dirty="0"/>
                    </a:p>
                  </a:txBody>
                  <a:tcPr marL="68580" marR="68580" marT="34290" marB="34290"/>
                </a:tc>
                <a:extLst>
                  <a:ext uri="{0D108BD9-81ED-4DB2-BD59-A6C34878D82A}">
                    <a16:rowId xmlns:a16="http://schemas.microsoft.com/office/drawing/2014/main" val="10003"/>
                  </a:ext>
                </a:extLst>
              </a:tr>
              <a:tr h="524272">
                <a:tc>
                  <a:txBody>
                    <a:bodyPr/>
                    <a:lstStyle/>
                    <a:p>
                      <a:pPr algn="ctr"/>
                      <a:r>
                        <a:rPr lang="pl-PL" sz="2100" dirty="0" err="1"/>
                        <a:t>changed</a:t>
                      </a:r>
                      <a:r>
                        <a:rPr lang="pl-PL" sz="2100" dirty="0"/>
                        <a:t> (7)</a:t>
                      </a:r>
                      <a:endParaRPr lang="en-GB" sz="2100" dirty="0"/>
                    </a:p>
                  </a:txBody>
                  <a:tcPr marL="68580" marR="68580" marT="34290" marB="34290"/>
                </a:tc>
                <a:tc>
                  <a:txBody>
                    <a:bodyPr/>
                    <a:lstStyle/>
                    <a:p>
                      <a:pPr algn="ctr"/>
                      <a:r>
                        <a:rPr lang="pl-PL" sz="2100" dirty="0" err="1"/>
                        <a:t>decommunised</a:t>
                      </a:r>
                      <a:r>
                        <a:rPr lang="pl-PL" sz="2100" dirty="0"/>
                        <a:t> (5)</a:t>
                      </a:r>
                      <a:endParaRPr lang="en-GB" sz="2100" dirty="0"/>
                    </a:p>
                  </a:txBody>
                  <a:tcPr marL="68580" marR="68580" marT="34290" marB="34290"/>
                </a:tc>
                <a:extLst>
                  <a:ext uri="{0D108BD9-81ED-4DB2-BD59-A6C34878D82A}">
                    <a16:rowId xmlns:a16="http://schemas.microsoft.com/office/drawing/2014/main" val="10004"/>
                  </a:ext>
                </a:extLst>
              </a:tr>
              <a:tr h="1028700">
                <a:tc>
                  <a:txBody>
                    <a:bodyPr/>
                    <a:lstStyle/>
                    <a:p>
                      <a:pPr algn="ctr"/>
                      <a:r>
                        <a:rPr lang="pl-PL" sz="2100" dirty="0" err="1"/>
                        <a:t>decided</a:t>
                      </a:r>
                      <a:r>
                        <a:rPr lang="pl-PL" sz="2100" dirty="0"/>
                        <a:t> (3)</a:t>
                      </a:r>
                      <a:endParaRPr lang="en-GB" sz="2100" dirty="0"/>
                    </a:p>
                  </a:txBody>
                  <a:tcPr marL="68580" marR="68580" marT="34290" marB="34290"/>
                </a:tc>
                <a:tc>
                  <a:txBody>
                    <a:bodyPr/>
                    <a:lstStyle/>
                    <a:p>
                      <a:pPr algn="ctr"/>
                      <a:r>
                        <a:rPr lang="pl-PL" sz="2100" dirty="0">
                          <a:solidFill>
                            <a:srgbClr val="C00000"/>
                          </a:solidFill>
                        </a:rPr>
                        <a:t>ag</a:t>
                      </a:r>
                      <a:r>
                        <a:rPr lang="de-DE" sz="2100" dirty="0">
                          <a:solidFill>
                            <a:srgbClr val="C00000"/>
                          </a:solidFill>
                        </a:rPr>
                        <a:t>g</a:t>
                      </a:r>
                      <a:r>
                        <a:rPr lang="pl-PL" sz="2100" dirty="0">
                          <a:solidFill>
                            <a:srgbClr val="C00000"/>
                          </a:solidFill>
                        </a:rPr>
                        <a:t>re</a:t>
                      </a:r>
                      <a:r>
                        <a:rPr lang="de-DE" sz="2100" dirty="0">
                          <a:solidFill>
                            <a:srgbClr val="C00000"/>
                          </a:solidFill>
                        </a:rPr>
                        <a:t>s</a:t>
                      </a:r>
                      <a:r>
                        <a:rPr lang="pl-PL" sz="2100" dirty="0">
                          <a:solidFill>
                            <a:srgbClr val="C00000"/>
                          </a:solidFill>
                        </a:rPr>
                        <a:t>sive</a:t>
                      </a:r>
                      <a:r>
                        <a:rPr lang="pl-PL" sz="2100" baseline="0" dirty="0">
                          <a:solidFill>
                            <a:srgbClr val="C00000"/>
                          </a:solidFill>
                        </a:rPr>
                        <a:t> behaviour (5): fights, will not let off; couldn’t prove himself; will press for change</a:t>
                      </a:r>
                      <a:endParaRPr lang="en-GB" sz="2100" dirty="0">
                        <a:solidFill>
                          <a:srgbClr val="C00000"/>
                        </a:solidFill>
                      </a:endParaRPr>
                    </a:p>
                  </a:txBody>
                  <a:tcPr marL="68580" marR="68580" marT="34290" marB="34290"/>
                </a:tc>
                <a:extLst>
                  <a:ext uri="{0D108BD9-81ED-4DB2-BD59-A6C34878D82A}">
                    <a16:rowId xmlns:a16="http://schemas.microsoft.com/office/drawing/2014/main" val="10005"/>
                  </a:ext>
                </a:extLst>
              </a:tr>
            </a:tbl>
          </a:graphicData>
        </a:graphic>
      </p:graphicFrame>
      <p:sp>
        <p:nvSpPr>
          <p:cNvPr id="3" name="Symbol zastępczy numeru slajdu 2"/>
          <p:cNvSpPr>
            <a:spLocks noGrp="1"/>
          </p:cNvSpPr>
          <p:nvPr>
            <p:ph type="sldNum" sz="quarter" idx="12"/>
          </p:nvPr>
        </p:nvSpPr>
        <p:spPr/>
        <p:txBody>
          <a:bodyPr/>
          <a:lstStyle/>
          <a:p>
            <a:fld id="{DB502EE1-E5E5-4074-89EA-05E8AA117174}" type="slidenum">
              <a:rPr lang="en-GB" smtClean="0"/>
              <a:t>18</a:t>
            </a:fld>
            <a:endParaRPr lang="en-GB"/>
          </a:p>
        </p:txBody>
      </p:sp>
    </p:spTree>
    <p:extLst>
      <p:ext uri="{BB962C8B-B14F-4D97-AF65-F5344CB8AC3E}">
        <p14:creationId xmlns:p14="http://schemas.microsoft.com/office/powerpoint/2010/main" val="131947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80000"/>
            <a:ext cx="8229600" cy="1143000"/>
          </a:xfrm>
        </p:spPr>
        <p:txBody>
          <a:bodyPr>
            <a:normAutofit fontScale="90000"/>
          </a:bodyPr>
          <a:lstStyle/>
          <a:p>
            <a:r>
              <a:rPr lang="pl-PL" sz="3200" b="1" dirty="0" err="1"/>
              <a:t>Frequency</a:t>
            </a:r>
            <a:r>
              <a:rPr lang="pl-PL" sz="3200" b="1" dirty="0"/>
              <a:t> </a:t>
            </a:r>
            <a:r>
              <a:rPr lang="pl-PL" sz="3200" b="1" dirty="0" err="1"/>
              <a:t>analysis</a:t>
            </a:r>
            <a:r>
              <a:rPr lang="pl-PL" sz="3200" b="1" dirty="0"/>
              <a:t>: </a:t>
            </a:r>
            <a:br>
              <a:rPr lang="pl-PL" sz="3200" b="1" dirty="0"/>
            </a:br>
            <a:r>
              <a:rPr lang="pl-PL" sz="3200" b="1" dirty="0"/>
              <a:t>The </a:t>
            </a:r>
            <a:r>
              <a:rPr lang="pl-PL" sz="3200" b="1" dirty="0" err="1"/>
              <a:t>meaning</a:t>
            </a:r>
            <a:r>
              <a:rPr lang="pl-PL" sz="3200" b="1" dirty="0"/>
              <a:t> of </a:t>
            </a:r>
            <a:r>
              <a:rPr lang="pl-PL" sz="3200" b="1" dirty="0" err="1"/>
              <a:t>February</a:t>
            </a:r>
            <a:r>
              <a:rPr lang="pl-PL" sz="3200" b="1" dirty="0"/>
              <a:t> 23rd - </a:t>
            </a:r>
            <a:r>
              <a:rPr lang="pl-PL" sz="3200" b="1" dirty="0" err="1"/>
              <a:t>nominalisations</a:t>
            </a:r>
            <a:endParaRPr lang="en-GB" sz="32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732735429"/>
              </p:ext>
            </p:extLst>
          </p:nvPr>
        </p:nvGraphicFramePr>
        <p:xfrm>
          <a:off x="612000" y="1800000"/>
          <a:ext cx="8263830" cy="4122164"/>
        </p:xfrm>
        <a:graphic>
          <a:graphicData uri="http://schemas.openxmlformats.org/drawingml/2006/table">
            <a:tbl>
              <a:tblPr firstRow="1" bandRow="1">
                <a:tableStyleId>{5940675A-B579-460E-94D1-54222C63F5DA}</a:tableStyleId>
              </a:tblPr>
              <a:tblGrid>
                <a:gridCol w="4032447">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143151">
                  <a:extLst>
                    <a:ext uri="{9D8B030D-6E8A-4147-A177-3AD203B41FA5}">
                      <a16:colId xmlns:a16="http://schemas.microsoft.com/office/drawing/2014/main" val="20002"/>
                    </a:ext>
                  </a:extLst>
                </a:gridCol>
              </a:tblGrid>
              <a:tr h="603505">
                <a:tc>
                  <a:txBody>
                    <a:bodyPr/>
                    <a:lstStyle/>
                    <a:p>
                      <a:endParaRPr lang="en-GB" sz="2800" dirty="0"/>
                    </a:p>
                  </a:txBody>
                  <a:tcPr marL="68580" marR="68580" marT="34290" marB="34290"/>
                </a:tc>
                <a:tc>
                  <a:txBody>
                    <a:bodyPr/>
                    <a:lstStyle/>
                    <a:p>
                      <a:pPr algn="ctr"/>
                      <a:r>
                        <a:rPr lang="pl-PL" sz="2400" b="1" i="1" dirty="0"/>
                        <a:t>Głos Wielkopolski</a:t>
                      </a:r>
                      <a:endParaRPr lang="en-GB" sz="2400" b="1" i="1" dirty="0"/>
                    </a:p>
                  </a:txBody>
                  <a:tcPr marL="68580" marR="68580" marT="34290" marB="34290"/>
                </a:tc>
                <a:tc>
                  <a:txBody>
                    <a:bodyPr/>
                    <a:lstStyle/>
                    <a:p>
                      <a:pPr algn="ctr"/>
                      <a:r>
                        <a:rPr lang="pl-PL" sz="2400" b="1" i="1" dirty="0"/>
                        <a:t>Gazeta Wyborcza</a:t>
                      </a:r>
                      <a:endParaRPr lang="en-GB" sz="2400" b="1" i="1" dirty="0"/>
                    </a:p>
                  </a:txBody>
                  <a:tcPr marL="68580" marR="68580" marT="34290" marB="34290"/>
                </a:tc>
                <a:extLst>
                  <a:ext uri="{0D108BD9-81ED-4DB2-BD59-A6C34878D82A}">
                    <a16:rowId xmlns:a16="http://schemas.microsoft.com/office/drawing/2014/main" val="10000"/>
                  </a:ext>
                </a:extLst>
              </a:tr>
              <a:tr h="908662">
                <a:tc>
                  <a:txBody>
                    <a:bodyPr/>
                    <a:lstStyle/>
                    <a:p>
                      <a:pPr algn="l"/>
                      <a:r>
                        <a:rPr lang="en-GB" sz="2000" dirty="0"/>
                        <a:t>E</a:t>
                      </a:r>
                      <a:r>
                        <a:rPr lang="pl-PL" sz="2000" dirty="0"/>
                        <a:t>nd of the battle of Poznań / occupation</a:t>
                      </a:r>
                      <a:endParaRPr lang="en-GB" sz="2000" dirty="0"/>
                    </a:p>
                  </a:txBody>
                  <a:tcPr marL="68580" marR="68580" marT="34290" marB="34290" anchor="ctr"/>
                </a:tc>
                <a:tc>
                  <a:txBody>
                    <a:bodyPr/>
                    <a:lstStyle/>
                    <a:p>
                      <a:pPr algn="ctr"/>
                      <a:r>
                        <a:rPr lang="pl-PL" sz="2000" dirty="0"/>
                        <a:t>21</a:t>
                      </a:r>
                      <a:endParaRPr lang="en-GB" sz="2000" dirty="0"/>
                    </a:p>
                  </a:txBody>
                  <a:tcPr marL="68580" marR="68580" marT="34290" marB="34290" anchor="ctr"/>
                </a:tc>
                <a:tc>
                  <a:txBody>
                    <a:bodyPr/>
                    <a:lstStyle/>
                    <a:p>
                      <a:pPr algn="ctr"/>
                      <a:r>
                        <a:rPr lang="pl-PL" sz="2000" dirty="0"/>
                        <a:t>10</a:t>
                      </a:r>
                      <a:endParaRPr lang="en-GB" sz="2000" dirty="0"/>
                    </a:p>
                  </a:txBody>
                  <a:tcPr marL="68580" marR="68580" marT="34290" marB="34290" anchor="ctr"/>
                </a:tc>
                <a:extLst>
                  <a:ext uri="{0D108BD9-81ED-4DB2-BD59-A6C34878D82A}">
                    <a16:rowId xmlns:a16="http://schemas.microsoft.com/office/drawing/2014/main" val="10001"/>
                  </a:ext>
                </a:extLst>
              </a:tr>
              <a:tr h="648072">
                <a:tc>
                  <a:txBody>
                    <a:bodyPr/>
                    <a:lstStyle/>
                    <a:p>
                      <a:pPr algn="l"/>
                      <a:r>
                        <a:rPr lang="pl-PL" sz="2000" dirty="0" err="1"/>
                        <a:t>Polish</a:t>
                      </a:r>
                      <a:r>
                        <a:rPr lang="pl-PL" sz="2000" dirty="0"/>
                        <a:t> </a:t>
                      </a:r>
                      <a:r>
                        <a:rPr lang="pl-PL" sz="2000" dirty="0" err="1"/>
                        <a:t>Citadel</a:t>
                      </a:r>
                      <a:r>
                        <a:rPr lang="pl-PL" sz="2000" dirty="0"/>
                        <a:t> </a:t>
                      </a:r>
                      <a:r>
                        <a:rPr lang="pl-PL" sz="2000" dirty="0" err="1"/>
                        <a:t>fighters</a:t>
                      </a:r>
                      <a:endParaRPr lang="en-GB" sz="2000" dirty="0"/>
                    </a:p>
                  </a:txBody>
                  <a:tcPr marL="68580" marR="68580" marT="34290" marB="34290" anchor="ctr"/>
                </a:tc>
                <a:tc>
                  <a:txBody>
                    <a:bodyPr/>
                    <a:lstStyle/>
                    <a:p>
                      <a:pPr algn="ctr"/>
                      <a:r>
                        <a:rPr lang="pl-PL" sz="2000" dirty="0"/>
                        <a:t>10</a:t>
                      </a:r>
                      <a:endParaRPr lang="en-GB" sz="2000" dirty="0"/>
                    </a:p>
                  </a:txBody>
                  <a:tcPr marL="68580" marR="68580" marT="34290" marB="34290" anchor="ctr"/>
                </a:tc>
                <a:tc>
                  <a:txBody>
                    <a:bodyPr/>
                    <a:lstStyle/>
                    <a:p>
                      <a:pPr algn="ctr"/>
                      <a:r>
                        <a:rPr lang="pl-PL" sz="2000" dirty="0"/>
                        <a:t>19</a:t>
                      </a:r>
                      <a:endParaRPr lang="en-GB" sz="2000" dirty="0"/>
                    </a:p>
                  </a:txBody>
                  <a:tcPr marL="68580" marR="68580" marT="34290" marB="34290" anchor="ctr"/>
                </a:tc>
                <a:extLst>
                  <a:ext uri="{0D108BD9-81ED-4DB2-BD59-A6C34878D82A}">
                    <a16:rowId xmlns:a16="http://schemas.microsoft.com/office/drawing/2014/main" val="10002"/>
                  </a:ext>
                </a:extLst>
              </a:tr>
              <a:tr h="882665">
                <a:tc>
                  <a:txBody>
                    <a:bodyPr/>
                    <a:lstStyle/>
                    <a:p>
                      <a:pPr algn="l"/>
                      <a:r>
                        <a:rPr lang="pl-PL" sz="2000" dirty="0" err="1">
                          <a:solidFill>
                            <a:srgbClr val="C00000"/>
                          </a:solidFill>
                        </a:rPr>
                        <a:t>Glorification</a:t>
                      </a:r>
                      <a:r>
                        <a:rPr lang="pl-PL" sz="2000" dirty="0">
                          <a:solidFill>
                            <a:srgbClr val="C00000"/>
                          </a:solidFill>
                        </a:rPr>
                        <a:t> of the Red </a:t>
                      </a:r>
                      <a:r>
                        <a:rPr lang="pl-PL" sz="2000" dirty="0" err="1">
                          <a:solidFill>
                            <a:srgbClr val="C00000"/>
                          </a:solidFill>
                        </a:rPr>
                        <a:t>Army</a:t>
                      </a:r>
                      <a:endParaRPr lang="en-GB" sz="2000" dirty="0">
                        <a:solidFill>
                          <a:srgbClr val="C00000"/>
                        </a:solidFill>
                      </a:endParaRPr>
                    </a:p>
                  </a:txBody>
                  <a:tcPr marL="68580" marR="68580" marT="34290" marB="34290" anchor="ctr"/>
                </a:tc>
                <a:tc>
                  <a:txBody>
                    <a:bodyPr/>
                    <a:lstStyle/>
                    <a:p>
                      <a:pPr algn="ctr"/>
                      <a:r>
                        <a:rPr lang="pl-PL" sz="2000" dirty="0"/>
                        <a:t>0</a:t>
                      </a:r>
                      <a:endParaRPr lang="en-GB" sz="2000" dirty="0"/>
                    </a:p>
                  </a:txBody>
                  <a:tcPr marL="68580" marR="68580" marT="34290" marB="34290" anchor="ctr"/>
                </a:tc>
                <a:tc>
                  <a:txBody>
                    <a:bodyPr/>
                    <a:lstStyle/>
                    <a:p>
                      <a:pPr algn="ctr"/>
                      <a:r>
                        <a:rPr lang="pl-PL" sz="2000" dirty="0"/>
                        <a:t>14</a:t>
                      </a:r>
                      <a:endParaRPr lang="en-GB" sz="2000" dirty="0"/>
                    </a:p>
                  </a:txBody>
                  <a:tcPr marL="68580" marR="68580" marT="34290" marB="34290" anchor="ctr"/>
                </a:tc>
                <a:extLst>
                  <a:ext uri="{0D108BD9-81ED-4DB2-BD59-A6C34878D82A}">
                    <a16:rowId xmlns:a16="http://schemas.microsoft.com/office/drawing/2014/main" val="10003"/>
                  </a:ext>
                </a:extLst>
              </a:tr>
              <a:tr h="882665">
                <a:tc>
                  <a:txBody>
                    <a:bodyPr/>
                    <a:lstStyle/>
                    <a:p>
                      <a:pPr algn="l"/>
                      <a:r>
                        <a:rPr lang="pl-PL" sz="2000" dirty="0"/>
                        <a:t>Arrival (invasion)</a:t>
                      </a:r>
                      <a:endParaRPr lang="en-GB" sz="2000" baseline="0" dirty="0"/>
                    </a:p>
                    <a:p>
                      <a:pPr algn="l"/>
                      <a:r>
                        <a:rPr lang="pl-PL" sz="2000" baseline="0" dirty="0"/>
                        <a:t>of the Red Army</a:t>
                      </a:r>
                      <a:endParaRPr lang="en-GB" sz="2000" dirty="0"/>
                    </a:p>
                  </a:txBody>
                  <a:tcPr marL="68580" marR="68580" marT="34290" marB="34290" anchor="ctr"/>
                </a:tc>
                <a:tc>
                  <a:txBody>
                    <a:bodyPr/>
                    <a:lstStyle/>
                    <a:p>
                      <a:pPr algn="ctr"/>
                      <a:r>
                        <a:rPr lang="pl-PL" sz="2000" dirty="0"/>
                        <a:t>9</a:t>
                      </a:r>
                      <a:endParaRPr lang="en-GB" sz="2000" dirty="0"/>
                    </a:p>
                  </a:txBody>
                  <a:tcPr marL="68580" marR="68580" marT="34290" marB="34290" anchor="ctr"/>
                </a:tc>
                <a:tc>
                  <a:txBody>
                    <a:bodyPr/>
                    <a:lstStyle/>
                    <a:p>
                      <a:pPr algn="ctr"/>
                      <a:r>
                        <a:rPr lang="pl-PL" sz="2000" dirty="0"/>
                        <a:t>19</a:t>
                      </a:r>
                      <a:endParaRPr lang="en-GB" sz="2000" dirty="0"/>
                    </a:p>
                  </a:txBody>
                  <a:tcPr marL="68580" marR="68580" marT="34290" marB="34290" anchor="ctr"/>
                </a:tc>
                <a:extLst>
                  <a:ext uri="{0D108BD9-81ED-4DB2-BD59-A6C34878D82A}">
                    <a16:rowId xmlns:a16="http://schemas.microsoft.com/office/drawing/2014/main" val="10004"/>
                  </a:ext>
                </a:extLst>
              </a:tr>
            </a:tbl>
          </a:graphicData>
        </a:graphic>
      </p:graphicFrame>
      <p:sp>
        <p:nvSpPr>
          <p:cNvPr id="3" name="Symbol zastępczy numeru slajdu 2"/>
          <p:cNvSpPr>
            <a:spLocks noGrp="1"/>
          </p:cNvSpPr>
          <p:nvPr>
            <p:ph type="sldNum" sz="quarter" idx="12"/>
          </p:nvPr>
        </p:nvSpPr>
        <p:spPr/>
        <p:txBody>
          <a:bodyPr/>
          <a:lstStyle/>
          <a:p>
            <a:fld id="{DB502EE1-E5E5-4074-89EA-05E8AA117174}" type="slidenum">
              <a:rPr lang="en-GB" smtClean="0"/>
              <a:t>19</a:t>
            </a:fld>
            <a:endParaRPr lang="en-GB"/>
          </a:p>
        </p:txBody>
      </p:sp>
    </p:spTree>
    <p:extLst>
      <p:ext uri="{BB962C8B-B14F-4D97-AF65-F5344CB8AC3E}">
        <p14:creationId xmlns:p14="http://schemas.microsoft.com/office/powerpoint/2010/main" val="363611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242000"/>
            <a:ext cx="8388000" cy="4896544"/>
          </a:xfrm>
        </p:spPr>
        <p:txBody>
          <a:bodyPr>
            <a:noAutofit/>
          </a:bodyPr>
          <a:lstStyle/>
          <a:p>
            <a:pPr marL="0" indent="0" algn="just">
              <a:buNone/>
            </a:pPr>
            <a:r>
              <a:rPr lang="en-GB" sz="2000" dirty="0"/>
              <a:t>Cultural memory (</a:t>
            </a:r>
            <a:r>
              <a:rPr lang="en-GB" sz="2000" dirty="0" err="1"/>
              <a:t>Assmann</a:t>
            </a:r>
            <a:r>
              <a:rPr lang="en-GB" sz="2000" dirty="0"/>
              <a:t> 2010) is institutionalized and embedded in material objects and artefacts. Some are stored in archives, others - like buildings, monuments memorials and street names - can form implants of memory (</a:t>
            </a:r>
            <a:r>
              <a:rPr lang="en-GB" sz="2000" dirty="0" err="1"/>
              <a:t>Golka</a:t>
            </a:r>
            <a:r>
              <a:rPr lang="en-GB" sz="2000" dirty="0"/>
              <a:t> 2009, </a:t>
            </a:r>
            <a:r>
              <a:rPr lang="en-GB" sz="2000" dirty="0" err="1"/>
              <a:t>Fabiszak</a:t>
            </a:r>
            <a:r>
              <a:rPr lang="en-GB" sz="2000" dirty="0"/>
              <a:t> &amp; </a:t>
            </a:r>
            <a:r>
              <a:rPr lang="en-GB" sz="2000" dirty="0" err="1"/>
              <a:t>Brzezińska</a:t>
            </a:r>
            <a:r>
              <a:rPr lang="en-GB" sz="2000" dirty="0"/>
              <a:t> 2016) and provide a “window” to the character of a society (Huebner 2006). </a:t>
            </a:r>
          </a:p>
          <a:p>
            <a:pPr marL="0" indent="0" algn="just">
              <a:buNone/>
            </a:pPr>
            <a:endParaRPr lang="en-GB" sz="2000" dirty="0"/>
          </a:p>
          <a:p>
            <a:pPr marL="0" indent="0" algn="just">
              <a:buNone/>
            </a:pPr>
            <a:r>
              <a:rPr lang="en-GB" sz="2000" dirty="0"/>
              <a:t>“Street names do not simply disclose a postal use; they are carriers of the collective memory of our city, of its past and its destiny. Whether they remind us of activities since disappeared, whether they commemorate important events in our history or pay homage to exceptional people, street and square names are fraught with significance” (</a:t>
            </a:r>
            <a:r>
              <a:rPr lang="en-GB" sz="2000" dirty="0" err="1"/>
              <a:t>Moszberger</a:t>
            </a:r>
            <a:r>
              <a:rPr lang="en-GB" sz="2000" dirty="0"/>
              <a:t> et al. 2002:5) </a:t>
            </a:r>
          </a:p>
          <a:p>
            <a:pPr marL="0" indent="0" algn="just">
              <a:buNone/>
            </a:pPr>
            <a:endParaRPr lang="en-GB" sz="2000" dirty="0"/>
          </a:p>
          <a:p>
            <a:pPr marL="0" indent="0" algn="just">
              <a:buNone/>
            </a:pPr>
            <a:r>
              <a:rPr lang="en-GB" sz="2000" dirty="0"/>
              <a:t>Street renaming for commemorative purposes is a hegemonic/ideological process serving as a public demonstration of changes in political identity while at the same time being part of it. </a:t>
            </a:r>
          </a:p>
          <a:p>
            <a:pPr marL="0" indent="0" algn="just">
              <a:buNone/>
            </a:pPr>
            <a:endParaRPr lang="en-GB" sz="2000" dirty="0"/>
          </a:p>
        </p:txBody>
      </p:sp>
      <p:sp>
        <p:nvSpPr>
          <p:cNvPr id="4" name="TextBox 4"/>
          <p:cNvSpPr txBox="1"/>
          <p:nvPr/>
        </p:nvSpPr>
        <p:spPr>
          <a:xfrm>
            <a:off x="1691680" y="476672"/>
            <a:ext cx="5350888" cy="523220"/>
          </a:xfrm>
          <a:prstGeom prst="rect">
            <a:avLst/>
          </a:prstGeom>
          <a:noFill/>
        </p:spPr>
        <p:txBody>
          <a:bodyPr wrap="none" rtlCol="0">
            <a:spAutoFit/>
          </a:bodyPr>
          <a:lstStyle/>
          <a:p>
            <a:r>
              <a:rPr lang="en-GB" sz="2800" b="1" dirty="0"/>
              <a:t>Commemorative street (re)naming</a:t>
            </a:r>
          </a:p>
        </p:txBody>
      </p:sp>
      <p:sp>
        <p:nvSpPr>
          <p:cNvPr id="2" name="Symbol zastępczy numeru slajdu 1"/>
          <p:cNvSpPr>
            <a:spLocks noGrp="1"/>
          </p:cNvSpPr>
          <p:nvPr>
            <p:ph type="sldNum" sz="quarter" idx="12"/>
          </p:nvPr>
        </p:nvSpPr>
        <p:spPr/>
        <p:txBody>
          <a:bodyPr/>
          <a:lstStyle/>
          <a:p>
            <a:fld id="{DB502EE1-E5E5-4074-89EA-05E8AA117174}" type="slidenum">
              <a:rPr lang="en-GB" smtClean="0"/>
              <a:t>2</a:t>
            </a:fld>
            <a:endParaRPr lang="en-GB"/>
          </a:p>
        </p:txBody>
      </p:sp>
    </p:spTree>
    <p:extLst>
      <p:ext uri="{BB962C8B-B14F-4D97-AF65-F5344CB8AC3E}">
        <p14:creationId xmlns:p14="http://schemas.microsoft.com/office/powerpoint/2010/main" val="352964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32000" y="1457537"/>
            <a:ext cx="8568952" cy="5328592"/>
          </a:xfrm>
        </p:spPr>
        <p:txBody>
          <a:bodyPr>
            <a:noAutofit/>
          </a:bodyPr>
          <a:lstStyle/>
          <a:p>
            <a:pPr>
              <a:spcBef>
                <a:spcPts val="0"/>
              </a:spcBef>
            </a:pPr>
            <a:r>
              <a:rPr lang="en-GB" sz="2200" dirty="0"/>
              <a:t>N</a:t>
            </a:r>
            <a:r>
              <a:rPr lang="pl-PL" sz="2200" dirty="0"/>
              <a:t>o of </a:t>
            </a:r>
            <a:r>
              <a:rPr lang="pl-PL" sz="2200" dirty="0" err="1"/>
              <a:t>articles</a:t>
            </a:r>
            <a:r>
              <a:rPr lang="pl-PL" sz="2200" dirty="0"/>
              <a:t> </a:t>
            </a:r>
          </a:p>
          <a:p>
            <a:pPr lvl="1">
              <a:spcBef>
                <a:spcPts val="0"/>
              </a:spcBef>
            </a:pPr>
            <a:r>
              <a:rPr lang="pl-PL" sz="2200" dirty="0"/>
              <a:t>hotly debated issue</a:t>
            </a:r>
            <a:endParaRPr lang="de-DE" sz="2200" dirty="0"/>
          </a:p>
          <a:p>
            <a:pPr lvl="1">
              <a:spcBef>
                <a:spcPts val="0"/>
              </a:spcBef>
            </a:pPr>
            <a:endParaRPr lang="pl-PL" sz="1200" dirty="0"/>
          </a:p>
          <a:p>
            <a:pPr>
              <a:spcBef>
                <a:spcPts val="0"/>
              </a:spcBef>
            </a:pPr>
            <a:r>
              <a:rPr lang="pl-PL" sz="2200" i="1" dirty="0"/>
              <a:t>Gazeta Wyborcza:</a:t>
            </a:r>
          </a:p>
          <a:p>
            <a:pPr lvl="1">
              <a:spcBef>
                <a:spcPts val="0"/>
              </a:spcBef>
            </a:pPr>
            <a:r>
              <a:rPr lang="pl-PL" sz="2200" i="1" dirty="0"/>
              <a:t> </a:t>
            </a:r>
            <a:r>
              <a:rPr lang="pl-PL" sz="2200" dirty="0"/>
              <a:t>focuses on the actions of the </a:t>
            </a:r>
            <a:r>
              <a:rPr lang="en-GB" sz="2200" dirty="0"/>
              <a:t>g</a:t>
            </a:r>
            <a:r>
              <a:rPr lang="pl-PL" sz="2200" dirty="0"/>
              <a:t>overn</a:t>
            </a:r>
            <a:r>
              <a:rPr lang="en-GB" sz="2200" dirty="0"/>
              <a:t>o</a:t>
            </a:r>
            <a:r>
              <a:rPr lang="pl-PL" sz="2200" dirty="0"/>
              <a:t>r and frame them in a </a:t>
            </a:r>
            <a:r>
              <a:rPr lang="pl-PL" sz="2200" dirty="0" err="1"/>
              <a:t>negative</a:t>
            </a:r>
            <a:r>
              <a:rPr lang="pl-PL" sz="2200" dirty="0"/>
              <a:t> </a:t>
            </a:r>
            <a:r>
              <a:rPr lang="pl-PL" sz="2200" dirty="0" err="1"/>
              <a:t>light</a:t>
            </a:r>
            <a:endParaRPr lang="pl-PL" sz="2200" dirty="0"/>
          </a:p>
          <a:p>
            <a:pPr lvl="1">
              <a:spcBef>
                <a:spcPts val="0"/>
              </a:spcBef>
            </a:pPr>
            <a:r>
              <a:rPr lang="pl-PL" sz="2200" dirty="0" err="1"/>
              <a:t>emphasizes</a:t>
            </a:r>
            <a:r>
              <a:rPr lang="pl-PL" sz="2200" dirty="0"/>
              <a:t> the </a:t>
            </a:r>
            <a:r>
              <a:rPr lang="pl-PL" sz="2200" dirty="0" err="1"/>
              <a:t>ideological</a:t>
            </a:r>
            <a:r>
              <a:rPr lang="pl-PL" sz="2200" dirty="0"/>
              <a:t> </a:t>
            </a:r>
            <a:r>
              <a:rPr lang="pl-PL" sz="2200" dirty="0" err="1"/>
              <a:t>power</a:t>
            </a:r>
            <a:r>
              <a:rPr lang="pl-PL" sz="2200" dirty="0"/>
              <a:t> </a:t>
            </a:r>
            <a:r>
              <a:rPr lang="pl-PL" sz="2200" dirty="0" err="1"/>
              <a:t>struggle</a:t>
            </a:r>
            <a:r>
              <a:rPr lang="pl-PL" sz="2200" dirty="0"/>
              <a:t> </a:t>
            </a:r>
            <a:r>
              <a:rPr lang="pl-PL" sz="2200" dirty="0" err="1"/>
              <a:t>between</a:t>
            </a:r>
            <a:r>
              <a:rPr lang="pl-PL" sz="2200" dirty="0"/>
              <a:t> the </a:t>
            </a:r>
            <a:r>
              <a:rPr lang="pl-PL" sz="2200" dirty="0" err="1"/>
              <a:t>governer</a:t>
            </a:r>
            <a:r>
              <a:rPr lang="pl-PL" sz="2200" dirty="0"/>
              <a:t> and the </a:t>
            </a:r>
            <a:r>
              <a:rPr lang="pl-PL" sz="2200" dirty="0" err="1"/>
              <a:t>mayor</a:t>
            </a:r>
            <a:r>
              <a:rPr lang="pl-PL" sz="2200" dirty="0"/>
              <a:t>/</a:t>
            </a:r>
            <a:r>
              <a:rPr lang="pl-PL" sz="2200" dirty="0" err="1"/>
              <a:t>city</a:t>
            </a:r>
            <a:r>
              <a:rPr lang="pl-PL" sz="2200" dirty="0"/>
              <a:t> </a:t>
            </a:r>
            <a:r>
              <a:rPr lang="pl-PL" sz="2200" dirty="0" err="1"/>
              <a:t>council</a:t>
            </a:r>
            <a:endParaRPr lang="pl-PL" sz="2200" dirty="0"/>
          </a:p>
          <a:p>
            <a:pPr lvl="1">
              <a:spcBef>
                <a:spcPts val="0"/>
              </a:spcBef>
            </a:pPr>
            <a:r>
              <a:rPr lang="pl-PL" sz="2200" dirty="0"/>
              <a:t>appropriates the most emotionally loaded words of the Law and Justice discourse and uses them to create the negative representations of its functionaries (glorification)</a:t>
            </a:r>
            <a:endParaRPr lang="de-DE" sz="2200" dirty="0"/>
          </a:p>
          <a:p>
            <a:pPr lvl="1">
              <a:spcBef>
                <a:spcPts val="0"/>
              </a:spcBef>
            </a:pPr>
            <a:endParaRPr lang="pl-PL" sz="1200" dirty="0"/>
          </a:p>
          <a:p>
            <a:pPr>
              <a:spcBef>
                <a:spcPts val="0"/>
              </a:spcBef>
            </a:pPr>
            <a:r>
              <a:rPr lang="pl-PL" sz="2200" i="1" dirty="0"/>
              <a:t>Głos Wielkopolski</a:t>
            </a:r>
            <a:r>
              <a:rPr lang="pl-PL" sz="2200" dirty="0"/>
              <a:t> </a:t>
            </a:r>
          </a:p>
          <a:p>
            <a:pPr lvl="1">
              <a:spcBef>
                <a:spcPts val="0"/>
              </a:spcBef>
            </a:pPr>
            <a:r>
              <a:rPr lang="pl-PL" sz="2200" dirty="0" err="1"/>
              <a:t>uncritically</a:t>
            </a:r>
            <a:r>
              <a:rPr lang="pl-PL" sz="2200" dirty="0"/>
              <a:t> prints the </a:t>
            </a:r>
            <a:r>
              <a:rPr lang="en-GB" sz="2200" dirty="0"/>
              <a:t>g</a:t>
            </a:r>
            <a:r>
              <a:rPr lang="pl-PL" sz="2200" dirty="0"/>
              <a:t>overn</a:t>
            </a:r>
            <a:r>
              <a:rPr lang="en-GB" sz="2200" dirty="0"/>
              <a:t>o</a:t>
            </a:r>
            <a:r>
              <a:rPr lang="pl-PL" sz="2200" dirty="0"/>
              <a:t>r’s </a:t>
            </a:r>
            <a:r>
              <a:rPr lang="en-GB" sz="2200" dirty="0"/>
              <a:t>o</a:t>
            </a:r>
            <a:r>
              <a:rPr lang="pl-PL" sz="2200" dirty="0"/>
              <a:t>ffice </a:t>
            </a:r>
            <a:r>
              <a:rPr lang="pl-PL" sz="2200" dirty="0" err="1"/>
              <a:t>press</a:t>
            </a:r>
            <a:r>
              <a:rPr lang="pl-PL" sz="2200" dirty="0"/>
              <a:t> </a:t>
            </a:r>
            <a:r>
              <a:rPr lang="pl-PL" sz="2200" dirty="0" err="1"/>
              <a:t>releases</a:t>
            </a:r>
            <a:endParaRPr lang="pl-PL" sz="2200" dirty="0"/>
          </a:p>
          <a:p>
            <a:pPr lvl="1">
              <a:spcBef>
                <a:spcPts val="0"/>
              </a:spcBef>
            </a:pPr>
            <a:r>
              <a:rPr lang="pl-PL" sz="2200" dirty="0" err="1"/>
              <a:t>creates</a:t>
            </a:r>
            <a:r>
              <a:rPr lang="pl-PL" sz="2200" dirty="0"/>
              <a:t> and image of the region strong regional identity and uniform views on the public issues.</a:t>
            </a:r>
            <a:endParaRPr lang="pl-PL" sz="2200" i="1" dirty="0"/>
          </a:p>
          <a:p>
            <a:endParaRPr lang="pl-PL" sz="2200" i="1" dirty="0"/>
          </a:p>
          <a:p>
            <a:endParaRPr lang="en-GB" sz="2200" dirty="0"/>
          </a:p>
        </p:txBody>
      </p:sp>
      <p:sp>
        <p:nvSpPr>
          <p:cNvPr id="5" name="Tytuł 1"/>
          <p:cNvSpPr>
            <a:spLocks noGrp="1"/>
          </p:cNvSpPr>
          <p:nvPr>
            <p:ph type="title"/>
          </p:nvPr>
        </p:nvSpPr>
        <p:spPr>
          <a:xfrm>
            <a:off x="432000" y="180000"/>
            <a:ext cx="8229600" cy="1143000"/>
          </a:xfrm>
        </p:spPr>
        <p:txBody>
          <a:bodyPr>
            <a:normAutofit/>
          </a:bodyPr>
          <a:lstStyle/>
          <a:p>
            <a:r>
              <a:rPr lang="pl-PL" sz="3200" b="1" dirty="0"/>
              <a:t>Media </a:t>
            </a:r>
            <a:r>
              <a:rPr lang="pl-PL" sz="3200" b="1" dirty="0" err="1"/>
              <a:t>perspective</a:t>
            </a:r>
            <a:r>
              <a:rPr lang="pl-PL" sz="3200" b="1" dirty="0"/>
              <a:t> on </a:t>
            </a:r>
            <a:r>
              <a:rPr lang="en-GB" sz="3200" b="1" dirty="0"/>
              <a:t>top-down processes</a:t>
            </a:r>
            <a:r>
              <a:rPr lang="pl-PL" sz="3200" b="1" dirty="0"/>
              <a:t>:</a:t>
            </a:r>
            <a:br>
              <a:rPr lang="pl-PL" sz="3200" b="1" dirty="0"/>
            </a:br>
            <a:r>
              <a:rPr lang="pl-PL" sz="3200" b="1" dirty="0" err="1"/>
              <a:t>nominalizations</a:t>
            </a:r>
            <a:r>
              <a:rPr lang="pl-PL" sz="3200" b="1" dirty="0"/>
              <a:t>, </a:t>
            </a:r>
            <a:r>
              <a:rPr lang="pl-PL" sz="3200" b="1" dirty="0" err="1"/>
              <a:t>predications</a:t>
            </a:r>
            <a:r>
              <a:rPr lang="pl-PL" sz="3200" b="1" dirty="0"/>
              <a:t> and </a:t>
            </a:r>
            <a:r>
              <a:rPr lang="pl-PL" sz="3200" b="1" dirty="0" err="1"/>
              <a:t>framing</a:t>
            </a:r>
            <a:endParaRPr lang="en-GB" sz="3200" b="1" dirty="0"/>
          </a:p>
        </p:txBody>
      </p:sp>
      <p:sp>
        <p:nvSpPr>
          <p:cNvPr id="2" name="Symbol zastępczy numeru slajdu 1"/>
          <p:cNvSpPr>
            <a:spLocks noGrp="1"/>
          </p:cNvSpPr>
          <p:nvPr>
            <p:ph type="sldNum" sz="quarter" idx="12"/>
          </p:nvPr>
        </p:nvSpPr>
        <p:spPr/>
        <p:txBody>
          <a:bodyPr/>
          <a:lstStyle/>
          <a:p>
            <a:fld id="{DB502EE1-E5E5-4074-89EA-05E8AA117174}" type="slidenum">
              <a:rPr lang="en-GB" smtClean="0"/>
              <a:t>20</a:t>
            </a:fld>
            <a:endParaRPr lang="en-GB"/>
          </a:p>
        </p:txBody>
      </p:sp>
    </p:spTree>
    <p:extLst>
      <p:ext uri="{BB962C8B-B14F-4D97-AF65-F5344CB8AC3E}">
        <p14:creationId xmlns:p14="http://schemas.microsoft.com/office/powerpoint/2010/main" val="96770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2"/>
          <p:cNvSpPr>
            <a:spLocks noGrp="1"/>
          </p:cNvSpPr>
          <p:nvPr>
            <p:ph idx="1"/>
          </p:nvPr>
        </p:nvSpPr>
        <p:spPr>
          <a:xfrm>
            <a:off x="432000" y="1242000"/>
            <a:ext cx="8712000" cy="4525963"/>
          </a:xfrm>
        </p:spPr>
        <p:txBody>
          <a:bodyPr>
            <a:noAutofit/>
          </a:bodyPr>
          <a:lstStyle/>
          <a:p>
            <a:pPr>
              <a:spcBef>
                <a:spcPts val="0"/>
              </a:spcBef>
            </a:pPr>
            <a:r>
              <a:rPr lang="en-GB" sz="2200" dirty="0">
                <a:sym typeface="Wingdings" panose="05000000000000000000" pitchFamily="2" charset="2"/>
              </a:rPr>
              <a:t>P</a:t>
            </a:r>
            <a:r>
              <a:rPr lang="pl-PL" sz="2200" dirty="0">
                <a:sym typeface="Wingdings" panose="05000000000000000000" pitchFamily="2" charset="2"/>
              </a:rPr>
              <a:t>ractical concerns (cost) </a:t>
            </a:r>
            <a:r>
              <a:rPr lang="en-GB" sz="2200" dirty="0">
                <a:sym typeface="Wingdings" panose="05000000000000000000" pitchFamily="2" charset="2"/>
              </a:rPr>
              <a:t>mentioned </a:t>
            </a:r>
            <a:r>
              <a:rPr lang="pl-PL" sz="2200" dirty="0">
                <a:sym typeface="Wingdings" panose="05000000000000000000" pitchFamily="2" charset="2"/>
              </a:rPr>
              <a:t>in all three</a:t>
            </a:r>
            <a:r>
              <a:rPr lang="en-GB" sz="2200" dirty="0">
                <a:sym typeface="Wingdings" panose="05000000000000000000" pitchFamily="2" charset="2"/>
              </a:rPr>
              <a:t> localities</a:t>
            </a:r>
            <a:r>
              <a:rPr lang="pl-PL" sz="2200" dirty="0">
                <a:sym typeface="Wingdings" panose="05000000000000000000" pitchFamily="2" charset="2"/>
              </a:rPr>
              <a:t>; </a:t>
            </a:r>
            <a:r>
              <a:rPr lang="en-GB" sz="2200" dirty="0">
                <a:sym typeface="Wingdings" panose="05000000000000000000" pitchFamily="2" charset="2"/>
              </a:rPr>
              <a:t>			                        O</a:t>
            </a:r>
            <a:r>
              <a:rPr lang="pl-PL" sz="2200" dirty="0">
                <a:sym typeface="Wingdings" panose="05000000000000000000" pitchFamily="2" charset="2"/>
              </a:rPr>
              <a:t>rientation in A</a:t>
            </a:r>
            <a:r>
              <a:rPr lang="en-GB" sz="2200" dirty="0" err="1">
                <a:sym typeface="Wingdings" panose="05000000000000000000" pitchFamily="2" charset="2"/>
              </a:rPr>
              <a:t>nnaberg</a:t>
            </a:r>
            <a:r>
              <a:rPr lang="en-GB" sz="2200" dirty="0">
                <a:sym typeface="Wingdings" panose="05000000000000000000" pitchFamily="2" charset="2"/>
              </a:rPr>
              <a:t>-Buchholz</a:t>
            </a:r>
            <a:r>
              <a:rPr lang="pl-PL" sz="2200" dirty="0">
                <a:sym typeface="Wingdings" panose="05000000000000000000" pitchFamily="2" charset="2"/>
              </a:rPr>
              <a:t> only; </a:t>
            </a:r>
          </a:p>
          <a:p>
            <a:pPr>
              <a:spcBef>
                <a:spcPts val="0"/>
              </a:spcBef>
            </a:pPr>
            <a:r>
              <a:rPr lang="en-GB" sz="2200" dirty="0">
                <a:sym typeface="Wingdings" panose="05000000000000000000" pitchFamily="2" charset="2"/>
              </a:rPr>
              <a:t>C</a:t>
            </a:r>
            <a:r>
              <a:rPr lang="pl-PL" sz="2200" dirty="0">
                <a:sym typeface="Wingdings" panose="05000000000000000000" pitchFamily="2" charset="2"/>
              </a:rPr>
              <a:t>ommemorating women reported in A</a:t>
            </a:r>
            <a:r>
              <a:rPr lang="en-GB" sz="2200" dirty="0" err="1">
                <a:sym typeface="Wingdings" panose="05000000000000000000" pitchFamily="2" charset="2"/>
              </a:rPr>
              <a:t>nnaberg</a:t>
            </a:r>
            <a:r>
              <a:rPr lang="en-GB" sz="2200" dirty="0">
                <a:sym typeface="Wingdings" panose="05000000000000000000" pitchFamily="2" charset="2"/>
              </a:rPr>
              <a:t>-Buchholz </a:t>
            </a:r>
            <a:r>
              <a:rPr lang="pl-PL" sz="2200" dirty="0">
                <a:sym typeface="Wingdings" panose="05000000000000000000" pitchFamily="2" charset="2"/>
              </a:rPr>
              <a:t>and </a:t>
            </a:r>
            <a:r>
              <a:rPr lang="pl-PL" sz="2200" dirty="0"/>
              <a:t>Poznań</a:t>
            </a:r>
            <a:r>
              <a:rPr lang="pl-PL" sz="2200" dirty="0">
                <a:sym typeface="Wingdings" panose="05000000000000000000" pitchFamily="2" charset="2"/>
              </a:rPr>
              <a:t>, but implemented also in </a:t>
            </a:r>
            <a:r>
              <a:rPr lang="pl-PL" sz="2200" dirty="0"/>
              <a:t>Zbąszyń</a:t>
            </a:r>
            <a:r>
              <a:rPr lang="pl-PL" sz="2200" dirty="0">
                <a:sym typeface="Wingdings" panose="05000000000000000000" pitchFamily="2" charset="2"/>
              </a:rPr>
              <a:t>. </a:t>
            </a:r>
            <a:endParaRPr lang="de-DE" sz="2200" dirty="0">
              <a:sym typeface="Wingdings" panose="05000000000000000000" pitchFamily="2" charset="2"/>
            </a:endParaRPr>
          </a:p>
          <a:p>
            <a:pPr marL="0" indent="0">
              <a:spcBef>
                <a:spcPts val="0"/>
              </a:spcBef>
              <a:buNone/>
            </a:pPr>
            <a:endParaRPr lang="en-GB" sz="800" dirty="0"/>
          </a:p>
          <a:p>
            <a:pPr>
              <a:spcBef>
                <a:spcPts val="0"/>
              </a:spcBef>
            </a:pPr>
            <a:r>
              <a:rPr lang="en-GB" sz="2200" dirty="0">
                <a:solidFill>
                  <a:schemeClr val="bg1"/>
                </a:solidFill>
                <a:sym typeface="Wingdings" panose="05000000000000000000" pitchFamily="2" charset="2"/>
              </a:rPr>
              <a:t>M</a:t>
            </a:r>
            <a:r>
              <a:rPr lang="pl-PL" sz="2200" dirty="0">
                <a:solidFill>
                  <a:schemeClr val="bg1"/>
                </a:solidFill>
                <a:sym typeface="Wingdings" panose="05000000000000000000" pitchFamily="2" charset="2"/>
              </a:rPr>
              <a:t>ore </a:t>
            </a:r>
            <a:r>
              <a:rPr lang="en-GB" sz="2200" dirty="0">
                <a:solidFill>
                  <a:schemeClr val="bg1"/>
                </a:solidFill>
                <a:sym typeface="Wingdings" panose="05000000000000000000" pitchFamily="2" charset="2"/>
              </a:rPr>
              <a:t>overtly </a:t>
            </a:r>
            <a:r>
              <a:rPr lang="pl-PL" sz="2200" dirty="0">
                <a:solidFill>
                  <a:schemeClr val="bg1"/>
                </a:solidFill>
                <a:sym typeface="Wingdings" panose="05000000000000000000" pitchFamily="2" charset="2"/>
              </a:rPr>
              <a:t>ideological </a:t>
            </a:r>
            <a:r>
              <a:rPr lang="en-GB" sz="2200" dirty="0">
                <a:solidFill>
                  <a:schemeClr val="bg1"/>
                </a:solidFill>
                <a:sym typeface="Wingdings" panose="05000000000000000000" pitchFamily="2" charset="2"/>
              </a:rPr>
              <a:t>discourses in Poland:</a:t>
            </a:r>
          </a:p>
          <a:p>
            <a:pPr indent="17463">
              <a:spcBef>
                <a:spcPts val="0"/>
              </a:spcBef>
              <a:buFont typeface="Symbol" panose="05050102010706020507" pitchFamily="18" charset="2"/>
              <a:buChar char="-"/>
            </a:pPr>
            <a:r>
              <a:rPr lang="en-GB" sz="2200" dirty="0">
                <a:solidFill>
                  <a:schemeClr val="bg1"/>
                </a:solidFill>
                <a:sym typeface="Wingdings" panose="05000000000000000000" pitchFamily="2" charset="2"/>
              </a:rPr>
              <a:t>  T</a:t>
            </a:r>
            <a:r>
              <a:rPr lang="pl-PL" sz="2200" dirty="0">
                <a:solidFill>
                  <a:schemeClr val="bg1"/>
                </a:solidFill>
                <a:sym typeface="Wingdings" panose="05000000000000000000" pitchFamily="2" charset="2"/>
              </a:rPr>
              <a:t>opoi in </a:t>
            </a:r>
            <a:r>
              <a:rPr lang="pl-PL" sz="2200" dirty="0">
                <a:solidFill>
                  <a:schemeClr val="bg1"/>
                </a:solidFill>
              </a:rPr>
              <a:t>Zbąszyń</a:t>
            </a:r>
            <a:r>
              <a:rPr lang="pl-PL" sz="2200" dirty="0">
                <a:solidFill>
                  <a:schemeClr val="bg1"/>
                </a:solidFill>
                <a:sym typeface="Wingdings" panose="05000000000000000000" pitchFamily="2" charset="2"/>
              </a:rPr>
              <a:t> </a:t>
            </a:r>
            <a:r>
              <a:rPr lang="en-GB" sz="2200" dirty="0">
                <a:solidFill>
                  <a:schemeClr val="bg1"/>
                </a:solidFill>
                <a:sym typeface="Wingdings" panose="05000000000000000000" pitchFamily="2" charset="2"/>
              </a:rPr>
              <a:t>newspaper reporting on street name (changes)</a:t>
            </a:r>
          </a:p>
          <a:p>
            <a:pPr marL="628650" indent="0">
              <a:spcBef>
                <a:spcPts val="0"/>
              </a:spcBef>
              <a:buNone/>
            </a:pPr>
            <a:r>
              <a:rPr lang="pl-PL" sz="2200" dirty="0">
                <a:solidFill>
                  <a:schemeClr val="bg1"/>
                </a:solidFill>
              </a:rPr>
              <a:t>Reversing the erasure of memory</a:t>
            </a:r>
            <a:endParaRPr lang="en-GB" sz="2200" dirty="0">
              <a:solidFill>
                <a:schemeClr val="bg1"/>
              </a:solidFill>
            </a:endParaRPr>
          </a:p>
          <a:p>
            <a:pPr marL="628650" indent="0">
              <a:spcBef>
                <a:spcPts val="0"/>
              </a:spcBef>
              <a:buNone/>
            </a:pPr>
            <a:r>
              <a:rPr lang="pl-PL" sz="2200" dirty="0">
                <a:solidFill>
                  <a:schemeClr val="bg1"/>
                </a:solidFill>
              </a:rPr>
              <a:t>Ideological instability of streetnames</a:t>
            </a:r>
            <a:endParaRPr lang="en-GB" sz="2200" dirty="0">
              <a:solidFill>
                <a:schemeClr val="bg1"/>
              </a:solidFill>
              <a:sym typeface="Wingdings" panose="05000000000000000000" pitchFamily="2" charset="2"/>
            </a:endParaRPr>
          </a:p>
          <a:p>
            <a:pPr indent="17463">
              <a:spcBef>
                <a:spcPts val="0"/>
              </a:spcBef>
              <a:buFont typeface="Symbol" panose="05050102010706020507" pitchFamily="18" charset="2"/>
              <a:buChar char="-"/>
            </a:pPr>
            <a:r>
              <a:rPr lang="en-GB" sz="2200" dirty="0">
                <a:solidFill>
                  <a:schemeClr val="bg1"/>
                </a:solidFill>
                <a:sym typeface="Wingdings" panose="05000000000000000000" pitchFamily="2" charset="2"/>
              </a:rPr>
              <a:t>  Overtly more </a:t>
            </a:r>
            <a:r>
              <a:rPr lang="pl-PL" sz="2200" dirty="0">
                <a:solidFill>
                  <a:schemeClr val="bg1"/>
                </a:solidFill>
                <a:sym typeface="Wingdings" panose="05000000000000000000" pitchFamily="2" charset="2"/>
              </a:rPr>
              <a:t>ideological debate in </a:t>
            </a:r>
            <a:r>
              <a:rPr lang="pl-PL" sz="2200" dirty="0">
                <a:solidFill>
                  <a:schemeClr val="bg1"/>
                </a:solidFill>
              </a:rPr>
              <a:t>Poznań</a:t>
            </a:r>
            <a:r>
              <a:rPr lang="en-GB" sz="2200" dirty="0">
                <a:solidFill>
                  <a:schemeClr val="bg1"/>
                </a:solidFill>
              </a:rPr>
              <a:t> about February 23</a:t>
            </a:r>
            <a:r>
              <a:rPr lang="en-GB" sz="2200" baseline="30000" dirty="0">
                <a:solidFill>
                  <a:schemeClr val="bg1"/>
                </a:solidFill>
              </a:rPr>
              <a:t>rd</a:t>
            </a:r>
            <a:r>
              <a:rPr lang="en-GB" sz="2200" dirty="0">
                <a:solidFill>
                  <a:schemeClr val="bg1"/>
                </a:solidFill>
              </a:rPr>
              <a:t> street</a:t>
            </a:r>
          </a:p>
          <a:p>
            <a:pPr indent="0">
              <a:spcBef>
                <a:spcPts val="0"/>
              </a:spcBef>
              <a:buNone/>
            </a:pPr>
            <a:endParaRPr lang="en-GB" sz="800" dirty="0">
              <a:solidFill>
                <a:schemeClr val="bg1"/>
              </a:solidFill>
            </a:endParaRPr>
          </a:p>
          <a:p>
            <a:pPr>
              <a:spcBef>
                <a:spcPts val="0"/>
              </a:spcBef>
            </a:pPr>
            <a:r>
              <a:rPr lang="en-GB" sz="2200" dirty="0">
                <a:solidFill>
                  <a:schemeClr val="bg1"/>
                </a:solidFill>
                <a:sym typeface="Wingdings" panose="05000000000000000000" pitchFamily="2" charset="2"/>
              </a:rPr>
              <a:t>In </a:t>
            </a:r>
            <a:r>
              <a:rPr lang="en-GB" sz="2200" dirty="0" err="1">
                <a:solidFill>
                  <a:schemeClr val="bg1"/>
                </a:solidFill>
                <a:sym typeface="Wingdings" panose="05000000000000000000" pitchFamily="2" charset="2"/>
              </a:rPr>
              <a:t>Annaberg</a:t>
            </a:r>
            <a:r>
              <a:rPr lang="en-GB" sz="2200" dirty="0">
                <a:solidFill>
                  <a:schemeClr val="bg1"/>
                </a:solidFill>
                <a:sym typeface="Wingdings" panose="05000000000000000000" pitchFamily="2" charset="2"/>
              </a:rPr>
              <a:t>-Buchholz no political debate in the press, mainly information dissemination </a:t>
            </a:r>
            <a:r>
              <a:rPr lang="pl-PL" sz="2200" dirty="0">
                <a:solidFill>
                  <a:schemeClr val="bg1"/>
                </a:solidFill>
              </a:rPr>
              <a:t>on </a:t>
            </a:r>
            <a:r>
              <a:rPr lang="en-GB" sz="2200" dirty="0">
                <a:solidFill>
                  <a:schemeClr val="bg1"/>
                </a:solidFill>
              </a:rPr>
              <a:t>practicality of change and </a:t>
            </a:r>
            <a:r>
              <a:rPr lang="pl-PL" sz="2200" dirty="0">
                <a:solidFill>
                  <a:schemeClr val="bg1"/>
                </a:solidFill>
              </a:rPr>
              <a:t>historical background</a:t>
            </a:r>
            <a:endParaRPr lang="en-GB" sz="2200" dirty="0">
              <a:solidFill>
                <a:schemeClr val="bg1"/>
              </a:solidFill>
            </a:endParaRPr>
          </a:p>
          <a:p>
            <a:pPr>
              <a:spcBef>
                <a:spcPts val="0"/>
              </a:spcBef>
            </a:pPr>
            <a:r>
              <a:rPr lang="en-GB" sz="2200" dirty="0">
                <a:solidFill>
                  <a:schemeClr val="bg1"/>
                </a:solidFill>
                <a:sym typeface="Wingdings" panose="05000000000000000000" pitchFamily="2" charset="2"/>
              </a:rPr>
              <a:t>Ideological arguments in AB only find a voice in the interviews (to be analysed in detail in future work).</a:t>
            </a:r>
            <a:endParaRPr lang="pl-PL" sz="2200" dirty="0">
              <a:solidFill>
                <a:schemeClr val="bg1"/>
              </a:solidFill>
              <a:sym typeface="Wingdings" panose="05000000000000000000" pitchFamily="2" charset="2"/>
            </a:endParaRPr>
          </a:p>
        </p:txBody>
      </p:sp>
      <p:sp>
        <p:nvSpPr>
          <p:cNvPr id="2" name="Tytuł 1"/>
          <p:cNvSpPr>
            <a:spLocks noGrp="1"/>
          </p:cNvSpPr>
          <p:nvPr>
            <p:ph type="title"/>
          </p:nvPr>
        </p:nvSpPr>
        <p:spPr>
          <a:xfrm>
            <a:off x="432000" y="180000"/>
            <a:ext cx="8229600" cy="850106"/>
          </a:xfrm>
        </p:spPr>
        <p:txBody>
          <a:bodyPr>
            <a:normAutofit/>
          </a:bodyPr>
          <a:lstStyle/>
          <a:p>
            <a:r>
              <a:rPr lang="pl-PL" sz="3200" b="1" dirty="0"/>
              <a:t>Media perception: </a:t>
            </a:r>
            <a:r>
              <a:rPr lang="en-GB" sz="3200" b="1" dirty="0" err="1"/>
              <a:t>S</a:t>
            </a:r>
            <a:r>
              <a:rPr lang="pl-PL" sz="3200" b="1" dirty="0"/>
              <a:t>imilarities and differences</a:t>
            </a:r>
            <a:endParaRPr lang="en-GB" sz="3200" b="1" dirty="0"/>
          </a:p>
        </p:txBody>
      </p:sp>
      <p:pic>
        <p:nvPicPr>
          <p:cNvPr id="6" name="Grafik 5"/>
          <p:cNvPicPr>
            <a:picLocks noChangeAspect="1"/>
          </p:cNvPicPr>
          <p:nvPr/>
        </p:nvPicPr>
        <p:blipFill>
          <a:blip r:embed="rId2"/>
          <a:stretch>
            <a:fillRect/>
          </a:stretch>
        </p:blipFill>
        <p:spPr>
          <a:xfrm>
            <a:off x="0" y="3132305"/>
            <a:ext cx="4891340" cy="3673301"/>
          </a:xfrm>
          <a:prstGeom prst="rect">
            <a:avLst/>
          </a:prstGeom>
        </p:spPr>
      </p:pic>
      <p:pic>
        <p:nvPicPr>
          <p:cNvPr id="7" name="Grafik 6"/>
          <p:cNvPicPr>
            <a:picLocks noChangeAspect="1"/>
          </p:cNvPicPr>
          <p:nvPr/>
        </p:nvPicPr>
        <p:blipFill>
          <a:blip r:embed="rId3"/>
          <a:stretch>
            <a:fillRect/>
          </a:stretch>
        </p:blipFill>
        <p:spPr>
          <a:xfrm>
            <a:off x="4801076" y="3132305"/>
            <a:ext cx="4272547" cy="3151878"/>
          </a:xfrm>
          <a:prstGeom prst="rect">
            <a:avLst/>
          </a:prstGeom>
        </p:spPr>
      </p:pic>
      <p:sp>
        <p:nvSpPr>
          <p:cNvPr id="4" name="Symbol zastępczy numeru slajdu 3"/>
          <p:cNvSpPr>
            <a:spLocks noGrp="1"/>
          </p:cNvSpPr>
          <p:nvPr>
            <p:ph type="sldNum" sz="quarter" idx="12"/>
          </p:nvPr>
        </p:nvSpPr>
        <p:spPr/>
        <p:txBody>
          <a:bodyPr/>
          <a:lstStyle/>
          <a:p>
            <a:fld id="{DB502EE1-E5E5-4074-89EA-05E8AA117174}" type="slidenum">
              <a:rPr lang="en-GB" smtClean="0"/>
              <a:t>21</a:t>
            </a:fld>
            <a:endParaRPr lang="en-GB"/>
          </a:p>
        </p:txBody>
      </p:sp>
    </p:spTree>
    <p:extLst>
      <p:ext uri="{BB962C8B-B14F-4D97-AF65-F5344CB8AC3E}">
        <p14:creationId xmlns:p14="http://schemas.microsoft.com/office/powerpoint/2010/main" val="213668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80000"/>
            <a:ext cx="8229600" cy="850106"/>
          </a:xfrm>
        </p:spPr>
        <p:txBody>
          <a:bodyPr>
            <a:normAutofit/>
          </a:bodyPr>
          <a:lstStyle/>
          <a:p>
            <a:r>
              <a:rPr lang="pl-PL" sz="3200" b="1" dirty="0"/>
              <a:t>Media perception: </a:t>
            </a:r>
            <a:r>
              <a:rPr lang="en-GB" sz="3200" b="1" dirty="0" err="1"/>
              <a:t>S</a:t>
            </a:r>
            <a:r>
              <a:rPr lang="pl-PL" sz="3200" b="1" dirty="0"/>
              <a:t>imilarities and differences</a:t>
            </a:r>
            <a:endParaRPr lang="en-GB" sz="3200" b="1" dirty="0"/>
          </a:p>
        </p:txBody>
      </p:sp>
      <p:sp>
        <p:nvSpPr>
          <p:cNvPr id="3" name="Symbol zastępczy zawartości 2"/>
          <p:cNvSpPr>
            <a:spLocks noGrp="1"/>
          </p:cNvSpPr>
          <p:nvPr>
            <p:ph idx="1"/>
          </p:nvPr>
        </p:nvSpPr>
        <p:spPr>
          <a:xfrm>
            <a:off x="432000" y="1242000"/>
            <a:ext cx="8712000" cy="4525963"/>
          </a:xfrm>
        </p:spPr>
        <p:txBody>
          <a:bodyPr>
            <a:noAutofit/>
          </a:bodyPr>
          <a:lstStyle/>
          <a:p>
            <a:pPr>
              <a:spcBef>
                <a:spcPts val="0"/>
              </a:spcBef>
            </a:pPr>
            <a:r>
              <a:rPr lang="en-GB" sz="2200" dirty="0">
                <a:sym typeface="Wingdings" panose="05000000000000000000" pitchFamily="2" charset="2"/>
              </a:rPr>
              <a:t>P</a:t>
            </a:r>
            <a:r>
              <a:rPr lang="pl-PL" sz="2200" dirty="0">
                <a:sym typeface="Wingdings" panose="05000000000000000000" pitchFamily="2" charset="2"/>
              </a:rPr>
              <a:t>ractical concerns (cost) </a:t>
            </a:r>
            <a:r>
              <a:rPr lang="en-GB" sz="2200" dirty="0">
                <a:sym typeface="Wingdings" panose="05000000000000000000" pitchFamily="2" charset="2"/>
              </a:rPr>
              <a:t>mentioned </a:t>
            </a:r>
            <a:r>
              <a:rPr lang="pl-PL" sz="2200" dirty="0">
                <a:sym typeface="Wingdings" panose="05000000000000000000" pitchFamily="2" charset="2"/>
              </a:rPr>
              <a:t>in all three</a:t>
            </a:r>
            <a:r>
              <a:rPr lang="en-GB" sz="2200" dirty="0">
                <a:sym typeface="Wingdings" panose="05000000000000000000" pitchFamily="2" charset="2"/>
              </a:rPr>
              <a:t> localities</a:t>
            </a:r>
            <a:r>
              <a:rPr lang="pl-PL" sz="2200" dirty="0">
                <a:sym typeface="Wingdings" panose="05000000000000000000" pitchFamily="2" charset="2"/>
              </a:rPr>
              <a:t>; </a:t>
            </a:r>
            <a:r>
              <a:rPr lang="en-GB" sz="2200" dirty="0">
                <a:sym typeface="Wingdings" panose="05000000000000000000" pitchFamily="2" charset="2"/>
              </a:rPr>
              <a:t>			                        O</a:t>
            </a:r>
            <a:r>
              <a:rPr lang="pl-PL" sz="2200" dirty="0">
                <a:sym typeface="Wingdings" panose="05000000000000000000" pitchFamily="2" charset="2"/>
              </a:rPr>
              <a:t>rientation in A</a:t>
            </a:r>
            <a:r>
              <a:rPr lang="en-GB" sz="2200" dirty="0" err="1">
                <a:sym typeface="Wingdings" panose="05000000000000000000" pitchFamily="2" charset="2"/>
              </a:rPr>
              <a:t>nnaberg</a:t>
            </a:r>
            <a:r>
              <a:rPr lang="en-GB" sz="2200" dirty="0">
                <a:sym typeface="Wingdings" panose="05000000000000000000" pitchFamily="2" charset="2"/>
              </a:rPr>
              <a:t>-Buchholz</a:t>
            </a:r>
            <a:r>
              <a:rPr lang="pl-PL" sz="2200" dirty="0">
                <a:sym typeface="Wingdings" panose="05000000000000000000" pitchFamily="2" charset="2"/>
              </a:rPr>
              <a:t> only; </a:t>
            </a:r>
          </a:p>
          <a:p>
            <a:pPr>
              <a:spcBef>
                <a:spcPts val="0"/>
              </a:spcBef>
            </a:pPr>
            <a:r>
              <a:rPr lang="en-GB" sz="2200" dirty="0">
                <a:sym typeface="Wingdings" panose="05000000000000000000" pitchFamily="2" charset="2"/>
              </a:rPr>
              <a:t>C</a:t>
            </a:r>
            <a:r>
              <a:rPr lang="pl-PL" sz="2200" dirty="0">
                <a:sym typeface="Wingdings" panose="05000000000000000000" pitchFamily="2" charset="2"/>
              </a:rPr>
              <a:t>ommemorating women reported in A</a:t>
            </a:r>
            <a:r>
              <a:rPr lang="en-GB" sz="2200" dirty="0" err="1">
                <a:sym typeface="Wingdings" panose="05000000000000000000" pitchFamily="2" charset="2"/>
              </a:rPr>
              <a:t>nnaberg</a:t>
            </a:r>
            <a:r>
              <a:rPr lang="en-GB" sz="2200" dirty="0">
                <a:sym typeface="Wingdings" panose="05000000000000000000" pitchFamily="2" charset="2"/>
              </a:rPr>
              <a:t>-Buchholz </a:t>
            </a:r>
            <a:r>
              <a:rPr lang="pl-PL" sz="2200" dirty="0">
                <a:sym typeface="Wingdings" panose="05000000000000000000" pitchFamily="2" charset="2"/>
              </a:rPr>
              <a:t>and </a:t>
            </a:r>
            <a:r>
              <a:rPr lang="pl-PL" sz="2200" dirty="0"/>
              <a:t>Poznań</a:t>
            </a:r>
            <a:r>
              <a:rPr lang="pl-PL" sz="2200" dirty="0">
                <a:sym typeface="Wingdings" panose="05000000000000000000" pitchFamily="2" charset="2"/>
              </a:rPr>
              <a:t>, but implemented also in </a:t>
            </a:r>
            <a:r>
              <a:rPr lang="pl-PL" sz="2200" dirty="0"/>
              <a:t>Zbąszyń</a:t>
            </a:r>
            <a:r>
              <a:rPr lang="pl-PL" sz="2200" dirty="0">
                <a:sym typeface="Wingdings" panose="05000000000000000000" pitchFamily="2" charset="2"/>
              </a:rPr>
              <a:t>. </a:t>
            </a:r>
            <a:endParaRPr lang="de-DE" sz="2200" dirty="0">
              <a:sym typeface="Wingdings" panose="05000000000000000000" pitchFamily="2" charset="2"/>
            </a:endParaRPr>
          </a:p>
          <a:p>
            <a:pPr marL="0" indent="0">
              <a:spcBef>
                <a:spcPts val="0"/>
              </a:spcBef>
              <a:buNone/>
            </a:pPr>
            <a:endParaRPr lang="de-DE" sz="800" dirty="0"/>
          </a:p>
          <a:p>
            <a:pPr marL="0" indent="0">
              <a:spcBef>
                <a:spcPts val="0"/>
              </a:spcBef>
              <a:buNone/>
            </a:pPr>
            <a:endParaRPr lang="en-GB" sz="800" dirty="0"/>
          </a:p>
          <a:p>
            <a:pPr>
              <a:spcBef>
                <a:spcPts val="0"/>
              </a:spcBef>
            </a:pPr>
            <a:r>
              <a:rPr lang="en-GB" sz="2200" dirty="0">
                <a:sym typeface="Wingdings" panose="05000000000000000000" pitchFamily="2" charset="2"/>
              </a:rPr>
              <a:t>M</a:t>
            </a:r>
            <a:r>
              <a:rPr lang="pl-PL" sz="2200" dirty="0">
                <a:sym typeface="Wingdings" panose="05000000000000000000" pitchFamily="2" charset="2"/>
              </a:rPr>
              <a:t>ore </a:t>
            </a:r>
            <a:r>
              <a:rPr lang="en-GB" sz="2200" dirty="0">
                <a:sym typeface="Wingdings" panose="05000000000000000000" pitchFamily="2" charset="2"/>
              </a:rPr>
              <a:t>overtly </a:t>
            </a:r>
            <a:r>
              <a:rPr lang="pl-PL" sz="2200" dirty="0">
                <a:sym typeface="Wingdings" panose="05000000000000000000" pitchFamily="2" charset="2"/>
              </a:rPr>
              <a:t>ideological </a:t>
            </a:r>
            <a:r>
              <a:rPr lang="en-GB" sz="2200" dirty="0">
                <a:sym typeface="Wingdings" panose="05000000000000000000" pitchFamily="2" charset="2"/>
              </a:rPr>
              <a:t>discourses in Poland:</a:t>
            </a:r>
          </a:p>
          <a:p>
            <a:pPr indent="17463">
              <a:spcBef>
                <a:spcPts val="0"/>
              </a:spcBef>
              <a:buFont typeface="Symbol" panose="05050102010706020507" pitchFamily="18" charset="2"/>
              <a:buChar char="-"/>
            </a:pPr>
            <a:r>
              <a:rPr lang="en-GB" sz="2200" dirty="0">
                <a:sym typeface="Wingdings" panose="05000000000000000000" pitchFamily="2" charset="2"/>
              </a:rPr>
              <a:t>  T</a:t>
            </a:r>
            <a:r>
              <a:rPr lang="pl-PL" sz="2200" dirty="0">
                <a:sym typeface="Wingdings" panose="05000000000000000000" pitchFamily="2" charset="2"/>
              </a:rPr>
              <a:t>opoi in </a:t>
            </a:r>
            <a:r>
              <a:rPr lang="pl-PL" sz="2200" dirty="0"/>
              <a:t>Zbąszyń</a:t>
            </a:r>
            <a:r>
              <a:rPr lang="pl-PL" sz="2200" dirty="0">
                <a:sym typeface="Wingdings" panose="05000000000000000000" pitchFamily="2" charset="2"/>
              </a:rPr>
              <a:t> </a:t>
            </a:r>
            <a:r>
              <a:rPr lang="en-GB" sz="2200" dirty="0">
                <a:sym typeface="Wingdings" panose="05000000000000000000" pitchFamily="2" charset="2"/>
              </a:rPr>
              <a:t>newspaper reporting on street name (changes)</a:t>
            </a:r>
          </a:p>
          <a:p>
            <a:pPr marL="628650" indent="0">
              <a:spcBef>
                <a:spcPts val="0"/>
              </a:spcBef>
              <a:buNone/>
            </a:pPr>
            <a:r>
              <a:rPr lang="pl-PL" sz="2200" dirty="0"/>
              <a:t>Reversing the erasure of memory</a:t>
            </a:r>
            <a:endParaRPr lang="en-GB" sz="2200" dirty="0"/>
          </a:p>
          <a:p>
            <a:pPr marL="628650" indent="0">
              <a:spcBef>
                <a:spcPts val="0"/>
              </a:spcBef>
              <a:buNone/>
            </a:pPr>
            <a:r>
              <a:rPr lang="pl-PL" sz="2200" dirty="0"/>
              <a:t>Ideological instability of streetnames</a:t>
            </a:r>
            <a:endParaRPr lang="en-GB" sz="2200" dirty="0">
              <a:sym typeface="Wingdings" panose="05000000000000000000" pitchFamily="2" charset="2"/>
            </a:endParaRPr>
          </a:p>
          <a:p>
            <a:pPr indent="17463">
              <a:spcBef>
                <a:spcPts val="0"/>
              </a:spcBef>
              <a:buFont typeface="Symbol" panose="05050102010706020507" pitchFamily="18" charset="2"/>
              <a:buChar char="-"/>
            </a:pPr>
            <a:r>
              <a:rPr lang="en-GB" sz="2200" dirty="0">
                <a:sym typeface="Wingdings" panose="05000000000000000000" pitchFamily="2" charset="2"/>
              </a:rPr>
              <a:t>  Overtly more </a:t>
            </a:r>
            <a:r>
              <a:rPr lang="pl-PL" sz="2200" dirty="0">
                <a:sym typeface="Wingdings" panose="05000000000000000000" pitchFamily="2" charset="2"/>
              </a:rPr>
              <a:t>ideological debate in </a:t>
            </a:r>
            <a:r>
              <a:rPr lang="pl-PL" sz="2200" dirty="0"/>
              <a:t>Poznań</a:t>
            </a:r>
            <a:r>
              <a:rPr lang="en-GB" sz="2200" dirty="0"/>
              <a:t> about February 23</a:t>
            </a:r>
            <a:r>
              <a:rPr lang="en-GB" sz="2200" baseline="30000" dirty="0"/>
              <a:t>rd</a:t>
            </a:r>
            <a:r>
              <a:rPr lang="en-GB" sz="2200" dirty="0"/>
              <a:t> street</a:t>
            </a:r>
          </a:p>
          <a:p>
            <a:pPr indent="0">
              <a:spcBef>
                <a:spcPts val="0"/>
              </a:spcBef>
              <a:buNone/>
            </a:pPr>
            <a:endParaRPr lang="de-DE" sz="800" dirty="0"/>
          </a:p>
          <a:p>
            <a:pPr indent="0">
              <a:spcBef>
                <a:spcPts val="0"/>
              </a:spcBef>
              <a:buNone/>
            </a:pPr>
            <a:endParaRPr lang="en-GB" sz="800" dirty="0"/>
          </a:p>
          <a:p>
            <a:pPr>
              <a:spcBef>
                <a:spcPts val="0"/>
              </a:spcBef>
            </a:pPr>
            <a:r>
              <a:rPr lang="en-GB" sz="2200" dirty="0">
                <a:sym typeface="Wingdings" panose="05000000000000000000" pitchFamily="2" charset="2"/>
              </a:rPr>
              <a:t>In </a:t>
            </a:r>
            <a:r>
              <a:rPr lang="en-GB" sz="2200" dirty="0" err="1">
                <a:sym typeface="Wingdings" panose="05000000000000000000" pitchFamily="2" charset="2"/>
              </a:rPr>
              <a:t>Annaberg</a:t>
            </a:r>
            <a:r>
              <a:rPr lang="en-GB" sz="2200" dirty="0">
                <a:sym typeface="Wingdings" panose="05000000000000000000" pitchFamily="2" charset="2"/>
              </a:rPr>
              <a:t>-Buchholz little political debate in the press, mainly information dissemination </a:t>
            </a:r>
            <a:r>
              <a:rPr lang="pl-PL" sz="2200" dirty="0"/>
              <a:t>on </a:t>
            </a:r>
            <a:r>
              <a:rPr lang="en-GB" sz="2200" dirty="0"/>
              <a:t>practicality of change and </a:t>
            </a:r>
            <a:r>
              <a:rPr lang="pl-PL" sz="2200" dirty="0"/>
              <a:t>historical background</a:t>
            </a:r>
            <a:endParaRPr lang="en-GB" sz="2200" dirty="0"/>
          </a:p>
          <a:p>
            <a:pPr>
              <a:spcBef>
                <a:spcPts val="0"/>
              </a:spcBef>
            </a:pPr>
            <a:r>
              <a:rPr lang="en-GB" sz="2200" dirty="0">
                <a:sym typeface="Wingdings" panose="05000000000000000000" pitchFamily="2" charset="2"/>
              </a:rPr>
              <a:t>Ideological arguments in AB only find a voice in the interviews (to be analysed in detail in future work).</a:t>
            </a:r>
            <a:endParaRPr lang="pl-PL" sz="2200" dirty="0">
              <a:sym typeface="Wingdings" panose="05000000000000000000" pitchFamily="2" charset="2"/>
            </a:endParaRPr>
          </a:p>
        </p:txBody>
      </p:sp>
      <p:sp>
        <p:nvSpPr>
          <p:cNvPr id="4" name="Symbol zastępczy numeru slajdu 3"/>
          <p:cNvSpPr>
            <a:spLocks noGrp="1"/>
          </p:cNvSpPr>
          <p:nvPr>
            <p:ph type="sldNum" sz="quarter" idx="12"/>
          </p:nvPr>
        </p:nvSpPr>
        <p:spPr/>
        <p:txBody>
          <a:bodyPr/>
          <a:lstStyle/>
          <a:p>
            <a:fld id="{DB502EE1-E5E5-4074-89EA-05E8AA117174}" type="slidenum">
              <a:rPr lang="en-GB" smtClean="0"/>
              <a:t>22</a:t>
            </a:fld>
            <a:endParaRPr lang="en-GB"/>
          </a:p>
        </p:txBody>
      </p:sp>
    </p:spTree>
    <p:extLst>
      <p:ext uri="{BB962C8B-B14F-4D97-AF65-F5344CB8AC3E}">
        <p14:creationId xmlns:p14="http://schemas.microsoft.com/office/powerpoint/2010/main" val="335526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652305"/>
            <a:ext cx="8533998" cy="4968552"/>
          </a:xfrm>
        </p:spPr>
        <p:txBody>
          <a:bodyPr>
            <a:noAutofit/>
          </a:bodyPr>
          <a:lstStyle/>
          <a:p>
            <a:r>
              <a:rPr lang="en-GB" sz="2200" dirty="0"/>
              <a:t>Street renaming for commemorative purposes is a hegemonic / ideological process serving as a public demonstration of changes in political identity while at the same time being part of it. </a:t>
            </a:r>
          </a:p>
          <a:p>
            <a:pPr marL="0" indent="0">
              <a:buNone/>
            </a:pPr>
            <a:endParaRPr lang="en-GB" sz="800" dirty="0"/>
          </a:p>
          <a:p>
            <a:r>
              <a:rPr lang="en-GB" sz="2200" dirty="0"/>
              <a:t>Different versions of history exist – and are replaced across time:  Subversive potential of street </a:t>
            </a:r>
            <a:r>
              <a:rPr lang="en-GB" sz="2200" dirty="0" err="1"/>
              <a:t>namings</a:t>
            </a:r>
            <a:r>
              <a:rPr lang="en-GB" sz="2200" dirty="0"/>
              <a:t> to create a “natural order of things” (Fairclough 2003:2). </a:t>
            </a:r>
          </a:p>
          <a:p>
            <a:pPr marL="0" indent="0">
              <a:buNone/>
            </a:pPr>
            <a:endParaRPr lang="en-GB" sz="800" dirty="0"/>
          </a:p>
          <a:p>
            <a:r>
              <a:rPr lang="en-GB" sz="2200" dirty="0"/>
              <a:t>Therefore, “it is not surprising that [streets have been called] propaganda carriers [since] … major political changes are reflected in the renaming of streets” (</a:t>
            </a:r>
            <a:r>
              <a:rPr lang="en-GB" sz="2200" dirty="0" err="1"/>
              <a:t>Azaryahu</a:t>
            </a:r>
            <a:r>
              <a:rPr lang="en-GB" sz="2200" dirty="0"/>
              <a:t> 1986:581-7). </a:t>
            </a:r>
          </a:p>
          <a:p>
            <a:pPr marL="0" indent="0">
              <a:buNone/>
            </a:pPr>
            <a:endParaRPr lang="en-GB" sz="800" dirty="0"/>
          </a:p>
          <a:p>
            <a:r>
              <a:rPr lang="en-GB" sz="2200" dirty="0"/>
              <a:t>Following </a:t>
            </a:r>
            <a:r>
              <a:rPr lang="en-GB" sz="2200" dirty="0" err="1"/>
              <a:t>Zieliński</a:t>
            </a:r>
            <a:r>
              <a:rPr lang="en-GB" sz="2200" dirty="0"/>
              <a:t> (1994:195) we argue that street names form an important part of “the ideological robe of the city” and can be used as </a:t>
            </a:r>
            <a:r>
              <a:rPr lang="en-GB" sz="2200" u="sng" dirty="0"/>
              <a:t>a measurement of political change</a:t>
            </a:r>
            <a:r>
              <a:rPr lang="en-GB" sz="2200" dirty="0"/>
              <a:t>. </a:t>
            </a:r>
          </a:p>
          <a:p>
            <a:endParaRPr lang="en-US" sz="2400" dirty="0"/>
          </a:p>
          <a:p>
            <a:pPr>
              <a:buFont typeface="Symbol"/>
              <a:buChar char="®"/>
            </a:pPr>
            <a:endParaRPr lang="en-US" sz="2400" dirty="0"/>
          </a:p>
          <a:p>
            <a:pPr>
              <a:buFont typeface="Symbol"/>
              <a:buChar char="®"/>
            </a:pPr>
            <a:endParaRPr lang="en-US" sz="2400" dirty="0"/>
          </a:p>
          <a:p>
            <a:endParaRPr lang="en-US" sz="2400" dirty="0"/>
          </a:p>
          <a:p>
            <a:endParaRPr lang="en-US" sz="2400" dirty="0"/>
          </a:p>
        </p:txBody>
      </p:sp>
      <p:sp>
        <p:nvSpPr>
          <p:cNvPr id="4" name="TextBox 4"/>
          <p:cNvSpPr txBox="1"/>
          <p:nvPr/>
        </p:nvSpPr>
        <p:spPr>
          <a:xfrm>
            <a:off x="1501050" y="180000"/>
            <a:ext cx="6177076" cy="1138773"/>
          </a:xfrm>
          <a:prstGeom prst="rect">
            <a:avLst/>
          </a:prstGeom>
          <a:noFill/>
        </p:spPr>
        <p:txBody>
          <a:bodyPr wrap="none" rtlCol="0">
            <a:spAutoFit/>
          </a:bodyPr>
          <a:lstStyle/>
          <a:p>
            <a:pPr algn="ctr"/>
            <a:r>
              <a:rPr lang="pl-PL" sz="3600" b="1" dirty="0"/>
              <a:t>Overall</a:t>
            </a:r>
            <a:r>
              <a:rPr lang="en-GB" sz="3600" b="1" dirty="0"/>
              <a:t> conclusions</a:t>
            </a:r>
            <a:endParaRPr lang="pl-PL" sz="3600" b="1" dirty="0"/>
          </a:p>
          <a:p>
            <a:pPr algn="ctr"/>
            <a:r>
              <a:rPr lang="en-GB" sz="3200" b="1" dirty="0"/>
              <a:t> Commemorative street (re)naming</a:t>
            </a:r>
          </a:p>
        </p:txBody>
      </p:sp>
      <p:sp>
        <p:nvSpPr>
          <p:cNvPr id="2" name="Symbol zastępczy numeru slajdu 1"/>
          <p:cNvSpPr>
            <a:spLocks noGrp="1"/>
          </p:cNvSpPr>
          <p:nvPr>
            <p:ph type="sldNum" sz="quarter" idx="12"/>
          </p:nvPr>
        </p:nvSpPr>
        <p:spPr/>
        <p:txBody>
          <a:bodyPr/>
          <a:lstStyle/>
          <a:p>
            <a:fld id="{DB502EE1-E5E5-4074-89EA-05E8AA117174}" type="slidenum">
              <a:rPr lang="en-GB" smtClean="0"/>
              <a:t>23</a:t>
            </a:fld>
            <a:endParaRPr lang="en-GB"/>
          </a:p>
        </p:txBody>
      </p:sp>
    </p:spTree>
    <p:extLst>
      <p:ext uri="{BB962C8B-B14F-4D97-AF65-F5344CB8AC3E}">
        <p14:creationId xmlns:p14="http://schemas.microsoft.com/office/powerpoint/2010/main" val="2000499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32000" y="1600200"/>
            <a:ext cx="8229600" cy="4525963"/>
          </a:xfrm>
        </p:spPr>
        <p:txBody>
          <a:bodyPr/>
          <a:lstStyle/>
          <a:p>
            <a:pPr lvl="0" algn="just"/>
            <a:r>
              <a:rPr lang="en-GB" sz="2000" b="1" dirty="0"/>
              <a:t>Ideological instability of street names</a:t>
            </a:r>
            <a:r>
              <a:rPr lang="pl-PL" sz="2000" b="1" dirty="0"/>
              <a:t> (AGAINST CHANGE)</a:t>
            </a:r>
            <a:endParaRPr lang="en-GB" sz="2000" dirty="0"/>
          </a:p>
          <a:p>
            <a:pPr marL="400050" lvl="1" indent="0" algn="just">
              <a:buNone/>
            </a:pPr>
            <a:r>
              <a:rPr lang="en-GB" sz="2000" dirty="0"/>
              <a:t>“Today one party rules, others may come after them: the green, the red, the ecological. Does that mean that we should expect other revolutions in street naming? </a:t>
            </a:r>
            <a:r>
              <a:rPr lang="pl-PL" sz="2000" dirty="0" err="1"/>
              <a:t>Who</a:t>
            </a:r>
            <a:r>
              <a:rPr lang="pl-PL" sz="2000" dirty="0"/>
              <a:t> </a:t>
            </a:r>
            <a:r>
              <a:rPr lang="pl-PL" sz="2000" dirty="0" err="1"/>
              <a:t>cares</a:t>
            </a:r>
            <a:r>
              <a:rPr lang="pl-PL" sz="2000" dirty="0"/>
              <a:t> for the </a:t>
            </a:r>
            <a:r>
              <a:rPr lang="pl-PL" sz="2000" dirty="0" err="1"/>
              <a:t>inhabitants</a:t>
            </a:r>
            <a:r>
              <a:rPr lang="pl-PL" sz="2000" dirty="0"/>
              <a:t>’ </a:t>
            </a:r>
            <a:r>
              <a:rPr lang="pl-PL" sz="2000" dirty="0" err="1"/>
              <a:t>expenses</a:t>
            </a:r>
            <a:r>
              <a:rPr lang="pl-PL" sz="2000" dirty="0"/>
              <a:t> and </a:t>
            </a:r>
            <a:r>
              <a:rPr lang="pl-PL" sz="2000" dirty="0" err="1"/>
              <a:t>lost</a:t>
            </a:r>
            <a:r>
              <a:rPr lang="pl-PL" sz="2000" dirty="0"/>
              <a:t> </a:t>
            </a:r>
            <a:r>
              <a:rPr lang="pl-PL" sz="2000" dirty="0" err="1"/>
              <a:t>time</a:t>
            </a:r>
            <a:r>
              <a:rPr lang="pl-PL" sz="2000" dirty="0"/>
              <a:t>?” (Z, 2001) (</a:t>
            </a:r>
            <a:r>
              <a:rPr lang="en-GB" sz="2000" dirty="0"/>
              <a:t>Also: </a:t>
            </a:r>
            <a:r>
              <a:rPr lang="pl-PL" sz="2000" dirty="0"/>
              <a:t>AB- </a:t>
            </a:r>
            <a:r>
              <a:rPr lang="pl-PL" sz="2000" dirty="0" err="1"/>
              <a:t>interviews</a:t>
            </a:r>
            <a:r>
              <a:rPr lang="pl-PL" sz="2000" dirty="0"/>
              <a:t>)</a:t>
            </a:r>
            <a:endParaRPr lang="en-GB" sz="2000" dirty="0"/>
          </a:p>
          <a:p>
            <a:pPr lvl="0" algn="just"/>
            <a:endParaRPr lang="pl-PL" sz="2000" b="1" dirty="0"/>
          </a:p>
          <a:p>
            <a:pPr lvl="0" algn="just"/>
            <a:r>
              <a:rPr lang="pl-PL" sz="2000" b="1" dirty="0" err="1"/>
              <a:t>Retaining</a:t>
            </a:r>
            <a:r>
              <a:rPr lang="pl-PL" sz="2000" b="1" dirty="0"/>
              <a:t> </a:t>
            </a:r>
            <a:r>
              <a:rPr lang="pl-PL" sz="2000" b="1" dirty="0" err="1"/>
              <a:t>traditional</a:t>
            </a:r>
            <a:r>
              <a:rPr lang="pl-PL" sz="2000" b="1" dirty="0"/>
              <a:t> </a:t>
            </a:r>
            <a:r>
              <a:rPr lang="pl-PL" sz="2000" b="1" dirty="0" err="1"/>
              <a:t>name</a:t>
            </a:r>
            <a:r>
              <a:rPr lang="en-GB" sz="2000" b="1" dirty="0"/>
              <a:t>s</a:t>
            </a:r>
            <a:r>
              <a:rPr lang="pl-PL" sz="2000" b="1" dirty="0"/>
              <a:t> (AGAINST CHANGE)</a:t>
            </a:r>
            <a:endParaRPr lang="en-GB" sz="2000" dirty="0"/>
          </a:p>
          <a:p>
            <a:pPr marL="400050" lvl="1" indent="0" algn="just">
              <a:buNone/>
            </a:pPr>
            <a:r>
              <a:rPr lang="en-GB" sz="2000" dirty="0"/>
              <a:t>“This street has its history – says one of the inhabitants. Years ago the wonderful teacher, MS. </a:t>
            </a:r>
            <a:r>
              <a:rPr lang="en-GB" sz="2000" dirty="0" err="1"/>
              <a:t>Śmidoda</a:t>
            </a:r>
            <a:r>
              <a:rPr lang="en-GB" sz="2000" dirty="0"/>
              <a:t>, together with her pupils planted the poplar trees here. Miss </a:t>
            </a:r>
            <a:r>
              <a:rPr lang="en-GB" sz="2000" dirty="0" err="1"/>
              <a:t>Śmidodzianka</a:t>
            </a:r>
            <a:r>
              <a:rPr lang="en-GB" sz="2000" dirty="0"/>
              <a:t> is gone, her pupils are gone. Only one poplar tree remains standing – a keepsake and a symbol!</a:t>
            </a:r>
            <a:r>
              <a:rPr lang="pl-PL" sz="2000" dirty="0"/>
              <a:t>” (Z, 2001) (</a:t>
            </a:r>
            <a:r>
              <a:rPr lang="en-GB" sz="2000" dirty="0"/>
              <a:t>Also: </a:t>
            </a:r>
            <a:r>
              <a:rPr lang="pl-PL" sz="2000" dirty="0"/>
              <a:t>AB – interviews)</a:t>
            </a:r>
            <a:endParaRPr lang="en-GB" sz="2000" dirty="0"/>
          </a:p>
          <a:p>
            <a:pPr marL="400050" lvl="1" indent="0" algn="just">
              <a:buNone/>
            </a:pPr>
            <a:endParaRPr lang="pl-PL" sz="1000" dirty="0"/>
          </a:p>
          <a:p>
            <a:pPr marL="400050" lvl="1" indent="0" algn="just">
              <a:buNone/>
            </a:pPr>
            <a:endParaRPr lang="en-GB" dirty="0"/>
          </a:p>
        </p:txBody>
      </p:sp>
      <p:sp>
        <p:nvSpPr>
          <p:cNvPr id="5" name="Tytuł 1"/>
          <p:cNvSpPr>
            <a:spLocks noGrp="1"/>
          </p:cNvSpPr>
          <p:nvPr>
            <p:ph type="title"/>
          </p:nvPr>
        </p:nvSpPr>
        <p:spPr>
          <a:xfrm>
            <a:off x="432000" y="167084"/>
            <a:ext cx="8229600" cy="1143000"/>
          </a:xfrm>
        </p:spPr>
        <p:txBody>
          <a:bodyPr>
            <a:normAutofit/>
          </a:bodyPr>
          <a:lstStyle/>
          <a:p>
            <a:r>
              <a:rPr lang="pl-PL" sz="2800" b="1" dirty="0" err="1"/>
              <a:t>Bottom-up</a:t>
            </a:r>
            <a:r>
              <a:rPr lang="pl-PL" sz="2800" b="1" dirty="0"/>
              <a:t> </a:t>
            </a:r>
            <a:r>
              <a:rPr lang="pl-PL" sz="2800" dirty="0" err="1"/>
              <a:t>street</a:t>
            </a:r>
            <a:r>
              <a:rPr lang="pl-PL" sz="2800" dirty="0"/>
              <a:t> renamings: </a:t>
            </a:r>
            <a:br>
              <a:rPr lang="pl-PL" sz="2800" dirty="0"/>
            </a:br>
            <a:r>
              <a:rPr lang="pl-PL" sz="2800" dirty="0"/>
              <a:t>Zbąszyń 1990-1991, </a:t>
            </a:r>
            <a:r>
              <a:rPr lang="pl-PL" sz="2800" dirty="0" err="1"/>
              <a:t>Annaberg</a:t>
            </a:r>
            <a:r>
              <a:rPr lang="pl-PL" sz="2800" dirty="0"/>
              <a:t>-Bucholtz 2006-2017</a:t>
            </a:r>
            <a:endParaRPr lang="en-GB" sz="2800" dirty="0"/>
          </a:p>
        </p:txBody>
      </p:sp>
      <p:sp>
        <p:nvSpPr>
          <p:cNvPr id="2" name="Symbol zastępczy numeru slajdu 1"/>
          <p:cNvSpPr>
            <a:spLocks noGrp="1"/>
          </p:cNvSpPr>
          <p:nvPr>
            <p:ph type="sldNum" sz="quarter" idx="12"/>
          </p:nvPr>
        </p:nvSpPr>
        <p:spPr/>
        <p:txBody>
          <a:bodyPr/>
          <a:lstStyle/>
          <a:p>
            <a:fld id="{DB502EE1-E5E5-4074-89EA-05E8AA117174}" type="slidenum">
              <a:rPr lang="en-GB" smtClean="0"/>
              <a:t>24</a:t>
            </a:fld>
            <a:endParaRPr lang="en-GB"/>
          </a:p>
        </p:txBody>
      </p:sp>
    </p:spTree>
    <p:extLst>
      <p:ext uri="{BB962C8B-B14F-4D97-AF65-F5344CB8AC3E}">
        <p14:creationId xmlns:p14="http://schemas.microsoft.com/office/powerpoint/2010/main" val="4002414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67084"/>
            <a:ext cx="8229600" cy="1143000"/>
          </a:xfrm>
        </p:spPr>
        <p:txBody>
          <a:bodyPr>
            <a:normAutofit/>
          </a:bodyPr>
          <a:lstStyle/>
          <a:p>
            <a:r>
              <a:rPr lang="pl-PL" sz="2800" b="1" dirty="0" err="1"/>
              <a:t>Bottom-up</a:t>
            </a:r>
            <a:r>
              <a:rPr lang="pl-PL" sz="2800" b="1" dirty="0"/>
              <a:t> </a:t>
            </a:r>
            <a:r>
              <a:rPr lang="pl-PL" sz="2800" dirty="0" err="1"/>
              <a:t>street</a:t>
            </a:r>
            <a:r>
              <a:rPr lang="pl-PL" sz="2800" dirty="0"/>
              <a:t> renamings: </a:t>
            </a:r>
            <a:br>
              <a:rPr lang="pl-PL" sz="2800" dirty="0"/>
            </a:br>
            <a:r>
              <a:rPr lang="pl-PL" sz="2800" dirty="0"/>
              <a:t>Zbąszyń 1990-1991, </a:t>
            </a:r>
            <a:r>
              <a:rPr lang="pl-PL" sz="2800" dirty="0" err="1"/>
              <a:t>Annaberg</a:t>
            </a:r>
            <a:r>
              <a:rPr lang="pl-PL" sz="2800" dirty="0"/>
              <a:t>-Bucholtz 2006-2017</a:t>
            </a:r>
            <a:endParaRPr lang="en-GB" sz="2800" dirty="0"/>
          </a:p>
        </p:txBody>
      </p:sp>
      <p:sp>
        <p:nvSpPr>
          <p:cNvPr id="3" name="Symbol zastępczy zawartości 2"/>
          <p:cNvSpPr>
            <a:spLocks noGrp="1"/>
          </p:cNvSpPr>
          <p:nvPr>
            <p:ph idx="1"/>
          </p:nvPr>
        </p:nvSpPr>
        <p:spPr>
          <a:xfrm>
            <a:off x="406811" y="1310084"/>
            <a:ext cx="8229600" cy="5481736"/>
          </a:xfrm>
        </p:spPr>
        <p:txBody>
          <a:bodyPr>
            <a:noAutofit/>
          </a:bodyPr>
          <a:lstStyle/>
          <a:p>
            <a:pPr marL="400050" lvl="1" indent="0" algn="just">
              <a:spcBef>
                <a:spcPts val="0"/>
              </a:spcBef>
              <a:buNone/>
            </a:pPr>
            <a:endParaRPr lang="pl-PL" sz="900" b="1" dirty="0"/>
          </a:p>
          <a:p>
            <a:pPr lvl="0" algn="just">
              <a:spcBef>
                <a:spcPts val="0"/>
              </a:spcBef>
            </a:pPr>
            <a:r>
              <a:rPr lang="en-GB" sz="2000" b="1" dirty="0"/>
              <a:t>Returning to the old historical names/Reversing the erasure of memory</a:t>
            </a:r>
            <a:r>
              <a:rPr lang="pl-PL" sz="2000" b="1" dirty="0"/>
              <a:t> (FOR CHANGE)</a:t>
            </a:r>
            <a:endParaRPr lang="en-GB" sz="2000" dirty="0"/>
          </a:p>
          <a:p>
            <a:pPr marL="400050" lvl="1" indent="0" algn="just">
              <a:spcBef>
                <a:spcPts val="0"/>
              </a:spcBef>
              <a:buNone/>
            </a:pPr>
            <a:r>
              <a:rPr lang="en-GB" sz="2000" dirty="0"/>
              <a:t>“The new names a grounded in the town’s history, they have a medieval origin – this is particularly true about the small streets and alleys in the old town.”</a:t>
            </a:r>
            <a:r>
              <a:rPr lang="pl-PL" sz="2000" dirty="0"/>
              <a:t> (Z, 1991) (</a:t>
            </a:r>
            <a:r>
              <a:rPr lang="en-GB" sz="2000" dirty="0"/>
              <a:t>Also: </a:t>
            </a:r>
            <a:r>
              <a:rPr lang="pl-PL" sz="2000" dirty="0"/>
              <a:t>AB – </a:t>
            </a:r>
            <a:r>
              <a:rPr lang="pl-PL" sz="2000" dirty="0" err="1"/>
              <a:t>interviews</a:t>
            </a:r>
            <a:r>
              <a:rPr lang="pl-PL" sz="2000" dirty="0"/>
              <a:t>)</a:t>
            </a:r>
          </a:p>
          <a:p>
            <a:pPr lvl="0" algn="just"/>
            <a:endParaRPr lang="pl-PL" sz="2000" b="1" dirty="0"/>
          </a:p>
          <a:p>
            <a:pPr lvl="0" algn="just"/>
            <a:r>
              <a:rPr lang="en-GB" sz="2000" b="1" dirty="0"/>
              <a:t>Legitimisation of change instigators through local identity (FOR</a:t>
            </a:r>
            <a:r>
              <a:rPr lang="pl-PL" sz="2000" b="1" dirty="0"/>
              <a:t> AND AGAINST</a:t>
            </a:r>
            <a:r>
              <a:rPr lang="en-GB" sz="2000" b="1" dirty="0"/>
              <a:t> CHANGE)</a:t>
            </a:r>
            <a:endParaRPr lang="pl-PL" sz="2000" b="1" dirty="0"/>
          </a:p>
          <a:p>
            <a:pPr marL="457200" lvl="1" indent="0" algn="just">
              <a:buNone/>
            </a:pPr>
            <a:r>
              <a:rPr lang="en-GB" sz="2000" dirty="0"/>
              <a:t>“It is particularly painful that the people advocating the renaming – the representatives of associations and private – mostly have only shortly lived in </a:t>
            </a:r>
            <a:r>
              <a:rPr lang="en-GB" sz="2000" dirty="0" err="1"/>
              <a:t>Zb</a:t>
            </a:r>
            <a:r>
              <a:rPr lang="pl-PL" sz="2000" dirty="0"/>
              <a:t>ą</a:t>
            </a:r>
            <a:r>
              <a:rPr lang="en-GB" sz="2000" dirty="0" err="1"/>
              <a:t>szyń</a:t>
            </a:r>
            <a:r>
              <a:rPr lang="en-GB" sz="2000" dirty="0"/>
              <a:t> or not at all.”</a:t>
            </a:r>
            <a:r>
              <a:rPr lang="pl-PL" sz="2000" dirty="0"/>
              <a:t> (Z, 1996, 2001)</a:t>
            </a:r>
            <a:endParaRPr lang="en-GB" sz="2000" dirty="0"/>
          </a:p>
          <a:p>
            <a:pPr marL="400050" lvl="1" indent="0" algn="just">
              <a:spcBef>
                <a:spcPts val="0"/>
              </a:spcBef>
              <a:buNone/>
            </a:pPr>
            <a:endParaRPr lang="pl-PL" sz="2000" dirty="0"/>
          </a:p>
          <a:p>
            <a:pPr lvl="0" algn="just"/>
            <a:endParaRPr lang="en-GB" sz="2000" dirty="0"/>
          </a:p>
        </p:txBody>
      </p:sp>
      <p:sp>
        <p:nvSpPr>
          <p:cNvPr id="4" name="Symbol zastępczy numeru slajdu 3"/>
          <p:cNvSpPr>
            <a:spLocks noGrp="1"/>
          </p:cNvSpPr>
          <p:nvPr>
            <p:ph type="sldNum" sz="quarter" idx="12"/>
          </p:nvPr>
        </p:nvSpPr>
        <p:spPr/>
        <p:txBody>
          <a:bodyPr/>
          <a:lstStyle/>
          <a:p>
            <a:fld id="{DB502EE1-E5E5-4074-89EA-05E8AA117174}" type="slidenum">
              <a:rPr lang="en-GB" smtClean="0"/>
              <a:t>25</a:t>
            </a:fld>
            <a:endParaRPr lang="en-GB"/>
          </a:p>
        </p:txBody>
      </p:sp>
    </p:spTree>
    <p:extLst>
      <p:ext uri="{BB962C8B-B14F-4D97-AF65-F5344CB8AC3E}">
        <p14:creationId xmlns:p14="http://schemas.microsoft.com/office/powerpoint/2010/main" val="3560376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32000" y="1602000"/>
            <a:ext cx="8229600" cy="4995352"/>
          </a:xfrm>
        </p:spPr>
        <p:txBody>
          <a:bodyPr>
            <a:normAutofit fontScale="92500" lnSpcReduction="10000"/>
          </a:bodyPr>
          <a:lstStyle/>
          <a:p>
            <a:r>
              <a:rPr lang="en-GB" sz="2200" b="1" dirty="0"/>
              <a:t>Cost and time of replacing documents (and street plaques)</a:t>
            </a:r>
            <a:r>
              <a:rPr lang="pl-PL" sz="2200" b="1" dirty="0"/>
              <a:t> (Z, AB) (AGAINST)</a:t>
            </a:r>
          </a:p>
          <a:p>
            <a:pPr marL="449263" indent="0">
              <a:buNone/>
            </a:pPr>
            <a:r>
              <a:rPr lang="en-GB" sz="2400" dirty="0"/>
              <a:t>“</a:t>
            </a:r>
            <a:r>
              <a:rPr lang="pl-PL" sz="2200" dirty="0"/>
              <a:t>I understand that the change of the name of Border Str. </a:t>
            </a:r>
            <a:r>
              <a:rPr lang="en-GB" sz="2200" dirty="0" err="1"/>
              <a:t>i</a:t>
            </a:r>
            <a:r>
              <a:rPr lang="pl-PL" sz="2200" dirty="0"/>
              <a:t>s not convenient for the </a:t>
            </a:r>
            <a:r>
              <a:rPr lang="en-GB" sz="2200" dirty="0"/>
              <a:t>‘</a:t>
            </a:r>
            <a:r>
              <a:rPr lang="pl-PL" sz="2200" dirty="0"/>
              <a:t>Romeo</a:t>
            </a:r>
            <a:r>
              <a:rPr lang="en-GB" sz="2200" dirty="0"/>
              <a:t>’</a:t>
            </a:r>
            <a:r>
              <a:rPr lang="pl-PL" sz="2200" dirty="0"/>
              <a:t> textile factory, because they would have to change headed paper, stamps, addresses, and it all costs.” (Z, 1990)</a:t>
            </a:r>
          </a:p>
          <a:p>
            <a:pPr marL="449263" indent="0">
              <a:buNone/>
            </a:pPr>
            <a:endParaRPr lang="en-US" sz="500" dirty="0">
              <a:solidFill>
                <a:schemeClr val="accent3">
                  <a:lumMod val="75000"/>
                </a:schemeClr>
              </a:solidFill>
            </a:endParaRPr>
          </a:p>
          <a:p>
            <a:pPr marL="449263" indent="0">
              <a:buNone/>
            </a:pPr>
            <a:r>
              <a:rPr lang="en-US" sz="2200" dirty="0">
                <a:solidFill>
                  <a:srgbClr val="000000"/>
                </a:solidFill>
              </a:rPr>
              <a:t>“The city government follows clear guidelines: ‘While it would be desirable to change the name into Felix-</a:t>
            </a:r>
            <a:r>
              <a:rPr lang="en-US" sz="2200" dirty="0" err="1">
                <a:solidFill>
                  <a:srgbClr val="000000"/>
                </a:solidFill>
              </a:rPr>
              <a:t>Weiße</a:t>
            </a:r>
            <a:r>
              <a:rPr lang="en-US" sz="2200" dirty="0">
                <a:solidFill>
                  <a:srgbClr val="000000"/>
                </a:solidFill>
              </a:rPr>
              <a:t> </a:t>
            </a:r>
            <a:r>
              <a:rPr lang="en-US" sz="2200" dirty="0" err="1">
                <a:solidFill>
                  <a:srgbClr val="000000"/>
                </a:solidFill>
              </a:rPr>
              <a:t>Straße</a:t>
            </a:r>
            <a:r>
              <a:rPr lang="en-US" sz="2200" dirty="0">
                <a:solidFill>
                  <a:srgbClr val="000000"/>
                </a:solidFill>
              </a:rPr>
              <a:t>, it would also mean unreasonable hardship for our citizens’, they say. ‘Identification, passports, addresses, documents, contracts etc. would have to be changed following the street name change’, Matthias </a:t>
            </a:r>
            <a:r>
              <a:rPr lang="en-US" sz="2200" dirty="0" err="1">
                <a:solidFill>
                  <a:srgbClr val="000000"/>
                </a:solidFill>
              </a:rPr>
              <a:t>Förster</a:t>
            </a:r>
            <a:r>
              <a:rPr lang="en-US" sz="2200" dirty="0">
                <a:solidFill>
                  <a:srgbClr val="000000"/>
                </a:solidFill>
              </a:rPr>
              <a:t> explains. This would be difficult to convey to citizens”. (FP 2013)</a:t>
            </a:r>
          </a:p>
          <a:p>
            <a:pPr marL="0" indent="0">
              <a:buNone/>
            </a:pPr>
            <a:endParaRPr lang="pl-PL" sz="2200" dirty="0">
              <a:solidFill>
                <a:srgbClr val="000000"/>
              </a:solidFill>
            </a:endParaRPr>
          </a:p>
          <a:p>
            <a:pPr marL="285750" indent="-285750"/>
            <a:r>
              <a:rPr lang="de-DE" sz="2200" b="1" dirty="0"/>
              <a:t>Orientation (</a:t>
            </a:r>
            <a:r>
              <a:rPr lang="de-DE" sz="2200" b="1" dirty="0" err="1"/>
              <a:t>mainly</a:t>
            </a:r>
            <a:r>
              <a:rPr lang="de-DE" sz="2200" b="1" dirty="0"/>
              <a:t> </a:t>
            </a:r>
            <a:r>
              <a:rPr lang="de-DE" sz="2200" b="1" dirty="0" err="1"/>
              <a:t>for</a:t>
            </a:r>
            <a:r>
              <a:rPr lang="de-DE" sz="2200" b="1" dirty="0"/>
              <a:t> </a:t>
            </a:r>
            <a:r>
              <a:rPr lang="de-DE" sz="2200" b="1" dirty="0" err="1"/>
              <a:t>tourists</a:t>
            </a:r>
            <a:r>
              <a:rPr lang="de-DE" sz="2200" b="1" dirty="0"/>
              <a:t> </a:t>
            </a:r>
            <a:r>
              <a:rPr lang="de-DE" sz="2200" b="1" dirty="0" err="1"/>
              <a:t>and</a:t>
            </a:r>
            <a:r>
              <a:rPr lang="de-DE" sz="2200" b="1" dirty="0"/>
              <a:t> </a:t>
            </a:r>
            <a:r>
              <a:rPr lang="de-DE" sz="2200" b="1" dirty="0" err="1"/>
              <a:t>ambulances</a:t>
            </a:r>
            <a:r>
              <a:rPr lang="de-DE" sz="2200" b="1" dirty="0"/>
              <a:t>)</a:t>
            </a:r>
            <a:r>
              <a:rPr lang="pl-PL" sz="2200" b="1" dirty="0"/>
              <a:t> (AGAINST)</a:t>
            </a:r>
            <a:endParaRPr lang="de-DE" sz="2200" b="1" dirty="0"/>
          </a:p>
          <a:p>
            <a:pPr marL="449263" indent="0">
              <a:buNone/>
            </a:pPr>
            <a:r>
              <a:rPr lang="en-GB" sz="2000" dirty="0"/>
              <a:t>“’</a:t>
            </a:r>
            <a:r>
              <a:rPr lang="de-DE" sz="2200" dirty="0" err="1"/>
              <a:t>Within</a:t>
            </a:r>
            <a:r>
              <a:rPr lang="de-DE" sz="2200" dirty="0"/>
              <a:t> </a:t>
            </a:r>
            <a:r>
              <a:rPr lang="de-DE" sz="2200" dirty="0" err="1"/>
              <a:t>the</a:t>
            </a:r>
            <a:r>
              <a:rPr lang="de-DE" sz="2200" dirty="0"/>
              <a:t> </a:t>
            </a:r>
            <a:r>
              <a:rPr lang="de-DE" sz="2200" dirty="0" err="1"/>
              <a:t>city</a:t>
            </a:r>
            <a:r>
              <a:rPr lang="de-DE" sz="2200" dirty="0"/>
              <a:t> </a:t>
            </a:r>
            <a:r>
              <a:rPr lang="de-DE" sz="2200" dirty="0" err="1"/>
              <a:t>we</a:t>
            </a:r>
            <a:r>
              <a:rPr lang="de-DE" sz="2200" dirty="0"/>
              <a:t> </a:t>
            </a:r>
            <a:r>
              <a:rPr lang="de-DE" sz="2200" dirty="0" err="1"/>
              <a:t>already</a:t>
            </a:r>
            <a:r>
              <a:rPr lang="de-DE" sz="2200" dirty="0"/>
              <a:t> do </a:t>
            </a:r>
            <a:r>
              <a:rPr lang="de-DE" sz="2200" dirty="0" err="1"/>
              <a:t>have</a:t>
            </a:r>
            <a:r>
              <a:rPr lang="de-DE" sz="2200" dirty="0"/>
              <a:t> different Bleichen [</a:t>
            </a:r>
            <a:r>
              <a:rPr lang="de-DE" sz="2200" dirty="0" err="1"/>
              <a:t>bleacheries</a:t>
            </a:r>
            <a:r>
              <a:rPr lang="de-DE" sz="2200" dirty="0"/>
              <a:t>] </a:t>
            </a:r>
            <a:r>
              <a:rPr lang="de-DE" sz="2200" dirty="0" err="1"/>
              <a:t>which</a:t>
            </a:r>
            <a:r>
              <a:rPr lang="de-DE" sz="2200" dirty="0"/>
              <a:t> </a:t>
            </a:r>
            <a:r>
              <a:rPr lang="de-DE" sz="2200" dirty="0" err="1"/>
              <a:t>only</a:t>
            </a:r>
            <a:r>
              <a:rPr lang="de-DE" sz="2200" dirty="0"/>
              <a:t> </a:t>
            </a:r>
            <a:r>
              <a:rPr lang="de-DE" sz="2200" dirty="0" err="1"/>
              <a:t>differ</a:t>
            </a:r>
            <a:r>
              <a:rPr lang="de-DE" sz="2200" dirty="0"/>
              <a:t> in </a:t>
            </a:r>
            <a:r>
              <a:rPr lang="de-DE" sz="2200" dirty="0" err="1"/>
              <a:t>preposition</a:t>
            </a:r>
            <a:r>
              <a:rPr lang="de-DE" sz="2200" dirty="0"/>
              <a:t>. This </a:t>
            </a:r>
            <a:r>
              <a:rPr lang="de-DE" sz="2200" dirty="0" err="1"/>
              <a:t>is</a:t>
            </a:r>
            <a:r>
              <a:rPr lang="de-DE" sz="2200" dirty="0"/>
              <a:t> a real </a:t>
            </a:r>
            <a:r>
              <a:rPr lang="de-DE" sz="2200" dirty="0" err="1"/>
              <a:t>problem</a:t>
            </a:r>
            <a:r>
              <a:rPr lang="de-DE" sz="2200" dirty="0"/>
              <a:t> </a:t>
            </a:r>
            <a:r>
              <a:rPr lang="de-DE" sz="2200" dirty="0" err="1"/>
              <a:t>for</a:t>
            </a:r>
            <a:r>
              <a:rPr lang="de-DE" sz="2200" dirty="0"/>
              <a:t> </a:t>
            </a:r>
            <a:r>
              <a:rPr lang="de-DE" sz="2200" dirty="0" err="1"/>
              <a:t>ambulances</a:t>
            </a:r>
            <a:r>
              <a:rPr lang="de-DE" sz="2200" dirty="0"/>
              <a:t>‘, </a:t>
            </a:r>
            <a:r>
              <a:rPr lang="de-DE" sz="2200" dirty="0" err="1"/>
              <a:t>councillor</a:t>
            </a:r>
            <a:r>
              <a:rPr lang="de-DE" sz="2200" dirty="0"/>
              <a:t> Karl-Heinz Vogel (FWG) </a:t>
            </a:r>
            <a:r>
              <a:rPr lang="de-DE" sz="2200" dirty="0" err="1"/>
              <a:t>pointed</a:t>
            </a:r>
            <a:r>
              <a:rPr lang="de-DE" sz="2200" dirty="0"/>
              <a:t> out.“ (FP 2009)</a:t>
            </a:r>
          </a:p>
          <a:p>
            <a:endParaRPr lang="en-GB" b="1" dirty="0"/>
          </a:p>
          <a:p>
            <a:endParaRPr lang="en-GB" dirty="0"/>
          </a:p>
        </p:txBody>
      </p:sp>
      <p:sp>
        <p:nvSpPr>
          <p:cNvPr id="6" name="Tytuł 1"/>
          <p:cNvSpPr>
            <a:spLocks noGrp="1"/>
          </p:cNvSpPr>
          <p:nvPr>
            <p:ph type="title"/>
          </p:nvPr>
        </p:nvSpPr>
        <p:spPr>
          <a:xfrm>
            <a:off x="432000" y="167084"/>
            <a:ext cx="8229600" cy="1143000"/>
          </a:xfrm>
        </p:spPr>
        <p:txBody>
          <a:bodyPr>
            <a:normAutofit/>
          </a:bodyPr>
          <a:lstStyle/>
          <a:p>
            <a:r>
              <a:rPr lang="pl-PL" sz="2800" b="1" dirty="0" err="1"/>
              <a:t>Bottom-up</a:t>
            </a:r>
            <a:r>
              <a:rPr lang="pl-PL" sz="2800" b="1" dirty="0"/>
              <a:t> </a:t>
            </a:r>
            <a:r>
              <a:rPr lang="pl-PL" sz="2800" dirty="0" err="1"/>
              <a:t>street</a:t>
            </a:r>
            <a:r>
              <a:rPr lang="pl-PL" sz="2800" dirty="0"/>
              <a:t> renamings: </a:t>
            </a:r>
            <a:br>
              <a:rPr lang="pl-PL" sz="2800" dirty="0"/>
            </a:br>
            <a:r>
              <a:rPr lang="pl-PL" sz="2800" dirty="0"/>
              <a:t>Zbąszyń 1990-1991, </a:t>
            </a:r>
            <a:r>
              <a:rPr lang="pl-PL" sz="2800" dirty="0" err="1"/>
              <a:t>Annaberg</a:t>
            </a:r>
            <a:r>
              <a:rPr lang="pl-PL" sz="2800" dirty="0"/>
              <a:t>-Bucholtz 2006-2017</a:t>
            </a:r>
            <a:endParaRPr lang="en-GB" sz="2800" dirty="0"/>
          </a:p>
        </p:txBody>
      </p:sp>
      <p:sp>
        <p:nvSpPr>
          <p:cNvPr id="2" name="Symbol zastępczy numeru slajdu 1"/>
          <p:cNvSpPr>
            <a:spLocks noGrp="1"/>
          </p:cNvSpPr>
          <p:nvPr>
            <p:ph type="sldNum" sz="quarter" idx="12"/>
          </p:nvPr>
        </p:nvSpPr>
        <p:spPr/>
        <p:txBody>
          <a:bodyPr/>
          <a:lstStyle/>
          <a:p>
            <a:fld id="{DB502EE1-E5E5-4074-89EA-05E8AA117174}" type="slidenum">
              <a:rPr lang="en-GB" smtClean="0"/>
              <a:t>26</a:t>
            </a:fld>
            <a:endParaRPr lang="en-GB"/>
          </a:p>
        </p:txBody>
      </p:sp>
    </p:spTree>
    <p:extLst>
      <p:ext uri="{BB962C8B-B14F-4D97-AF65-F5344CB8AC3E}">
        <p14:creationId xmlns:p14="http://schemas.microsoft.com/office/powerpoint/2010/main" val="1366493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80000"/>
            <a:ext cx="8229600" cy="1143000"/>
          </a:xfrm>
        </p:spPr>
        <p:txBody>
          <a:bodyPr>
            <a:normAutofit/>
          </a:bodyPr>
          <a:lstStyle/>
          <a:p>
            <a:r>
              <a:rPr lang="pl-PL" sz="2800" b="1" dirty="0"/>
              <a:t>The </a:t>
            </a:r>
            <a:r>
              <a:rPr lang="pl-PL" sz="2800" b="1" dirty="0" err="1"/>
              <a:t>socio-political</a:t>
            </a:r>
            <a:r>
              <a:rPr lang="pl-PL" sz="2800" b="1" dirty="0"/>
              <a:t> </a:t>
            </a:r>
            <a:r>
              <a:rPr lang="pl-PL" sz="2800" b="1" dirty="0" err="1"/>
              <a:t>context</a:t>
            </a:r>
            <a:endParaRPr lang="en-GB" sz="2800" b="1" dirty="0"/>
          </a:p>
        </p:txBody>
      </p:sp>
      <p:sp>
        <p:nvSpPr>
          <p:cNvPr id="3" name="Symbol zastępczy zawartości 2"/>
          <p:cNvSpPr>
            <a:spLocks noGrp="1"/>
          </p:cNvSpPr>
          <p:nvPr>
            <p:ph idx="1"/>
          </p:nvPr>
        </p:nvSpPr>
        <p:spPr>
          <a:xfrm>
            <a:off x="331200" y="3841100"/>
            <a:ext cx="8003232" cy="1800200"/>
          </a:xfrm>
        </p:spPr>
        <p:txBody>
          <a:bodyPr>
            <a:noAutofit/>
          </a:bodyPr>
          <a:lstStyle/>
          <a:p>
            <a:pPr marL="0" indent="0">
              <a:buNone/>
            </a:pPr>
            <a:endParaRPr lang="pl-PL" sz="2000" dirty="0"/>
          </a:p>
          <a:p>
            <a:pPr marL="400050" lvl="1" indent="-400050" algn="just">
              <a:buNone/>
            </a:pPr>
            <a:r>
              <a:rPr lang="pl-PL" sz="2000" dirty="0"/>
              <a:t>Poland</a:t>
            </a:r>
            <a:r>
              <a:rPr lang="en-GB" sz="2000" dirty="0"/>
              <a:t>:</a:t>
            </a:r>
            <a:r>
              <a:rPr lang="pl-PL" sz="2000" dirty="0"/>
              <a:t> April 1, 2016 (announced June 02, 2016, in power Sept 2nd, 2016) </a:t>
            </a:r>
            <a:r>
              <a:rPr lang="en-GB" sz="2000" dirty="0"/>
              <a:t>P</a:t>
            </a:r>
            <a:r>
              <a:rPr lang="pl-PL" sz="2000" dirty="0"/>
              <a:t>arliamentary bill banning the propagation of </a:t>
            </a:r>
            <a:r>
              <a:rPr lang="pl-PL" sz="2000" dirty="0" err="1"/>
              <a:t>communism</a:t>
            </a:r>
            <a:r>
              <a:rPr lang="pl-PL" sz="2000" dirty="0"/>
              <a:t> </a:t>
            </a:r>
          </a:p>
          <a:p>
            <a:pPr marL="400050" lvl="1" indent="-400050" algn="just">
              <a:buNone/>
            </a:pPr>
            <a:r>
              <a:rPr lang="en-GB" sz="2000" dirty="0"/>
              <a:t>No such recent t</a:t>
            </a:r>
            <a:r>
              <a:rPr lang="pl-PL" sz="2000" dirty="0"/>
              <a:t>op-down</a:t>
            </a:r>
            <a:r>
              <a:rPr lang="en-GB" sz="2000" dirty="0"/>
              <a:t> processes in Germany</a:t>
            </a:r>
            <a:endParaRPr lang="pl-PL" sz="2000" dirty="0"/>
          </a:p>
        </p:txBody>
      </p:sp>
      <p:sp>
        <p:nvSpPr>
          <p:cNvPr id="4" name="pole tekstowe 3"/>
          <p:cNvSpPr txBox="1"/>
          <p:nvPr/>
        </p:nvSpPr>
        <p:spPr>
          <a:xfrm>
            <a:off x="331200" y="2042636"/>
            <a:ext cx="7632848" cy="1015663"/>
          </a:xfrm>
          <a:prstGeom prst="rect">
            <a:avLst/>
          </a:prstGeom>
          <a:noFill/>
        </p:spPr>
        <p:txBody>
          <a:bodyPr wrap="square" rtlCol="0">
            <a:spAutoFit/>
          </a:bodyPr>
          <a:lstStyle/>
          <a:p>
            <a:pPr lvl="1" indent="-457200" algn="just"/>
            <a:r>
              <a:rPr lang="pl-PL" sz="2000" dirty="0"/>
              <a:t>1990</a:t>
            </a:r>
            <a:r>
              <a:rPr lang="en-GB" sz="2000" dirty="0"/>
              <a:t>s:</a:t>
            </a:r>
            <a:r>
              <a:rPr lang="pl-PL" sz="2000" dirty="0"/>
              <a:t> </a:t>
            </a:r>
            <a:r>
              <a:rPr lang="en-GB" sz="2000" dirty="0" err="1"/>
              <a:t>S</a:t>
            </a:r>
            <a:r>
              <a:rPr lang="pl-PL" sz="2000" dirty="0"/>
              <a:t>pontaneous changes of street names by local authorities, </a:t>
            </a:r>
            <a:endParaRPr lang="en-GB" sz="2000" dirty="0"/>
          </a:p>
          <a:p>
            <a:pPr lvl="1" indent="-457200" algn="just"/>
            <a:r>
              <a:rPr lang="en-GB" sz="2000" dirty="0"/>
              <a:t>	generally </a:t>
            </a:r>
            <a:r>
              <a:rPr lang="pl-PL" sz="2000" dirty="0"/>
              <a:t>return to names from interwar period </a:t>
            </a:r>
            <a:endParaRPr lang="en-GB" sz="2000" dirty="0"/>
          </a:p>
          <a:p>
            <a:pPr lvl="1" indent="-457200" algn="just"/>
            <a:r>
              <a:rPr lang="en-GB" sz="2000" dirty="0"/>
              <a:t>	</a:t>
            </a:r>
            <a:r>
              <a:rPr lang="pl-PL" sz="2000" dirty="0"/>
              <a:t>or comme</a:t>
            </a:r>
            <a:r>
              <a:rPr lang="en-GB" sz="2000" dirty="0"/>
              <a:t>m</a:t>
            </a:r>
            <a:r>
              <a:rPr lang="pl-PL" sz="2000" dirty="0"/>
              <a:t>orating local personages in Poland and East Germany. </a:t>
            </a:r>
          </a:p>
        </p:txBody>
      </p:sp>
      <p:sp>
        <p:nvSpPr>
          <p:cNvPr id="5" name="pole tekstowe 4"/>
          <p:cNvSpPr txBox="1"/>
          <p:nvPr/>
        </p:nvSpPr>
        <p:spPr>
          <a:xfrm>
            <a:off x="298800" y="1408122"/>
            <a:ext cx="2736304" cy="461665"/>
          </a:xfrm>
          <a:prstGeom prst="rect">
            <a:avLst/>
          </a:prstGeom>
          <a:noFill/>
        </p:spPr>
        <p:txBody>
          <a:bodyPr wrap="square" rtlCol="0">
            <a:spAutoFit/>
          </a:bodyPr>
          <a:lstStyle/>
          <a:p>
            <a:r>
              <a:rPr lang="pl-PL" sz="2400" b="1" cap="small" dirty="0" err="1">
                <a:solidFill>
                  <a:srgbClr val="6D8838"/>
                </a:solidFill>
              </a:rPr>
              <a:t>Bottom-up</a:t>
            </a:r>
            <a:r>
              <a:rPr lang="pl-PL" sz="2400" b="1" cap="small" dirty="0">
                <a:solidFill>
                  <a:srgbClr val="6D8838"/>
                </a:solidFill>
              </a:rPr>
              <a:t> </a:t>
            </a:r>
            <a:r>
              <a:rPr lang="pl-PL" sz="2400" b="1" cap="small" dirty="0" err="1">
                <a:solidFill>
                  <a:srgbClr val="6D8838"/>
                </a:solidFill>
              </a:rPr>
              <a:t>process</a:t>
            </a:r>
            <a:endParaRPr lang="en-GB" sz="2400" b="1" cap="small" dirty="0">
              <a:solidFill>
                <a:srgbClr val="6D8838"/>
              </a:solidFill>
            </a:endParaRPr>
          </a:p>
        </p:txBody>
      </p:sp>
      <p:sp>
        <p:nvSpPr>
          <p:cNvPr id="6" name="pole tekstowe 5"/>
          <p:cNvSpPr txBox="1"/>
          <p:nvPr/>
        </p:nvSpPr>
        <p:spPr>
          <a:xfrm>
            <a:off x="298800" y="3649575"/>
            <a:ext cx="2736304" cy="461665"/>
          </a:xfrm>
          <a:prstGeom prst="rect">
            <a:avLst/>
          </a:prstGeom>
          <a:noFill/>
        </p:spPr>
        <p:txBody>
          <a:bodyPr wrap="square" rtlCol="0">
            <a:spAutoFit/>
          </a:bodyPr>
          <a:lstStyle/>
          <a:p>
            <a:r>
              <a:rPr lang="pl-PL" sz="2400" b="1" cap="small" dirty="0">
                <a:solidFill>
                  <a:srgbClr val="FF0000"/>
                </a:solidFill>
              </a:rPr>
              <a:t>Top-down </a:t>
            </a:r>
            <a:r>
              <a:rPr lang="pl-PL" sz="2400" b="1" cap="small" dirty="0" err="1">
                <a:solidFill>
                  <a:srgbClr val="FF0000"/>
                </a:solidFill>
              </a:rPr>
              <a:t>process</a:t>
            </a:r>
            <a:endParaRPr lang="en-GB" sz="2400" b="1" cap="small" dirty="0">
              <a:solidFill>
                <a:srgbClr val="FF0000"/>
              </a:solidFill>
            </a:endParaRPr>
          </a:p>
        </p:txBody>
      </p:sp>
      <p:sp>
        <p:nvSpPr>
          <p:cNvPr id="7" name="Symbol zastępczy numeru slajdu 6"/>
          <p:cNvSpPr>
            <a:spLocks noGrp="1"/>
          </p:cNvSpPr>
          <p:nvPr>
            <p:ph type="sldNum" sz="quarter" idx="12"/>
          </p:nvPr>
        </p:nvSpPr>
        <p:spPr/>
        <p:txBody>
          <a:bodyPr/>
          <a:lstStyle/>
          <a:p>
            <a:fld id="{DB502EE1-E5E5-4074-89EA-05E8AA117174}" type="slidenum">
              <a:rPr lang="en-GB" smtClean="0"/>
              <a:t>27</a:t>
            </a:fld>
            <a:endParaRPr lang="en-GB"/>
          </a:p>
        </p:txBody>
      </p:sp>
    </p:spTree>
    <p:extLst>
      <p:ext uri="{BB962C8B-B14F-4D97-AF65-F5344CB8AC3E}">
        <p14:creationId xmlns:p14="http://schemas.microsoft.com/office/powerpoint/2010/main" val="208149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80000"/>
            <a:ext cx="8229600" cy="1143000"/>
          </a:xfrm>
        </p:spPr>
        <p:txBody>
          <a:bodyPr>
            <a:normAutofit/>
          </a:bodyPr>
          <a:lstStyle/>
          <a:p>
            <a:r>
              <a:rPr lang="pl-PL" sz="3200" b="1" dirty="0"/>
              <a:t>The </a:t>
            </a:r>
            <a:r>
              <a:rPr lang="pl-PL" sz="3200" b="1" dirty="0" err="1"/>
              <a:t>process</a:t>
            </a:r>
            <a:r>
              <a:rPr lang="pl-PL" sz="3200" b="1" dirty="0"/>
              <a:t>: </a:t>
            </a:r>
            <a:r>
              <a:rPr lang="pl-PL" sz="3200" b="1" dirty="0" err="1"/>
              <a:t>Nominalizations</a:t>
            </a:r>
            <a:endParaRPr lang="en-GB" sz="3200" b="1" dirty="0"/>
          </a:p>
        </p:txBody>
      </p:sp>
      <p:graphicFrame>
        <p:nvGraphicFramePr>
          <p:cNvPr id="4" name="Symbol zastępczy zawartości 3"/>
          <p:cNvGraphicFramePr>
            <a:graphicFrameLocks noGrp="1"/>
          </p:cNvGraphicFramePr>
          <p:nvPr>
            <p:ph idx="1"/>
            <p:extLst/>
          </p:nvPr>
        </p:nvGraphicFramePr>
        <p:xfrm>
          <a:off x="287542" y="1800000"/>
          <a:ext cx="8640960" cy="3369855"/>
        </p:xfrm>
        <a:graphic>
          <a:graphicData uri="http://schemas.openxmlformats.org/drawingml/2006/table">
            <a:tbl>
              <a:tblPr firstRow="1" bandRow="1">
                <a:tableStyleId>{5940675A-B579-460E-94D1-54222C63F5DA}</a:tableStyleId>
              </a:tblPr>
              <a:tblGrid>
                <a:gridCol w="2592288">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688945">
                <a:tc>
                  <a:txBody>
                    <a:bodyPr/>
                    <a:lstStyle/>
                    <a:p>
                      <a:pPr algn="ctr"/>
                      <a:endParaRPr lang="en-GB" sz="2400" dirty="0"/>
                    </a:p>
                  </a:txBody>
                  <a:tcPr marL="68580" marR="68580" marT="34290" marB="34290"/>
                </a:tc>
                <a:tc>
                  <a:txBody>
                    <a:bodyPr/>
                    <a:lstStyle/>
                    <a:p>
                      <a:pPr algn="ctr"/>
                      <a:r>
                        <a:rPr lang="pl-PL" sz="2400" b="1" i="1" dirty="0"/>
                        <a:t>Głos Wielkopolski</a:t>
                      </a:r>
                      <a:endParaRPr lang="en-GB" sz="2400" b="1" i="1" dirty="0"/>
                    </a:p>
                  </a:txBody>
                  <a:tcPr marL="68580" marR="68580" marT="34290" marB="34290"/>
                </a:tc>
                <a:tc>
                  <a:txBody>
                    <a:bodyPr/>
                    <a:lstStyle/>
                    <a:p>
                      <a:pPr algn="ctr"/>
                      <a:r>
                        <a:rPr lang="pl-PL" sz="2400" b="1" i="1" dirty="0"/>
                        <a:t>Gazeta Wyborcza</a:t>
                      </a:r>
                      <a:endParaRPr lang="en-GB" sz="2400" b="1" i="1" dirty="0"/>
                    </a:p>
                  </a:txBody>
                  <a:tcPr marL="68580" marR="68580" marT="34290" marB="34290"/>
                </a:tc>
                <a:extLst>
                  <a:ext uri="{0D108BD9-81ED-4DB2-BD59-A6C34878D82A}">
                    <a16:rowId xmlns:a16="http://schemas.microsoft.com/office/drawing/2014/main" val="10000"/>
                  </a:ext>
                </a:extLst>
              </a:tr>
              <a:tr h="688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100" dirty="0" err="1"/>
                        <a:t>street</a:t>
                      </a:r>
                      <a:r>
                        <a:rPr lang="pl-PL" sz="2100" dirty="0"/>
                        <a:t> </a:t>
                      </a:r>
                      <a:r>
                        <a:rPr lang="pl-PL" sz="2100" dirty="0" err="1"/>
                        <a:t>name</a:t>
                      </a:r>
                      <a:r>
                        <a:rPr lang="pl-PL" sz="2100" dirty="0"/>
                        <a:t> </a:t>
                      </a:r>
                      <a:r>
                        <a:rPr lang="pl-PL" sz="2100" dirty="0" err="1"/>
                        <a:t>change</a:t>
                      </a:r>
                      <a:endParaRPr lang="en-GB" sz="2100" dirty="0"/>
                    </a:p>
                  </a:txBody>
                  <a:tcPr marL="68580" marR="68580" marT="34290" marB="34290"/>
                </a:tc>
                <a:tc>
                  <a:txBody>
                    <a:bodyPr/>
                    <a:lstStyle/>
                    <a:p>
                      <a:pPr algn="ctr"/>
                      <a:r>
                        <a:rPr lang="pl-PL" sz="2100" dirty="0"/>
                        <a:t>51</a:t>
                      </a:r>
                      <a:endParaRPr lang="en-GB" sz="2100" dirty="0"/>
                    </a:p>
                  </a:txBody>
                  <a:tcPr marL="68580" marR="68580" marT="34290" marB="34290"/>
                </a:tc>
                <a:tc>
                  <a:txBody>
                    <a:bodyPr/>
                    <a:lstStyle/>
                    <a:p>
                      <a:pPr algn="ctr"/>
                      <a:r>
                        <a:rPr lang="pl-PL" sz="2100" dirty="0"/>
                        <a:t>63</a:t>
                      </a:r>
                      <a:endParaRPr lang="en-GB" sz="2100" dirty="0"/>
                    </a:p>
                  </a:txBody>
                  <a:tcPr marL="68580" marR="68580" marT="34290" marB="34290"/>
                </a:tc>
                <a:extLst>
                  <a:ext uri="{0D108BD9-81ED-4DB2-BD59-A6C34878D82A}">
                    <a16:rowId xmlns:a16="http://schemas.microsoft.com/office/drawing/2014/main" val="10001"/>
                  </a:ext>
                </a:extLst>
              </a:tr>
              <a:tr h="688945">
                <a:tc>
                  <a:txBody>
                    <a:bodyPr/>
                    <a:lstStyle/>
                    <a:p>
                      <a:r>
                        <a:rPr lang="pl-PL" sz="2100" dirty="0" err="1"/>
                        <a:t>renaming</a:t>
                      </a:r>
                      <a:endParaRPr lang="en-GB" sz="2100" dirty="0"/>
                    </a:p>
                  </a:txBody>
                  <a:tcPr marL="68580" marR="68580" marT="34290" marB="34290"/>
                </a:tc>
                <a:tc>
                  <a:txBody>
                    <a:bodyPr/>
                    <a:lstStyle/>
                    <a:p>
                      <a:pPr algn="ctr"/>
                      <a:r>
                        <a:rPr lang="pl-PL" sz="2100" dirty="0"/>
                        <a:t>2</a:t>
                      </a:r>
                      <a:endParaRPr lang="en-GB" sz="2100" dirty="0"/>
                    </a:p>
                  </a:txBody>
                  <a:tcPr marL="68580" marR="68580" marT="34290" marB="34290"/>
                </a:tc>
                <a:tc>
                  <a:txBody>
                    <a:bodyPr/>
                    <a:lstStyle/>
                    <a:p>
                      <a:pPr algn="ctr"/>
                      <a:r>
                        <a:rPr lang="pl-PL" sz="2100" dirty="0"/>
                        <a:t>9</a:t>
                      </a:r>
                      <a:endParaRPr lang="en-GB" sz="2100" dirty="0"/>
                    </a:p>
                  </a:txBody>
                  <a:tcPr marL="68580" marR="68580" marT="34290" marB="34290"/>
                </a:tc>
                <a:extLst>
                  <a:ext uri="{0D108BD9-81ED-4DB2-BD59-A6C34878D82A}">
                    <a16:rowId xmlns:a16="http://schemas.microsoft.com/office/drawing/2014/main" val="10002"/>
                  </a:ext>
                </a:extLst>
              </a:tr>
              <a:tr h="1173526">
                <a:tc>
                  <a:txBody>
                    <a:bodyPr/>
                    <a:lstStyle/>
                    <a:p>
                      <a:r>
                        <a:rPr lang="pl-PL" sz="2100" dirty="0" err="1">
                          <a:solidFill>
                            <a:srgbClr val="C00000"/>
                          </a:solidFill>
                        </a:rPr>
                        <a:t>decommunization</a:t>
                      </a:r>
                      <a:endParaRPr lang="en-GB" sz="2100" dirty="0">
                        <a:solidFill>
                          <a:srgbClr val="C00000"/>
                        </a:solidFill>
                      </a:endParaRPr>
                    </a:p>
                  </a:txBody>
                  <a:tcPr marL="68580" marR="68580" marT="34290" marB="34290"/>
                </a:tc>
                <a:tc>
                  <a:txBody>
                    <a:bodyPr/>
                    <a:lstStyle/>
                    <a:p>
                      <a:pPr algn="ctr"/>
                      <a:r>
                        <a:rPr lang="pl-PL" sz="2100" dirty="0"/>
                        <a:t>43</a:t>
                      </a:r>
                    </a:p>
                    <a:p>
                      <a:pPr algn="ctr"/>
                      <a:r>
                        <a:rPr lang="pl-PL" sz="2000" dirty="0"/>
                        <a:t>Decommunisation bill</a:t>
                      </a:r>
                      <a:r>
                        <a:rPr lang="en-GB" sz="2000" dirty="0"/>
                        <a:t>*</a:t>
                      </a:r>
                      <a:r>
                        <a:rPr lang="pl-PL" sz="2000" dirty="0"/>
                        <a:t> </a:t>
                      </a:r>
                      <a:r>
                        <a:rPr lang="pl-PL" sz="2100" dirty="0"/>
                        <a:t>(9)</a:t>
                      </a:r>
                    </a:p>
                    <a:p>
                      <a:pPr algn="ctr"/>
                      <a:r>
                        <a:rPr lang="pl-PL" sz="2000" dirty="0" err="1"/>
                        <a:t>Street</a:t>
                      </a:r>
                      <a:r>
                        <a:rPr lang="pl-PL" sz="2000" dirty="0"/>
                        <a:t> </a:t>
                      </a:r>
                      <a:r>
                        <a:rPr lang="pl-PL" sz="2000" dirty="0" err="1"/>
                        <a:t>decommunization</a:t>
                      </a:r>
                      <a:r>
                        <a:rPr lang="pl-PL" sz="2000" dirty="0"/>
                        <a:t> (13)</a:t>
                      </a:r>
                      <a:endParaRPr lang="en-GB" sz="2000" dirty="0"/>
                    </a:p>
                  </a:txBody>
                  <a:tcPr marL="68580" marR="68580" marT="34290" marB="34290"/>
                </a:tc>
                <a:tc>
                  <a:txBody>
                    <a:bodyPr/>
                    <a:lstStyle/>
                    <a:p>
                      <a:pPr algn="ctr"/>
                      <a:r>
                        <a:rPr lang="pl-PL" sz="2100" dirty="0"/>
                        <a:t>75</a:t>
                      </a:r>
                    </a:p>
                    <a:p>
                      <a:pPr algn="ctr"/>
                      <a:r>
                        <a:rPr lang="pl-PL" sz="2000" dirty="0" err="1">
                          <a:solidFill>
                            <a:srgbClr val="C00000"/>
                          </a:solidFill>
                        </a:rPr>
                        <a:t>Decommunisation</a:t>
                      </a:r>
                      <a:r>
                        <a:rPr lang="pl-PL" sz="2000" baseline="0" dirty="0">
                          <a:solidFill>
                            <a:srgbClr val="C00000"/>
                          </a:solidFill>
                        </a:rPr>
                        <a:t> bill (24)</a:t>
                      </a:r>
                    </a:p>
                    <a:p>
                      <a:pPr algn="ctr"/>
                      <a:r>
                        <a:rPr lang="pl-PL" sz="2000" baseline="0" dirty="0" err="1"/>
                        <a:t>Decommunization</a:t>
                      </a:r>
                      <a:r>
                        <a:rPr lang="pl-PL" sz="2000" baseline="0" dirty="0"/>
                        <a:t> of </a:t>
                      </a:r>
                      <a:r>
                        <a:rPr lang="pl-PL" sz="2000" baseline="0" dirty="0" err="1"/>
                        <a:t>streets</a:t>
                      </a:r>
                      <a:r>
                        <a:rPr lang="pl-PL" sz="2000" baseline="0" dirty="0"/>
                        <a:t> (3)</a:t>
                      </a:r>
                      <a:endParaRPr lang="en-GB" sz="2000" dirty="0"/>
                    </a:p>
                  </a:txBody>
                  <a:tcPr marL="68580" marR="68580" marT="34290" marB="34290"/>
                </a:tc>
                <a:extLst>
                  <a:ext uri="{0D108BD9-81ED-4DB2-BD59-A6C34878D82A}">
                    <a16:rowId xmlns:a16="http://schemas.microsoft.com/office/drawing/2014/main" val="10003"/>
                  </a:ext>
                </a:extLst>
              </a:tr>
            </a:tbl>
          </a:graphicData>
        </a:graphic>
      </p:graphicFrame>
      <p:sp>
        <p:nvSpPr>
          <p:cNvPr id="5" name="pole tekstowe 4"/>
          <p:cNvSpPr txBox="1"/>
          <p:nvPr/>
        </p:nvSpPr>
        <p:spPr>
          <a:xfrm>
            <a:off x="213802" y="5373742"/>
            <a:ext cx="8640960" cy="1569660"/>
          </a:xfrm>
          <a:prstGeom prst="rect">
            <a:avLst/>
          </a:prstGeom>
          <a:noFill/>
        </p:spPr>
        <p:txBody>
          <a:bodyPr wrap="square" rtlCol="0">
            <a:spAutoFit/>
          </a:bodyPr>
          <a:lstStyle/>
          <a:p>
            <a:r>
              <a:rPr lang="en-GB" sz="2000" dirty="0"/>
              <a:t>*</a:t>
            </a:r>
            <a:r>
              <a:rPr lang="pl-PL" sz="2000" dirty="0"/>
              <a:t>A bill banning the propagation of communism and other totalitarian systems … requires the local governments to change the names … commemorating persons, organizations, events or dates symbolising communism or another totalitarian system or propagating this system in another way. </a:t>
            </a:r>
            <a:endParaRPr lang="en-GB" sz="2000" dirty="0"/>
          </a:p>
          <a:p>
            <a:endParaRPr lang="en-GB" sz="1600" dirty="0"/>
          </a:p>
        </p:txBody>
      </p:sp>
      <p:sp>
        <p:nvSpPr>
          <p:cNvPr id="3" name="Symbol zastępczy numeru slajdu 2"/>
          <p:cNvSpPr>
            <a:spLocks noGrp="1"/>
          </p:cNvSpPr>
          <p:nvPr>
            <p:ph type="sldNum" sz="quarter" idx="12"/>
          </p:nvPr>
        </p:nvSpPr>
        <p:spPr/>
        <p:txBody>
          <a:bodyPr/>
          <a:lstStyle/>
          <a:p>
            <a:fld id="{DB502EE1-E5E5-4074-89EA-05E8AA117174}" type="slidenum">
              <a:rPr lang="en-GB" smtClean="0"/>
              <a:t>28</a:t>
            </a:fld>
            <a:endParaRPr lang="en-GB"/>
          </a:p>
        </p:txBody>
      </p:sp>
    </p:spTree>
    <p:extLst>
      <p:ext uri="{BB962C8B-B14F-4D97-AF65-F5344CB8AC3E}">
        <p14:creationId xmlns:p14="http://schemas.microsoft.com/office/powerpoint/2010/main" val="104901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242000"/>
            <a:ext cx="8388472" cy="4883974"/>
          </a:xfrm>
        </p:spPr>
        <p:txBody>
          <a:bodyPr>
            <a:noAutofit/>
          </a:bodyPr>
          <a:lstStyle/>
          <a:p>
            <a:pPr marL="2244725" indent="-2244725" algn="just">
              <a:spcBef>
                <a:spcPts val="0"/>
              </a:spcBef>
              <a:buNone/>
            </a:pPr>
            <a:r>
              <a:rPr lang="en-GB" sz="2000" dirty="0"/>
              <a:t>After WWI: 	First democracies established</a:t>
            </a:r>
          </a:p>
          <a:p>
            <a:pPr marL="2244725" indent="-2244725" algn="just">
              <a:spcBef>
                <a:spcPts val="0"/>
              </a:spcBef>
              <a:buNone/>
            </a:pPr>
            <a:r>
              <a:rPr lang="en-GB" sz="2000" dirty="0"/>
              <a:t>until end of WWII:	Occupied and/or governed by Nazi Germany</a:t>
            </a:r>
          </a:p>
          <a:p>
            <a:pPr marL="2244725" indent="-2244725" algn="just">
              <a:spcBef>
                <a:spcPts val="0"/>
              </a:spcBef>
              <a:buNone/>
            </a:pPr>
            <a:r>
              <a:rPr lang="en-GB" sz="2000" dirty="0"/>
              <a:t>Post-1945:	USSR-aligned countries were ruled by socialist regimes </a:t>
            </a:r>
          </a:p>
          <a:p>
            <a:pPr marL="2244725" indent="-2244725" algn="just">
              <a:spcBef>
                <a:spcPts val="0"/>
              </a:spcBef>
              <a:buNone/>
            </a:pPr>
            <a:r>
              <a:rPr lang="en-GB" sz="2000" dirty="0"/>
              <a:t>End of the cold war: 	Parliamentary democracy</a:t>
            </a:r>
          </a:p>
          <a:p>
            <a:pPr marL="2244725" indent="-2244725" algn="just">
              <a:spcBef>
                <a:spcPts val="0"/>
              </a:spcBef>
              <a:buNone/>
            </a:pPr>
            <a:endParaRPr lang="en-GB" sz="2000" dirty="0"/>
          </a:p>
          <a:p>
            <a:pPr marL="0" indent="0" algn="just">
              <a:spcBef>
                <a:spcPts val="0"/>
              </a:spcBef>
              <a:buNone/>
            </a:pPr>
            <a:r>
              <a:rPr lang="en-GB" sz="2000" dirty="0"/>
              <a:t>Rapid succession of changes in state ideology left its mark on the </a:t>
            </a:r>
            <a:r>
              <a:rPr lang="pl-PL" sz="2000" dirty="0"/>
              <a:t>LL</a:t>
            </a:r>
            <a:r>
              <a:rPr lang="en-GB" sz="2000" dirty="0"/>
              <a:t>: </a:t>
            </a:r>
          </a:p>
          <a:p>
            <a:pPr marL="0" indent="0" algn="just">
              <a:spcBef>
                <a:spcPts val="0"/>
              </a:spcBef>
              <a:buNone/>
            </a:pPr>
            <a:r>
              <a:rPr lang="en-GB" sz="2000" i="1" dirty="0"/>
              <a:t>Chemnitz</a:t>
            </a:r>
            <a:r>
              <a:rPr lang="en-GB" sz="2000" dirty="0"/>
              <a:t> &gt; </a:t>
            </a:r>
            <a:r>
              <a:rPr lang="en-GB" sz="2000" i="1" dirty="0"/>
              <a:t>Karl-Marx-Stadt</a:t>
            </a:r>
            <a:r>
              <a:rPr lang="en-GB" sz="2000" dirty="0"/>
              <a:t> (1953) &gt; </a:t>
            </a:r>
            <a:r>
              <a:rPr lang="en-GB" sz="2000" i="1" dirty="0"/>
              <a:t>Chemnitz (</a:t>
            </a:r>
            <a:r>
              <a:rPr lang="en-GB" sz="2000" dirty="0"/>
              <a:t>1989) </a:t>
            </a:r>
          </a:p>
          <a:p>
            <a:pPr marL="0" indent="0" algn="just">
              <a:spcBef>
                <a:spcPts val="0"/>
              </a:spcBef>
              <a:buNone/>
            </a:pPr>
            <a:r>
              <a:rPr lang="en-GB" sz="2000" i="1" dirty="0"/>
              <a:t>Katowice</a:t>
            </a:r>
            <a:r>
              <a:rPr lang="en-GB" sz="2000" dirty="0"/>
              <a:t> &gt; </a:t>
            </a:r>
            <a:r>
              <a:rPr lang="en-GB" sz="2000" i="1" dirty="0" err="1"/>
              <a:t>Stalinogród</a:t>
            </a:r>
            <a:r>
              <a:rPr lang="en-GB" sz="2000" dirty="0"/>
              <a:t> (1953) &gt; </a:t>
            </a:r>
            <a:r>
              <a:rPr lang="en-GB" sz="2000" i="1" dirty="0"/>
              <a:t>Katowice</a:t>
            </a:r>
            <a:r>
              <a:rPr lang="en-GB" sz="2000" dirty="0"/>
              <a:t> (1956)</a:t>
            </a:r>
          </a:p>
          <a:p>
            <a:pPr marL="0" indent="0" algn="just">
              <a:spcBef>
                <a:spcPts val="0"/>
              </a:spcBef>
              <a:buNone/>
            </a:pPr>
            <a:r>
              <a:rPr lang="en-GB" sz="2000" dirty="0"/>
              <a:t> </a:t>
            </a:r>
          </a:p>
          <a:p>
            <a:pPr marL="0" indent="0" algn="just">
              <a:spcBef>
                <a:spcPts val="0"/>
              </a:spcBef>
              <a:buNone/>
            </a:pPr>
            <a:r>
              <a:rPr lang="en-GB" sz="2000" dirty="0"/>
              <a:t>Commemorative renaming can function as a powerful mechanism to obliterate “the memory of the former regime. [The public elimination of] the discredited past from the public sphere demonstrate[s] the end of [one regime] … and the beginning of a new era.” (</a:t>
            </a:r>
            <a:r>
              <a:rPr lang="en-GB" sz="2000" dirty="0" err="1"/>
              <a:t>Arazyahu</a:t>
            </a:r>
            <a:r>
              <a:rPr lang="en-GB" sz="2000" dirty="0"/>
              <a:t> 2012:387). </a:t>
            </a:r>
          </a:p>
          <a:p>
            <a:pPr marL="0" indent="0" algn="just">
              <a:spcBef>
                <a:spcPts val="0"/>
              </a:spcBef>
              <a:buNone/>
            </a:pPr>
            <a:endParaRPr lang="en-GB" sz="2000" dirty="0"/>
          </a:p>
          <a:p>
            <a:pPr marL="0" indent="0" algn="just">
              <a:spcBef>
                <a:spcPts val="0"/>
              </a:spcBef>
              <a:buNone/>
            </a:pPr>
            <a:r>
              <a:rPr lang="en-GB" sz="2000" dirty="0"/>
              <a:t>Commemorative renaming should be treated as an exercise in active forgetting (A. </a:t>
            </a:r>
            <a:r>
              <a:rPr lang="en-GB" sz="2000" dirty="0" err="1"/>
              <a:t>Assman</a:t>
            </a:r>
            <a:r>
              <a:rPr lang="en-GB" sz="2000" dirty="0"/>
              <a:t> 2010) or repressive erasure (</a:t>
            </a:r>
            <a:r>
              <a:rPr lang="en-GB" sz="2000" dirty="0" err="1"/>
              <a:t>Connerton</a:t>
            </a:r>
            <a:r>
              <a:rPr lang="en-GB" sz="2000" dirty="0"/>
              <a:t> 2008)</a:t>
            </a:r>
            <a:endParaRPr lang="en-US" sz="2000" dirty="0"/>
          </a:p>
        </p:txBody>
      </p:sp>
      <p:sp>
        <p:nvSpPr>
          <p:cNvPr id="7" name="TextBox 4"/>
          <p:cNvSpPr txBox="1"/>
          <p:nvPr/>
        </p:nvSpPr>
        <p:spPr>
          <a:xfrm>
            <a:off x="900000" y="180000"/>
            <a:ext cx="7352606" cy="954107"/>
          </a:xfrm>
          <a:prstGeom prst="rect">
            <a:avLst/>
          </a:prstGeom>
          <a:noFill/>
        </p:spPr>
        <p:txBody>
          <a:bodyPr wrap="square" rtlCol="0">
            <a:spAutoFit/>
          </a:bodyPr>
          <a:lstStyle/>
          <a:p>
            <a:pPr algn="ctr"/>
            <a:r>
              <a:rPr lang="en-GB" sz="2800" b="1" dirty="0"/>
              <a:t>Commemorative street (re)naming</a:t>
            </a:r>
          </a:p>
          <a:p>
            <a:pPr algn="ctr"/>
            <a:r>
              <a:rPr lang="en-US" sz="2800" b="1" dirty="0"/>
              <a:t>in Eastern Germany and Poland</a:t>
            </a:r>
            <a:endParaRPr lang="en-GB" sz="2800" b="1" dirty="0"/>
          </a:p>
        </p:txBody>
      </p:sp>
      <p:sp>
        <p:nvSpPr>
          <p:cNvPr id="2" name="Symbol zastępczy numeru slajdu 1"/>
          <p:cNvSpPr>
            <a:spLocks noGrp="1"/>
          </p:cNvSpPr>
          <p:nvPr>
            <p:ph type="sldNum" sz="quarter" idx="12"/>
          </p:nvPr>
        </p:nvSpPr>
        <p:spPr/>
        <p:txBody>
          <a:bodyPr/>
          <a:lstStyle/>
          <a:p>
            <a:fld id="{DB502EE1-E5E5-4074-89EA-05E8AA117174}" type="slidenum">
              <a:rPr lang="en-GB" smtClean="0"/>
              <a:t>3</a:t>
            </a:fld>
            <a:endParaRPr lang="en-GB"/>
          </a:p>
        </p:txBody>
      </p:sp>
    </p:spTree>
    <p:extLst>
      <p:ext uri="{BB962C8B-B14F-4D97-AF65-F5344CB8AC3E}">
        <p14:creationId xmlns:p14="http://schemas.microsoft.com/office/powerpoint/2010/main" val="17734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242000"/>
            <a:ext cx="8676000" cy="5535253"/>
          </a:xfrm>
        </p:spPr>
        <p:txBody>
          <a:bodyPr>
            <a:noAutofit/>
          </a:bodyPr>
          <a:lstStyle/>
          <a:p>
            <a:pPr marL="0" indent="0">
              <a:buNone/>
            </a:pPr>
            <a:r>
              <a:rPr lang="en-GB" sz="1800" b="1" dirty="0"/>
              <a:t>MILL objectives</a:t>
            </a:r>
            <a:r>
              <a:rPr lang="en-GB" sz="1800" b="1" dirty="0">
                <a:ea typeface="Arial" panose="020B0604020202020204" pitchFamily="34" charset="0"/>
              </a:rPr>
              <a:t>:</a:t>
            </a:r>
          </a:p>
          <a:p>
            <a:pPr marL="0" indent="0">
              <a:buNone/>
            </a:pPr>
            <a:r>
              <a:rPr lang="en-GB" sz="1800" dirty="0">
                <a:ea typeface="Arial" panose="020B0604020202020204" pitchFamily="34" charset="0"/>
              </a:rPr>
              <a:t>Investigate the ongoing “battle for the representation” (</a:t>
            </a:r>
            <a:r>
              <a:rPr lang="en-GB" sz="1800" dirty="0" err="1">
                <a:ea typeface="Arial" panose="020B0604020202020204" pitchFamily="34" charset="0"/>
              </a:rPr>
              <a:t>Trumper</a:t>
            </a:r>
            <a:r>
              <a:rPr lang="en-GB" sz="1800" dirty="0">
                <a:ea typeface="Arial" panose="020B0604020202020204" pitchFamily="34" charset="0"/>
              </a:rPr>
              <a:t>-Hecht 2009:238) of competing state ideologies as they find expression on the street signs.</a:t>
            </a:r>
            <a:endParaRPr lang="en-GB" sz="1800" dirty="0"/>
          </a:p>
          <a:p>
            <a:r>
              <a:rPr lang="en-GB" sz="1800" dirty="0"/>
              <a:t>Comparatively examine changes in semiotic ecology of Poland &amp; Eastern Germany </a:t>
            </a:r>
          </a:p>
          <a:p>
            <a:r>
              <a:rPr lang="en-GB" sz="1800" dirty="0"/>
              <a:t>Two larger cities with regional importance (Leipzig and </a:t>
            </a:r>
            <a:r>
              <a:rPr lang="en-GB" sz="1800" dirty="0" err="1"/>
              <a:t>Poznań</a:t>
            </a:r>
            <a:r>
              <a:rPr lang="en-GB" sz="1800" dirty="0"/>
              <a:t>, ca. 560.000 pop) </a:t>
            </a:r>
          </a:p>
          <a:p>
            <a:r>
              <a:rPr lang="en-GB" sz="1800" dirty="0"/>
              <a:t>Two small towns (</a:t>
            </a:r>
            <a:r>
              <a:rPr lang="en-GB" sz="1800" dirty="0" err="1"/>
              <a:t>Zbąszyń</a:t>
            </a:r>
            <a:r>
              <a:rPr lang="en-GB" sz="1800" dirty="0"/>
              <a:t> and </a:t>
            </a:r>
            <a:r>
              <a:rPr lang="en-GB" sz="1800" dirty="0" err="1"/>
              <a:t>Annaberg</a:t>
            </a:r>
            <a:r>
              <a:rPr lang="en-GB" sz="1800" dirty="0"/>
              <a:t>-Buchholz &lt; 25.000 inhabitants)</a:t>
            </a:r>
          </a:p>
          <a:p>
            <a:r>
              <a:rPr lang="en-GB" sz="1800" dirty="0"/>
              <a:t>Medium size city Frankfurt(Oder)/</a:t>
            </a:r>
            <a:r>
              <a:rPr lang="en-GB" sz="1800" dirty="0" err="1"/>
              <a:t>Słubice</a:t>
            </a:r>
            <a:r>
              <a:rPr lang="en-GB" sz="1800" dirty="0"/>
              <a:t> (together 74.000 inhabitants) divided into two towns as a result of new border established on the Oder river after WWII.</a:t>
            </a:r>
            <a:endParaRPr lang="de-DE" sz="1800" dirty="0"/>
          </a:p>
          <a:p>
            <a:pPr marL="0" indent="0">
              <a:buNone/>
            </a:pPr>
            <a:endParaRPr lang="en-GB" sz="1800" b="1" dirty="0"/>
          </a:p>
        </p:txBody>
      </p:sp>
      <p:sp>
        <p:nvSpPr>
          <p:cNvPr id="4" name="TextBox 4"/>
          <p:cNvSpPr txBox="1"/>
          <p:nvPr/>
        </p:nvSpPr>
        <p:spPr>
          <a:xfrm>
            <a:off x="900000" y="180000"/>
            <a:ext cx="7352606" cy="954107"/>
          </a:xfrm>
          <a:prstGeom prst="rect">
            <a:avLst/>
          </a:prstGeom>
          <a:noFill/>
        </p:spPr>
        <p:txBody>
          <a:bodyPr wrap="square" rtlCol="0">
            <a:spAutoFit/>
          </a:bodyPr>
          <a:lstStyle/>
          <a:p>
            <a:pPr algn="ctr"/>
            <a:r>
              <a:rPr lang="en-GB" sz="2800" b="1" dirty="0"/>
              <a:t>Commemorative street (re)naming</a:t>
            </a:r>
          </a:p>
          <a:p>
            <a:pPr algn="ctr"/>
            <a:r>
              <a:rPr lang="en-US" sz="2800" b="1" dirty="0"/>
              <a:t>in Eastern Germany and Poland</a:t>
            </a:r>
            <a:endParaRPr lang="en-GB" sz="2800" b="1" dirty="0"/>
          </a:p>
        </p:txBody>
      </p:sp>
      <p:pic>
        <p:nvPicPr>
          <p:cNvPr id="5" name="Grafik 4"/>
          <p:cNvPicPr>
            <a:picLocks noChangeAspect="1"/>
          </p:cNvPicPr>
          <p:nvPr/>
        </p:nvPicPr>
        <p:blipFill>
          <a:blip r:embed="rId3"/>
          <a:stretch>
            <a:fillRect/>
          </a:stretch>
        </p:blipFill>
        <p:spPr>
          <a:xfrm>
            <a:off x="971600" y="3896933"/>
            <a:ext cx="6912768" cy="2880320"/>
          </a:xfrm>
          <a:prstGeom prst="rect">
            <a:avLst/>
          </a:prstGeom>
        </p:spPr>
      </p:pic>
      <p:sp>
        <p:nvSpPr>
          <p:cNvPr id="2" name="Symbol zastępczy numeru slajdu 1"/>
          <p:cNvSpPr>
            <a:spLocks noGrp="1"/>
          </p:cNvSpPr>
          <p:nvPr>
            <p:ph type="sldNum" sz="quarter" idx="12"/>
          </p:nvPr>
        </p:nvSpPr>
        <p:spPr/>
        <p:txBody>
          <a:bodyPr/>
          <a:lstStyle/>
          <a:p>
            <a:fld id="{DB502EE1-E5E5-4074-89EA-05E8AA117174}" type="slidenum">
              <a:rPr lang="en-GB" smtClean="0"/>
              <a:t>4</a:t>
            </a:fld>
            <a:endParaRPr lang="en-GB"/>
          </a:p>
        </p:txBody>
      </p:sp>
    </p:spTree>
    <p:extLst>
      <p:ext uri="{BB962C8B-B14F-4D97-AF65-F5344CB8AC3E}">
        <p14:creationId xmlns:p14="http://schemas.microsoft.com/office/powerpoint/2010/main" val="126703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242000"/>
            <a:ext cx="8676000" cy="5535253"/>
          </a:xfrm>
        </p:spPr>
        <p:txBody>
          <a:bodyPr>
            <a:noAutofit/>
          </a:bodyPr>
          <a:lstStyle/>
          <a:p>
            <a:pPr marL="0" indent="0">
              <a:buNone/>
            </a:pPr>
            <a:r>
              <a:rPr lang="en-GB" sz="1800" b="1" dirty="0"/>
              <a:t>MILL objectives</a:t>
            </a:r>
            <a:r>
              <a:rPr lang="en-GB" sz="1800" b="1" dirty="0">
                <a:ea typeface="Arial" panose="020B0604020202020204" pitchFamily="34" charset="0"/>
              </a:rPr>
              <a:t>:</a:t>
            </a:r>
          </a:p>
          <a:p>
            <a:pPr marL="0" indent="0">
              <a:buNone/>
            </a:pPr>
            <a:r>
              <a:rPr lang="en-GB" sz="1800" dirty="0">
                <a:ea typeface="Arial" panose="020B0604020202020204" pitchFamily="34" charset="0"/>
              </a:rPr>
              <a:t>Investigate the ongoing “battle for the representation” (</a:t>
            </a:r>
            <a:r>
              <a:rPr lang="en-GB" sz="1800" dirty="0" err="1">
                <a:ea typeface="Arial" panose="020B0604020202020204" pitchFamily="34" charset="0"/>
              </a:rPr>
              <a:t>Trumper</a:t>
            </a:r>
            <a:r>
              <a:rPr lang="en-GB" sz="1800" dirty="0">
                <a:ea typeface="Arial" panose="020B0604020202020204" pitchFamily="34" charset="0"/>
              </a:rPr>
              <a:t>-Hecht 2009:238) of competing state ideologies as they find expression on the street signs.</a:t>
            </a:r>
            <a:endParaRPr lang="en-GB" sz="1800" dirty="0"/>
          </a:p>
          <a:p>
            <a:r>
              <a:rPr lang="en-GB" sz="1800" dirty="0"/>
              <a:t>Comparatively examine changes in semiotic ecology of Poland &amp; Eastern Germany </a:t>
            </a:r>
          </a:p>
          <a:p>
            <a:r>
              <a:rPr lang="en-GB" sz="1800" dirty="0"/>
              <a:t>Two larger cities with regional importance (Leipzig and </a:t>
            </a:r>
            <a:r>
              <a:rPr lang="en-GB" sz="1800" dirty="0" err="1"/>
              <a:t>Poznań</a:t>
            </a:r>
            <a:r>
              <a:rPr lang="en-GB" sz="1800" dirty="0"/>
              <a:t>, ca. 560.000 pop) </a:t>
            </a:r>
          </a:p>
          <a:p>
            <a:r>
              <a:rPr lang="en-GB" sz="1800" dirty="0"/>
              <a:t>Two small towns (</a:t>
            </a:r>
            <a:r>
              <a:rPr lang="en-GB" sz="1800" dirty="0" err="1"/>
              <a:t>Zbąszyń</a:t>
            </a:r>
            <a:r>
              <a:rPr lang="en-GB" sz="1800" dirty="0"/>
              <a:t> and </a:t>
            </a:r>
            <a:r>
              <a:rPr lang="en-GB" sz="1800" dirty="0" err="1"/>
              <a:t>Annaberg</a:t>
            </a:r>
            <a:r>
              <a:rPr lang="en-GB" sz="1800" dirty="0"/>
              <a:t>-Buchholz &lt; 25.000 inhabitants)</a:t>
            </a:r>
          </a:p>
          <a:p>
            <a:r>
              <a:rPr lang="en-GB" sz="1800" dirty="0"/>
              <a:t>Medium size city Frankfurt(Oder)/</a:t>
            </a:r>
            <a:r>
              <a:rPr lang="en-GB" sz="1800" dirty="0" err="1"/>
              <a:t>Słubice</a:t>
            </a:r>
            <a:r>
              <a:rPr lang="en-GB" sz="1800" dirty="0"/>
              <a:t> (together 74.000 inhabitants) divided into two towns as a result of new border established on the Oder river after WWII.</a:t>
            </a:r>
            <a:endParaRPr lang="de-DE" sz="1800" dirty="0"/>
          </a:p>
          <a:p>
            <a:pPr marL="0" indent="0">
              <a:buNone/>
            </a:pPr>
            <a:endParaRPr lang="en-GB" sz="1800" b="1" dirty="0"/>
          </a:p>
          <a:p>
            <a:pPr marL="0" indent="0">
              <a:buNone/>
            </a:pPr>
            <a:r>
              <a:rPr lang="pl-PL" sz="1800" b="1" dirty="0"/>
              <a:t>MILL </a:t>
            </a:r>
            <a:r>
              <a:rPr lang="en-GB" sz="1800" b="1" dirty="0"/>
              <a:t>time frame: </a:t>
            </a:r>
          </a:p>
          <a:p>
            <a:pPr marL="0" indent="0">
              <a:buNone/>
            </a:pPr>
            <a:r>
              <a:rPr lang="en-GB" sz="1800" dirty="0"/>
              <a:t>1916– 2018: Longitudinal frame that examines the “wave[s] of </a:t>
            </a:r>
            <a:r>
              <a:rPr lang="en-GB" sz="1800" dirty="0" err="1"/>
              <a:t>renamings</a:t>
            </a:r>
            <a:r>
              <a:rPr lang="en-GB" sz="1800" dirty="0"/>
              <a:t> that swept” through time and space (</a:t>
            </a:r>
            <a:r>
              <a:rPr lang="en-GB" sz="1800" dirty="0" err="1"/>
              <a:t>Arazyahu</a:t>
            </a:r>
            <a:r>
              <a:rPr lang="en-GB" sz="1800" dirty="0"/>
              <a:t> 1986:590).</a:t>
            </a:r>
          </a:p>
          <a:p>
            <a:pPr marL="0" indent="0" algn="just">
              <a:spcAft>
                <a:spcPts val="0"/>
              </a:spcAft>
              <a:buNone/>
            </a:pPr>
            <a:endParaRPr lang="en-GB" sz="1800" b="1" dirty="0">
              <a:solidFill>
                <a:srgbClr val="000000"/>
              </a:solidFill>
              <a:ea typeface="Times New Roman" panose="02020603050405020304" pitchFamily="18" charset="0"/>
            </a:endParaRPr>
          </a:p>
          <a:p>
            <a:pPr marL="0" indent="0">
              <a:buNone/>
            </a:pPr>
            <a:r>
              <a:rPr lang="en-GB" sz="1800" b="1" dirty="0"/>
              <a:t>This talk: DHA analysis of newspapers</a:t>
            </a:r>
            <a:endParaRPr lang="en-GB" sz="1800" dirty="0"/>
          </a:p>
          <a:p>
            <a:pPr lvl="0"/>
            <a:r>
              <a:rPr lang="pl-PL" sz="1800" dirty="0"/>
              <a:t>Scope: Zbąszyń 1989-2018; Poznań 2017-2018; Annaberg-Bucholtz</a:t>
            </a:r>
            <a:r>
              <a:rPr lang="en-GB" sz="1800" dirty="0"/>
              <a:t> 2006-2017</a:t>
            </a:r>
          </a:p>
          <a:p>
            <a:pPr lvl="0"/>
            <a:r>
              <a:rPr lang="en-GB" sz="1800" dirty="0"/>
              <a:t>Focus: </a:t>
            </a:r>
            <a:r>
              <a:rPr lang="en-GB" sz="1800" dirty="0" err="1"/>
              <a:t>topoi</a:t>
            </a:r>
            <a:r>
              <a:rPr lang="pl-PL" sz="1800" dirty="0"/>
              <a:t>, </a:t>
            </a:r>
            <a:r>
              <a:rPr lang="pl-PL" sz="1800" dirty="0" err="1"/>
              <a:t>nominalizations</a:t>
            </a:r>
            <a:r>
              <a:rPr lang="pl-PL" sz="1800" dirty="0"/>
              <a:t> and </a:t>
            </a:r>
            <a:r>
              <a:rPr lang="pl-PL" sz="1800" dirty="0" err="1"/>
              <a:t>predications</a:t>
            </a:r>
            <a:endParaRPr lang="en-GB" sz="1800" dirty="0"/>
          </a:p>
        </p:txBody>
      </p:sp>
      <p:sp>
        <p:nvSpPr>
          <p:cNvPr id="4" name="TextBox 4"/>
          <p:cNvSpPr txBox="1"/>
          <p:nvPr/>
        </p:nvSpPr>
        <p:spPr>
          <a:xfrm>
            <a:off x="900000" y="180000"/>
            <a:ext cx="7352606" cy="954107"/>
          </a:xfrm>
          <a:prstGeom prst="rect">
            <a:avLst/>
          </a:prstGeom>
          <a:noFill/>
        </p:spPr>
        <p:txBody>
          <a:bodyPr wrap="square" rtlCol="0">
            <a:spAutoFit/>
          </a:bodyPr>
          <a:lstStyle/>
          <a:p>
            <a:pPr algn="ctr"/>
            <a:r>
              <a:rPr lang="en-GB" sz="2800" b="1" dirty="0"/>
              <a:t>Commemorative street (re)naming</a:t>
            </a:r>
          </a:p>
          <a:p>
            <a:pPr algn="ctr"/>
            <a:r>
              <a:rPr lang="en-US" sz="2800" b="1" dirty="0"/>
              <a:t>in Eastern Germany and Poland</a:t>
            </a:r>
            <a:endParaRPr lang="en-GB" sz="2800" b="1" dirty="0"/>
          </a:p>
        </p:txBody>
      </p:sp>
      <p:sp>
        <p:nvSpPr>
          <p:cNvPr id="2" name="Symbol zastępczy numeru slajdu 1"/>
          <p:cNvSpPr>
            <a:spLocks noGrp="1"/>
          </p:cNvSpPr>
          <p:nvPr>
            <p:ph type="sldNum" sz="quarter" idx="12"/>
          </p:nvPr>
        </p:nvSpPr>
        <p:spPr/>
        <p:txBody>
          <a:bodyPr/>
          <a:lstStyle/>
          <a:p>
            <a:fld id="{DB502EE1-E5E5-4074-89EA-05E8AA117174}" type="slidenum">
              <a:rPr lang="en-GB" smtClean="0"/>
              <a:t>5</a:t>
            </a:fld>
            <a:endParaRPr lang="en-GB"/>
          </a:p>
        </p:txBody>
      </p:sp>
    </p:spTree>
    <p:extLst>
      <p:ext uri="{BB962C8B-B14F-4D97-AF65-F5344CB8AC3E}">
        <p14:creationId xmlns:p14="http://schemas.microsoft.com/office/powerpoint/2010/main" val="34240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4530" y="180000"/>
            <a:ext cx="8229600" cy="1143000"/>
          </a:xfrm>
        </p:spPr>
        <p:txBody>
          <a:bodyPr>
            <a:normAutofit/>
          </a:bodyPr>
          <a:lstStyle/>
          <a:p>
            <a:r>
              <a:rPr lang="en-GB" sz="2800" b="1" dirty="0"/>
              <a:t>F</a:t>
            </a:r>
            <a:r>
              <a:rPr lang="pl-PL" sz="2800" b="1" dirty="0" err="1"/>
              <a:t>requency</a:t>
            </a:r>
            <a:r>
              <a:rPr lang="en-GB" sz="2800" b="1" dirty="0"/>
              <a:t> of articles on street name changes in </a:t>
            </a:r>
            <a:r>
              <a:rPr lang="en-GB" sz="2800" b="1" dirty="0" err="1"/>
              <a:t>Gazeta</a:t>
            </a:r>
            <a:r>
              <a:rPr lang="en-GB" sz="2800" b="1" dirty="0"/>
              <a:t> </a:t>
            </a:r>
            <a:r>
              <a:rPr lang="en-GB" sz="2800" b="1" dirty="0" err="1"/>
              <a:t>Wyborcza</a:t>
            </a:r>
            <a:r>
              <a:rPr lang="en-GB" sz="2800" b="1" dirty="0"/>
              <a:t> 2005-2017</a:t>
            </a:r>
          </a:p>
        </p:txBody>
      </p:sp>
      <p:graphicFrame>
        <p:nvGraphicFramePr>
          <p:cNvPr id="4" name="Wykres 3"/>
          <p:cNvGraphicFramePr>
            <a:graphicFrameLocks/>
          </p:cNvGraphicFramePr>
          <p:nvPr>
            <p:extLst>
              <p:ext uri="{D42A27DB-BD31-4B8C-83A1-F6EECF244321}">
                <p14:modId xmlns:p14="http://schemas.microsoft.com/office/powerpoint/2010/main" val="3593763281"/>
              </p:ext>
            </p:extLst>
          </p:nvPr>
        </p:nvGraphicFramePr>
        <p:xfrm>
          <a:off x="611560" y="1772816"/>
          <a:ext cx="777686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3" name="Symbol zastępczy numeru slajdu 2"/>
          <p:cNvSpPr>
            <a:spLocks noGrp="1"/>
          </p:cNvSpPr>
          <p:nvPr>
            <p:ph type="sldNum" sz="quarter" idx="12"/>
          </p:nvPr>
        </p:nvSpPr>
        <p:spPr/>
        <p:txBody>
          <a:bodyPr/>
          <a:lstStyle/>
          <a:p>
            <a:fld id="{DB502EE1-E5E5-4074-89EA-05E8AA117174}" type="slidenum">
              <a:rPr lang="en-GB" smtClean="0"/>
              <a:t>6</a:t>
            </a:fld>
            <a:endParaRPr lang="en-GB"/>
          </a:p>
        </p:txBody>
      </p:sp>
    </p:spTree>
    <p:extLst>
      <p:ext uri="{BB962C8B-B14F-4D97-AF65-F5344CB8AC3E}">
        <p14:creationId xmlns:p14="http://schemas.microsoft.com/office/powerpoint/2010/main" val="89528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000" y="180000"/>
            <a:ext cx="8229600" cy="1143000"/>
          </a:xfrm>
        </p:spPr>
        <p:txBody>
          <a:bodyPr>
            <a:normAutofit/>
          </a:bodyPr>
          <a:lstStyle/>
          <a:p>
            <a:r>
              <a:rPr lang="pl-PL" sz="2800" b="1" dirty="0" err="1"/>
              <a:t>Selected</a:t>
            </a:r>
            <a:r>
              <a:rPr lang="pl-PL" sz="2800" b="1" dirty="0"/>
              <a:t> data</a:t>
            </a:r>
            <a:endParaRPr lang="en-GB" sz="28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996230522"/>
              </p:ext>
            </p:extLst>
          </p:nvPr>
        </p:nvGraphicFramePr>
        <p:xfrm>
          <a:off x="514353" y="1323000"/>
          <a:ext cx="8147247" cy="4626928"/>
        </p:xfrm>
        <a:graphic>
          <a:graphicData uri="http://schemas.openxmlformats.org/drawingml/2006/table">
            <a:tbl>
              <a:tblPr firstRow="1" bandRow="1">
                <a:tableStyleId>{5940675A-B579-460E-94D1-54222C63F5DA}</a:tableStyleId>
              </a:tblPr>
              <a:tblGrid>
                <a:gridCol w="2715749">
                  <a:extLst>
                    <a:ext uri="{9D8B030D-6E8A-4147-A177-3AD203B41FA5}">
                      <a16:colId xmlns:a16="http://schemas.microsoft.com/office/drawing/2014/main" val="20000"/>
                    </a:ext>
                  </a:extLst>
                </a:gridCol>
                <a:gridCol w="2715749">
                  <a:extLst>
                    <a:ext uri="{9D8B030D-6E8A-4147-A177-3AD203B41FA5}">
                      <a16:colId xmlns:a16="http://schemas.microsoft.com/office/drawing/2014/main" val="20001"/>
                    </a:ext>
                  </a:extLst>
                </a:gridCol>
                <a:gridCol w="2715749">
                  <a:extLst>
                    <a:ext uri="{9D8B030D-6E8A-4147-A177-3AD203B41FA5}">
                      <a16:colId xmlns:a16="http://schemas.microsoft.com/office/drawing/2014/main" val="20002"/>
                    </a:ext>
                  </a:extLst>
                </a:gridCol>
              </a:tblGrid>
              <a:tr h="562739">
                <a:tc>
                  <a:txBody>
                    <a:bodyPr/>
                    <a:lstStyle/>
                    <a:p>
                      <a:pPr algn="ctr">
                        <a:lnSpc>
                          <a:spcPct val="107000"/>
                        </a:lnSpc>
                        <a:spcAft>
                          <a:spcPts val="800"/>
                        </a:spcAft>
                      </a:pPr>
                      <a:r>
                        <a:rPr lang="pl-PL" sz="2400" b="1" dirty="0">
                          <a:effectLst/>
                        </a:rPr>
                        <a:t>Zbąszyń</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tc>
                  <a:txBody>
                    <a:bodyPr/>
                    <a:lstStyle/>
                    <a:p>
                      <a:pPr algn="ctr">
                        <a:lnSpc>
                          <a:spcPct val="107000"/>
                        </a:lnSpc>
                        <a:spcAft>
                          <a:spcPts val="800"/>
                        </a:spcAft>
                      </a:pPr>
                      <a:r>
                        <a:rPr lang="pl-PL" sz="2400" b="1" dirty="0">
                          <a:effectLst/>
                        </a:rPr>
                        <a:t>Poznań</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tc>
                  <a:txBody>
                    <a:bodyPr/>
                    <a:lstStyle/>
                    <a:p>
                      <a:pPr algn="ctr">
                        <a:lnSpc>
                          <a:spcPct val="107000"/>
                        </a:lnSpc>
                        <a:spcAft>
                          <a:spcPts val="800"/>
                        </a:spcAft>
                      </a:pPr>
                      <a:r>
                        <a:rPr lang="pl-PL" sz="2400" b="1" dirty="0" err="1">
                          <a:effectLst/>
                        </a:rPr>
                        <a:t>Annaberg</a:t>
                      </a:r>
                      <a:r>
                        <a:rPr lang="pl-PL" sz="2400" b="1" dirty="0">
                          <a:effectLst/>
                        </a:rPr>
                        <a:t>-Bucholtz</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0000"/>
                  </a:ext>
                </a:extLst>
              </a:tr>
              <a:tr h="562739">
                <a:tc>
                  <a:txBody>
                    <a:bodyPr/>
                    <a:lstStyle/>
                    <a:p>
                      <a:pPr algn="ctr">
                        <a:lnSpc>
                          <a:spcPct val="107000"/>
                        </a:lnSpc>
                        <a:spcAft>
                          <a:spcPts val="800"/>
                        </a:spcAft>
                      </a:pPr>
                      <a:r>
                        <a:rPr lang="pl-PL" sz="2000" dirty="0">
                          <a:effectLst/>
                        </a:rPr>
                        <a:t>1989-2018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tc>
                  <a:txBody>
                    <a:bodyPr/>
                    <a:lstStyle/>
                    <a:p>
                      <a:pPr algn="ctr">
                        <a:lnSpc>
                          <a:spcPct val="107000"/>
                        </a:lnSpc>
                        <a:spcAft>
                          <a:spcPts val="800"/>
                        </a:spcAft>
                      </a:pPr>
                      <a:r>
                        <a:rPr lang="pl-PL" sz="2000" dirty="0">
                          <a:effectLst/>
                        </a:rPr>
                        <a:t>2017-2018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tc>
                  <a:txBody>
                    <a:bodyPr/>
                    <a:lstStyle/>
                    <a:p>
                      <a:pPr algn="ctr">
                        <a:lnSpc>
                          <a:spcPct val="107000"/>
                        </a:lnSpc>
                      </a:pPr>
                      <a:r>
                        <a:rPr lang="en-GB" sz="2000" dirty="0">
                          <a:effectLst/>
                          <a:latin typeface="Calibri" panose="020F0502020204030204" pitchFamily="34" charset="0"/>
                        </a:rPr>
                        <a:t>2006-2017</a:t>
                      </a:r>
                    </a:p>
                  </a:txBody>
                  <a:tcPr marL="137160" marR="137160" marT="137160" marB="137160"/>
                </a:tc>
                <a:extLst>
                  <a:ext uri="{0D108BD9-81ED-4DB2-BD59-A6C34878D82A}">
                    <a16:rowId xmlns:a16="http://schemas.microsoft.com/office/drawing/2014/main" val="10001"/>
                  </a:ext>
                </a:extLst>
              </a:tr>
              <a:tr h="1369751">
                <a:tc>
                  <a:txBody>
                    <a:bodyPr/>
                    <a:lstStyle/>
                    <a:p>
                      <a:pPr algn="l">
                        <a:lnSpc>
                          <a:spcPct val="107000"/>
                        </a:lnSpc>
                        <a:spcAft>
                          <a:spcPts val="800"/>
                        </a:spcAft>
                      </a:pPr>
                      <a:r>
                        <a:rPr lang="en-GB" sz="2400" b="1" dirty="0" err="1">
                          <a:effectLst/>
                          <a:latin typeface="+mn-lt"/>
                        </a:rPr>
                        <a:t>Zbąszynianin</a:t>
                      </a:r>
                      <a:r>
                        <a:rPr lang="en-GB" sz="2400" b="1" dirty="0">
                          <a:effectLst/>
                          <a:latin typeface="+mn-lt"/>
                        </a:rPr>
                        <a:t> </a:t>
                      </a:r>
                      <a:endParaRPr lang="pl-PL" sz="2400" b="1" dirty="0">
                        <a:effectLst/>
                        <a:latin typeface="+mn-lt"/>
                      </a:endParaRPr>
                    </a:p>
                    <a:p>
                      <a:pPr algn="l">
                        <a:lnSpc>
                          <a:spcPct val="107000"/>
                        </a:lnSpc>
                        <a:spcAft>
                          <a:spcPts val="800"/>
                        </a:spcAft>
                      </a:pPr>
                      <a:r>
                        <a:rPr lang="pl-PL" sz="1800" dirty="0">
                          <a:effectLst/>
                          <a:latin typeface="+mn-lt"/>
                        </a:rPr>
                        <a:t>1989-1991,</a:t>
                      </a:r>
                      <a:r>
                        <a:rPr lang="pl-PL" sz="1800" baseline="0" dirty="0">
                          <a:effectLst/>
                          <a:latin typeface="+mn-lt"/>
                        </a:rPr>
                        <a:t> </a:t>
                      </a:r>
                      <a:r>
                        <a:rPr lang="pl-PL" sz="1800" dirty="0">
                          <a:effectLst/>
                          <a:latin typeface="+mn-lt"/>
                        </a:rPr>
                        <a:t>1996-1999,  1999-2006 </a:t>
                      </a:r>
                      <a:r>
                        <a:rPr lang="pl-PL" sz="1800" dirty="0" err="1">
                          <a:effectLst/>
                          <a:latin typeface="+mn-lt"/>
                        </a:rPr>
                        <a:t>monthly</a:t>
                      </a:r>
                      <a:r>
                        <a:rPr lang="pl-PL" sz="1800" dirty="0">
                          <a:effectLst/>
                          <a:latin typeface="+mn-lt"/>
                        </a:rPr>
                        <a:t>, </a:t>
                      </a:r>
                    </a:p>
                    <a:p>
                      <a:pPr algn="l">
                        <a:lnSpc>
                          <a:spcPct val="107000"/>
                        </a:lnSpc>
                        <a:spcAft>
                          <a:spcPts val="800"/>
                        </a:spcAft>
                      </a:pPr>
                      <a:r>
                        <a:rPr lang="pl-PL" sz="1800" dirty="0">
                          <a:effectLst/>
                          <a:latin typeface="+mn-lt"/>
                          <a:ea typeface="Calibri" panose="020F0502020204030204" pitchFamily="34" charset="0"/>
                          <a:cs typeface="Times New Roman" panose="02020603050405020304" pitchFamily="18" charset="0"/>
                        </a:rPr>
                        <a:t>2011-2018</a:t>
                      </a:r>
                      <a:r>
                        <a:rPr lang="pl-PL" sz="1800" baseline="0" dirty="0">
                          <a:effectLst/>
                          <a:latin typeface="+mn-lt"/>
                          <a:ea typeface="Calibri" panose="020F0502020204030204" pitchFamily="34" charset="0"/>
                          <a:cs typeface="Times New Roman" panose="02020603050405020304" pitchFamily="18" charset="0"/>
                        </a:rPr>
                        <a:t> </a:t>
                      </a:r>
                      <a:r>
                        <a:rPr lang="pl-PL" sz="1800" baseline="0" dirty="0" err="1">
                          <a:effectLst/>
                          <a:latin typeface="+mn-lt"/>
                          <a:ea typeface="Calibri" panose="020F0502020204030204" pitchFamily="34" charset="0"/>
                          <a:cs typeface="Times New Roman" panose="02020603050405020304" pitchFamily="18" charset="0"/>
                        </a:rPr>
                        <a:t>quarterly</a:t>
                      </a:r>
                      <a:r>
                        <a:rPr lang="pl-PL" sz="1800" baseline="0" dirty="0">
                          <a:effectLst/>
                          <a:latin typeface="+mn-lt"/>
                          <a:ea typeface="Calibri" panose="020F0502020204030204" pitchFamily="34" charset="0"/>
                          <a:cs typeface="Times New Roman" panose="02020603050405020304" pitchFamily="18" charset="0"/>
                        </a:rPr>
                        <a:t>, </a:t>
                      </a:r>
                      <a:r>
                        <a:rPr lang="pl-PL" sz="1800" baseline="0" dirty="0" err="1">
                          <a:effectLst/>
                          <a:latin typeface="+mn-lt"/>
                          <a:ea typeface="Calibri" panose="020F0502020204030204" pitchFamily="34" charset="0"/>
                          <a:cs typeface="Times New Roman" panose="02020603050405020304" pitchFamily="18" charset="0"/>
                        </a:rPr>
                        <a:t>town</a:t>
                      </a:r>
                      <a:r>
                        <a:rPr lang="pl-PL" sz="1800" baseline="0" dirty="0">
                          <a:effectLst/>
                          <a:latin typeface="+mn-lt"/>
                          <a:ea typeface="Calibri" panose="020F0502020204030204" pitchFamily="34" charset="0"/>
                          <a:cs typeface="Times New Roman" panose="02020603050405020304" pitchFamily="18" charset="0"/>
                        </a:rPr>
                        <a:t> </a:t>
                      </a:r>
                      <a:r>
                        <a:rPr lang="pl-PL" sz="1800" baseline="0" dirty="0" err="1">
                          <a:effectLst/>
                          <a:latin typeface="+mn-lt"/>
                          <a:ea typeface="Calibri" panose="020F0502020204030204" pitchFamily="34" charset="0"/>
                          <a:cs typeface="Times New Roman" panose="02020603050405020304" pitchFamily="18" charset="0"/>
                        </a:rPr>
                        <a:t>council</a:t>
                      </a:r>
                      <a:endParaRPr lang="en-GB" sz="1800" dirty="0">
                        <a:effectLst/>
                        <a:latin typeface="+mn-lt"/>
                        <a:ea typeface="Calibri" panose="020F0502020204030204" pitchFamily="34" charset="0"/>
                        <a:cs typeface="Times New Roman" panose="02020603050405020304" pitchFamily="18" charset="0"/>
                      </a:endParaRPr>
                    </a:p>
                  </a:txBody>
                  <a:tcPr marL="137160" marR="137160" marT="137160" marB="137160"/>
                </a:tc>
                <a:tc>
                  <a:txBody>
                    <a:bodyPr/>
                    <a:lstStyle/>
                    <a:p>
                      <a:pPr algn="l">
                        <a:lnSpc>
                          <a:spcPct val="107000"/>
                        </a:lnSpc>
                        <a:spcAft>
                          <a:spcPts val="800"/>
                        </a:spcAft>
                      </a:pPr>
                      <a:r>
                        <a:rPr lang="en-GB" sz="2400" b="1" dirty="0" err="1">
                          <a:effectLst/>
                        </a:rPr>
                        <a:t>Gazeta</a:t>
                      </a:r>
                      <a:r>
                        <a:rPr lang="en-GB" sz="2400" b="1" dirty="0">
                          <a:effectLst/>
                        </a:rPr>
                        <a:t> </a:t>
                      </a:r>
                      <a:r>
                        <a:rPr lang="en-GB" sz="2400" b="1" dirty="0" err="1">
                          <a:effectLst/>
                        </a:rPr>
                        <a:t>Wyborcza</a:t>
                      </a:r>
                      <a:r>
                        <a:rPr lang="en-GB" sz="2400" b="1" dirty="0">
                          <a:effectLst/>
                        </a:rPr>
                        <a:t> </a:t>
                      </a:r>
                      <a:r>
                        <a:rPr lang="en-GB" sz="1800" dirty="0">
                          <a:effectLst/>
                        </a:rPr>
                        <a:t> appears since 1989; left-leaning, liberal</a:t>
                      </a:r>
                    </a:p>
                    <a:p>
                      <a:pPr algn="l">
                        <a:lnSpc>
                          <a:spcPct val="107000"/>
                        </a:lnSpc>
                        <a:spcAft>
                          <a:spcPts val="800"/>
                        </a:spcAft>
                      </a:pPr>
                      <a:r>
                        <a:rPr lang="en-GB" sz="2400" b="1" dirty="0" err="1">
                          <a:effectLst/>
                        </a:rPr>
                        <a:t>Głos</a:t>
                      </a:r>
                      <a:r>
                        <a:rPr lang="en-GB" sz="2400" b="1" dirty="0">
                          <a:effectLst/>
                        </a:rPr>
                        <a:t> Wielkopolski</a:t>
                      </a:r>
                      <a:r>
                        <a:rPr lang="en-GB" sz="2400" dirty="0">
                          <a:effectLst/>
                        </a:rPr>
                        <a:t> </a:t>
                      </a:r>
                      <a:r>
                        <a:rPr lang="en-GB" sz="1800" dirty="0">
                          <a:effectLst/>
                        </a:rPr>
                        <a:t>appears since 1945; conservative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tc>
                  <a:txBody>
                    <a:bodyPr/>
                    <a:lstStyle/>
                    <a:p>
                      <a:pPr algn="l">
                        <a:lnSpc>
                          <a:spcPct val="107000"/>
                        </a:lnSpc>
                      </a:pPr>
                      <a:r>
                        <a:rPr lang="en-GB" sz="2400" b="1" dirty="0" err="1">
                          <a:effectLst/>
                          <a:latin typeface="Calibri" panose="020F0502020204030204" pitchFamily="34" charset="0"/>
                        </a:rPr>
                        <a:t>Freie</a:t>
                      </a:r>
                      <a:r>
                        <a:rPr lang="en-GB" sz="2400" b="1" dirty="0">
                          <a:effectLst/>
                          <a:latin typeface="Calibri" panose="020F0502020204030204" pitchFamily="34" charset="0"/>
                        </a:rPr>
                        <a:t> Presse</a:t>
                      </a:r>
                    </a:p>
                    <a:p>
                      <a:pPr algn="l">
                        <a:lnSpc>
                          <a:spcPct val="107000"/>
                        </a:lnSpc>
                      </a:pPr>
                      <a:r>
                        <a:rPr lang="en-GB" sz="1800" dirty="0">
                          <a:effectLst/>
                          <a:latin typeface="Calibri" panose="020F0502020204030204" pitchFamily="34" charset="0"/>
                        </a:rPr>
                        <a:t>Since 1963, daily; </a:t>
                      </a:r>
                    </a:p>
                    <a:p>
                      <a:pPr algn="l">
                        <a:lnSpc>
                          <a:spcPct val="107000"/>
                        </a:lnSpc>
                      </a:pPr>
                      <a:r>
                        <a:rPr lang="en-GB" sz="1800" dirty="0" err="1">
                          <a:effectLst/>
                          <a:latin typeface="Calibri" panose="020F0502020204030204" pitchFamily="34" charset="0"/>
                        </a:rPr>
                        <a:t>Supraregional</a:t>
                      </a:r>
                      <a:r>
                        <a:rPr lang="en-GB" sz="1800" dirty="0">
                          <a:effectLst/>
                          <a:latin typeface="Calibri" panose="020F0502020204030204" pitchFamily="34" charset="0"/>
                        </a:rPr>
                        <a:t> newspaper with regional focus</a:t>
                      </a:r>
                    </a:p>
                    <a:p>
                      <a:pPr algn="l">
                        <a:lnSpc>
                          <a:spcPct val="107000"/>
                        </a:lnSpc>
                      </a:pPr>
                      <a:r>
                        <a:rPr lang="en-GB" sz="1800" dirty="0">
                          <a:effectLst/>
                          <a:latin typeface="Calibri" panose="020F0502020204030204" pitchFamily="34" charset="0"/>
                        </a:rPr>
                        <a:t>No discernible political tendency</a:t>
                      </a:r>
                    </a:p>
                  </a:txBody>
                  <a:tcPr marL="137160" marR="137160" marT="137160" marB="137160"/>
                </a:tc>
                <a:extLst>
                  <a:ext uri="{0D108BD9-81ED-4DB2-BD59-A6C34878D82A}">
                    <a16:rowId xmlns:a16="http://schemas.microsoft.com/office/drawing/2014/main" val="10002"/>
                  </a:ext>
                </a:extLst>
              </a:tr>
              <a:tr h="825320">
                <a:tc>
                  <a:txBody>
                    <a:bodyPr/>
                    <a:lstStyle/>
                    <a:p>
                      <a:pPr>
                        <a:lnSpc>
                          <a:spcPct val="107000"/>
                        </a:lnSpc>
                        <a:spcAft>
                          <a:spcPts val="800"/>
                        </a:spcAft>
                      </a:pPr>
                      <a:r>
                        <a:rPr lang="pl-PL" sz="2000" dirty="0">
                          <a:effectLst/>
                        </a:rPr>
                        <a:t>5+2 </a:t>
                      </a:r>
                      <a:r>
                        <a:rPr lang="pl-PL" sz="2000" dirty="0" err="1">
                          <a:effectLst/>
                        </a:rPr>
                        <a:t>texts</a:t>
                      </a:r>
                      <a:endParaRPr lang="en-GB" sz="2000" dirty="0">
                        <a:effectLst/>
                      </a:endParaRPr>
                    </a:p>
                    <a:p>
                      <a:pPr>
                        <a:lnSpc>
                          <a:spcPct val="107000"/>
                        </a:lnSpc>
                        <a:spcAft>
                          <a:spcPts val="800"/>
                        </a:spcAft>
                      </a:pPr>
                      <a:r>
                        <a:rPr lang="en-GB" sz="2000" dirty="0">
                          <a:effectLst/>
                        </a:rPr>
                        <a:t>5795 words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tc>
                  <a:txBody>
                    <a:bodyPr/>
                    <a:lstStyle/>
                    <a:p>
                      <a:pPr>
                        <a:lnSpc>
                          <a:spcPct val="107000"/>
                        </a:lnSpc>
                        <a:spcAft>
                          <a:spcPts val="800"/>
                        </a:spcAft>
                      </a:pPr>
                      <a:r>
                        <a:rPr lang="pl-PL" sz="2000" dirty="0">
                          <a:effectLst/>
                        </a:rPr>
                        <a:t>23 </a:t>
                      </a:r>
                      <a:r>
                        <a:rPr lang="pl-PL" sz="2000" dirty="0" err="1">
                          <a:effectLst/>
                        </a:rPr>
                        <a:t>texts</a:t>
                      </a:r>
                      <a:r>
                        <a:rPr lang="pl-PL" sz="2000" dirty="0">
                          <a:effectLst/>
                        </a:rPr>
                        <a:t>; 12 600 </a:t>
                      </a:r>
                      <a:r>
                        <a:rPr lang="pl-PL" sz="2000" dirty="0" err="1">
                          <a:effectLst/>
                        </a:rPr>
                        <a:t>words</a:t>
                      </a:r>
                      <a:endParaRPr lang="en-GB" sz="2000" dirty="0">
                        <a:effectLst/>
                      </a:endParaRPr>
                    </a:p>
                    <a:p>
                      <a:pPr>
                        <a:lnSpc>
                          <a:spcPct val="107000"/>
                        </a:lnSpc>
                        <a:spcAft>
                          <a:spcPts val="800"/>
                        </a:spcAft>
                      </a:pPr>
                      <a:r>
                        <a:rPr lang="pl-PL" sz="2000" dirty="0">
                          <a:effectLst/>
                        </a:rPr>
                        <a:t>23 </a:t>
                      </a:r>
                      <a:r>
                        <a:rPr lang="pl-PL" sz="2000" dirty="0" err="1">
                          <a:effectLst/>
                        </a:rPr>
                        <a:t>texts</a:t>
                      </a:r>
                      <a:r>
                        <a:rPr lang="pl-PL" sz="2000" dirty="0">
                          <a:effectLst/>
                        </a:rPr>
                        <a:t>; 11 100 </a:t>
                      </a:r>
                      <a:r>
                        <a:rPr lang="pl-PL" sz="2000" dirty="0" err="1">
                          <a:effectLst/>
                        </a:rPr>
                        <a:t>words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tc>
                  <a:txBody>
                    <a:bodyPr/>
                    <a:lstStyle/>
                    <a:p>
                      <a:pPr>
                        <a:lnSpc>
                          <a:spcPct val="107000"/>
                        </a:lnSpc>
                      </a:pPr>
                      <a:r>
                        <a:rPr lang="en-GB" sz="2000" dirty="0">
                          <a:effectLst/>
                          <a:latin typeface="Calibri" panose="020F0502020204030204" pitchFamily="34" charset="0"/>
                        </a:rPr>
                        <a:t>17 texts; </a:t>
                      </a:r>
                      <a:endParaRPr lang="pl-PL" sz="2000" dirty="0">
                        <a:effectLst/>
                        <a:latin typeface="Calibri" panose="020F0502020204030204" pitchFamily="34" charset="0"/>
                      </a:endParaRPr>
                    </a:p>
                    <a:p>
                      <a:pPr>
                        <a:lnSpc>
                          <a:spcPct val="107000"/>
                        </a:lnSpc>
                      </a:pPr>
                      <a:r>
                        <a:rPr lang="en-GB" sz="2000" dirty="0">
                          <a:effectLst/>
                          <a:latin typeface="Calibri" panose="020F0502020204030204" pitchFamily="34" charset="0"/>
                        </a:rPr>
                        <a:t>4527 words</a:t>
                      </a:r>
                    </a:p>
                  </a:txBody>
                  <a:tcPr marL="137160" marR="137160" marT="137160" marB="137160"/>
                </a:tc>
                <a:extLst>
                  <a:ext uri="{0D108BD9-81ED-4DB2-BD59-A6C34878D82A}">
                    <a16:rowId xmlns:a16="http://schemas.microsoft.com/office/drawing/2014/main" val="10003"/>
                  </a:ext>
                </a:extLst>
              </a:tr>
            </a:tbl>
          </a:graphicData>
        </a:graphic>
      </p:graphicFrame>
      <p:grpSp>
        <p:nvGrpSpPr>
          <p:cNvPr id="11" name="Grupa 10"/>
          <p:cNvGrpSpPr/>
          <p:nvPr/>
        </p:nvGrpSpPr>
        <p:grpSpPr>
          <a:xfrm>
            <a:off x="529232" y="6070766"/>
            <a:ext cx="7859192" cy="593707"/>
            <a:chOff x="660636" y="6197102"/>
            <a:chExt cx="8132368" cy="593707"/>
          </a:xfrm>
        </p:grpSpPr>
        <p:pic>
          <p:nvPicPr>
            <p:cNvPr id="5" name="Obraz 4"/>
            <p:cNvPicPr/>
            <p:nvPr/>
          </p:nvPicPr>
          <p:blipFill rotWithShape="1">
            <a:blip r:embed="rId2"/>
            <a:srcRect l="32408" t="16761" r="62136" b="42365"/>
            <a:stretch/>
          </p:blipFill>
          <p:spPr bwMode="auto">
            <a:xfrm rot="5400000">
              <a:off x="1383103" y="5496244"/>
              <a:ext cx="549287" cy="1994222"/>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3"/>
            <a:srcRect l="4464" t="20291" r="73711" b="68535"/>
            <a:stretch/>
          </p:blipFill>
          <p:spPr bwMode="auto">
            <a:xfrm>
              <a:off x="2674592" y="6228221"/>
              <a:ext cx="1872208" cy="562588"/>
            </a:xfrm>
            <a:prstGeom prst="rect">
              <a:avLst/>
            </a:prstGeom>
            <a:ln>
              <a:noFill/>
            </a:ln>
            <a:extLst>
              <a:ext uri="{53640926-AAD7-44D8-BBD7-CCE9431645EC}">
                <a14:shadowObscured xmlns:a14="http://schemas.microsoft.com/office/drawing/2010/main"/>
              </a:ext>
            </a:extLst>
          </p:spPr>
        </p:pic>
        <p:pic>
          <p:nvPicPr>
            <p:cNvPr id="8" name="Obraz 7"/>
            <p:cNvPicPr/>
            <p:nvPr/>
          </p:nvPicPr>
          <p:blipFill rotWithShape="1">
            <a:blip r:embed="rId4"/>
            <a:srcRect l="38525" t="12057" r="39650" b="72358"/>
            <a:stretch/>
          </p:blipFill>
          <p:spPr bwMode="auto">
            <a:xfrm>
              <a:off x="4688548" y="6241542"/>
              <a:ext cx="1736762" cy="549267"/>
            </a:xfrm>
            <a:prstGeom prst="rect">
              <a:avLst/>
            </a:prstGeom>
            <a:ln>
              <a:noFill/>
            </a:ln>
            <a:extLst>
              <a:ext uri="{53640926-AAD7-44D8-BBD7-CCE9431645EC}">
                <a14:shadowObscured xmlns:a14="http://schemas.microsoft.com/office/drawing/2010/main"/>
              </a:ext>
            </a:extLst>
          </p:spPr>
        </p:pic>
        <p:pic>
          <p:nvPicPr>
            <p:cNvPr id="10" name="Obraz 9"/>
            <p:cNvPicPr/>
            <p:nvPr/>
          </p:nvPicPr>
          <p:blipFill rotWithShape="1">
            <a:blip r:embed="rId5"/>
            <a:srcRect l="38195" t="9704" r="38987" b="79416"/>
            <a:stretch/>
          </p:blipFill>
          <p:spPr bwMode="auto">
            <a:xfrm>
              <a:off x="6560756" y="6197102"/>
              <a:ext cx="2232248" cy="593707"/>
            </a:xfrm>
            <a:prstGeom prst="rect">
              <a:avLst/>
            </a:prstGeom>
            <a:ln>
              <a:noFill/>
            </a:ln>
            <a:extLst>
              <a:ext uri="{53640926-AAD7-44D8-BBD7-CCE9431645EC}">
                <a14:shadowObscured xmlns:a14="http://schemas.microsoft.com/office/drawing/2010/main"/>
              </a:ext>
            </a:extLst>
          </p:spPr>
        </p:pic>
      </p:grpSp>
      <p:sp>
        <p:nvSpPr>
          <p:cNvPr id="3" name="Symbol zastępczy numeru slajdu 2"/>
          <p:cNvSpPr>
            <a:spLocks noGrp="1"/>
          </p:cNvSpPr>
          <p:nvPr>
            <p:ph type="sldNum" sz="quarter" idx="12"/>
          </p:nvPr>
        </p:nvSpPr>
        <p:spPr/>
        <p:txBody>
          <a:bodyPr/>
          <a:lstStyle/>
          <a:p>
            <a:fld id="{DB502EE1-E5E5-4074-89EA-05E8AA117174}" type="slidenum">
              <a:rPr lang="en-GB" smtClean="0"/>
              <a:t>7</a:t>
            </a:fld>
            <a:endParaRPr lang="en-GB"/>
          </a:p>
        </p:txBody>
      </p:sp>
    </p:spTree>
    <p:extLst>
      <p:ext uri="{BB962C8B-B14F-4D97-AF65-F5344CB8AC3E}">
        <p14:creationId xmlns:p14="http://schemas.microsoft.com/office/powerpoint/2010/main" val="209751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err="1"/>
              <a:t>Methods</a:t>
            </a:r>
            <a:endParaRPr lang="en-GB" sz="3200" b="1" dirty="0"/>
          </a:p>
        </p:txBody>
      </p:sp>
      <p:sp>
        <p:nvSpPr>
          <p:cNvPr id="3" name="Symbol zastępczy zawartości 2"/>
          <p:cNvSpPr>
            <a:spLocks noGrp="1"/>
          </p:cNvSpPr>
          <p:nvPr>
            <p:ph idx="1"/>
          </p:nvPr>
        </p:nvSpPr>
        <p:spPr/>
        <p:txBody>
          <a:bodyPr>
            <a:normAutofit fontScale="25000" lnSpcReduction="20000"/>
          </a:bodyPr>
          <a:lstStyle/>
          <a:p>
            <a:r>
              <a:rPr lang="pl-PL" sz="8000" dirty="0" err="1"/>
              <a:t>Discourse</a:t>
            </a:r>
            <a:r>
              <a:rPr lang="pl-PL" sz="8000" dirty="0"/>
              <a:t> </a:t>
            </a:r>
            <a:r>
              <a:rPr lang="pl-PL" sz="8000" dirty="0" err="1"/>
              <a:t>Historical</a:t>
            </a:r>
            <a:r>
              <a:rPr lang="pl-PL" sz="8000" dirty="0"/>
              <a:t> </a:t>
            </a:r>
            <a:r>
              <a:rPr lang="pl-PL" sz="8000" dirty="0" err="1"/>
              <a:t>Approach</a:t>
            </a:r>
            <a:r>
              <a:rPr lang="pl-PL" sz="8000" dirty="0"/>
              <a:t> (</a:t>
            </a:r>
            <a:r>
              <a:rPr lang="pl-PL" sz="8000" dirty="0" err="1"/>
              <a:t>Reisigl</a:t>
            </a:r>
            <a:r>
              <a:rPr lang="pl-PL" sz="8000" dirty="0"/>
              <a:t> and </a:t>
            </a:r>
            <a:r>
              <a:rPr lang="pl-PL" sz="8000" dirty="0" err="1"/>
              <a:t>Wodak</a:t>
            </a:r>
            <a:r>
              <a:rPr lang="pl-PL" sz="8000" dirty="0"/>
              <a:t> 2009): the micro-</a:t>
            </a:r>
            <a:r>
              <a:rPr lang="pl-PL" sz="8000" dirty="0" err="1"/>
              <a:t>level</a:t>
            </a:r>
            <a:r>
              <a:rPr lang="pl-PL" sz="8000" dirty="0"/>
              <a:t> </a:t>
            </a:r>
            <a:r>
              <a:rPr lang="pl-PL" sz="8000" dirty="0" err="1"/>
              <a:t>linguistic</a:t>
            </a:r>
            <a:r>
              <a:rPr lang="pl-PL" sz="8000" dirty="0"/>
              <a:t> </a:t>
            </a:r>
            <a:r>
              <a:rPr lang="pl-PL" sz="8000" dirty="0" err="1"/>
              <a:t>analysis</a:t>
            </a:r>
            <a:r>
              <a:rPr lang="pl-PL" sz="8000" dirty="0"/>
              <a:t> of</a:t>
            </a:r>
          </a:p>
          <a:p>
            <a:endParaRPr lang="pl-PL" sz="8000" dirty="0"/>
          </a:p>
          <a:p>
            <a:pPr lvl="1"/>
            <a:r>
              <a:rPr lang="pl-PL" sz="8000" b="1" dirty="0" err="1"/>
              <a:t>Nomination</a:t>
            </a:r>
            <a:r>
              <a:rPr lang="pl-PL" sz="8000" b="1" dirty="0"/>
              <a:t> </a:t>
            </a:r>
            <a:r>
              <a:rPr lang="pl-PL" sz="8000" b="1" dirty="0" err="1"/>
              <a:t>strategies</a:t>
            </a:r>
            <a:r>
              <a:rPr lang="pl-PL" sz="8000" b="1" dirty="0"/>
              <a:t> </a:t>
            </a:r>
            <a:r>
              <a:rPr lang="pl-PL" sz="8000" dirty="0"/>
              <a:t>&gt;&gt;&gt; top-down</a:t>
            </a:r>
            <a:endParaRPr lang="pl-PL" sz="8000" b="1" dirty="0"/>
          </a:p>
          <a:p>
            <a:pPr lvl="1"/>
            <a:r>
              <a:rPr lang="pl-PL" sz="8000" dirty="0" err="1">
                <a:solidFill>
                  <a:srgbClr val="0070C0"/>
                </a:solidFill>
              </a:rPr>
              <a:t>Predication</a:t>
            </a:r>
            <a:r>
              <a:rPr lang="pl-PL" sz="8000" dirty="0">
                <a:solidFill>
                  <a:srgbClr val="0070C0"/>
                </a:solidFill>
              </a:rPr>
              <a:t> </a:t>
            </a:r>
            <a:r>
              <a:rPr lang="pl-PL" sz="8000" dirty="0" err="1">
                <a:solidFill>
                  <a:srgbClr val="0070C0"/>
                </a:solidFill>
              </a:rPr>
              <a:t>strategies</a:t>
            </a:r>
            <a:r>
              <a:rPr lang="pl-PL" sz="8000" dirty="0">
                <a:solidFill>
                  <a:srgbClr val="0070C0"/>
                </a:solidFill>
              </a:rPr>
              <a:t> </a:t>
            </a:r>
            <a:r>
              <a:rPr lang="pl-PL" sz="8000" dirty="0"/>
              <a:t>&gt;&gt;&gt; top-down</a:t>
            </a:r>
            <a:endParaRPr lang="pl-PL" sz="8000" dirty="0">
              <a:solidFill>
                <a:srgbClr val="0070C0"/>
              </a:solidFill>
            </a:endParaRPr>
          </a:p>
          <a:p>
            <a:pPr lvl="1"/>
            <a:r>
              <a:rPr lang="pl-PL" sz="8000" dirty="0" err="1">
                <a:solidFill>
                  <a:srgbClr val="FF0000"/>
                </a:solidFill>
              </a:rPr>
              <a:t>Argumentation</a:t>
            </a:r>
            <a:r>
              <a:rPr lang="pl-PL" sz="8000" dirty="0">
                <a:solidFill>
                  <a:srgbClr val="FF0000"/>
                </a:solidFill>
              </a:rPr>
              <a:t> </a:t>
            </a:r>
            <a:r>
              <a:rPr lang="pl-PL" sz="8000" dirty="0" err="1">
                <a:solidFill>
                  <a:srgbClr val="FF0000"/>
                </a:solidFill>
              </a:rPr>
              <a:t>strategies</a:t>
            </a:r>
            <a:r>
              <a:rPr lang="pl-PL" sz="8000" dirty="0">
                <a:solidFill>
                  <a:srgbClr val="FF0000"/>
                </a:solidFill>
              </a:rPr>
              <a:t>  </a:t>
            </a:r>
            <a:r>
              <a:rPr lang="pl-PL" sz="8000" dirty="0"/>
              <a:t>&gt;&gt;&gt; </a:t>
            </a:r>
            <a:r>
              <a:rPr lang="pl-PL" sz="8000" dirty="0" err="1"/>
              <a:t>bottom-up</a:t>
            </a:r>
            <a:endParaRPr lang="pl-PL" sz="8000" dirty="0">
              <a:solidFill>
                <a:srgbClr val="FF0000"/>
              </a:solidFill>
            </a:endParaRPr>
          </a:p>
          <a:p>
            <a:pPr lvl="1"/>
            <a:r>
              <a:rPr lang="pl-PL" sz="8000" dirty="0" err="1">
                <a:solidFill>
                  <a:srgbClr val="00B050"/>
                </a:solidFill>
              </a:rPr>
              <a:t>Mitigation</a:t>
            </a:r>
            <a:r>
              <a:rPr lang="pl-PL" sz="8000" dirty="0">
                <a:solidFill>
                  <a:srgbClr val="00B050"/>
                </a:solidFill>
              </a:rPr>
              <a:t>/</a:t>
            </a:r>
            <a:r>
              <a:rPr lang="pl-PL" sz="8000" dirty="0" err="1">
                <a:solidFill>
                  <a:srgbClr val="00B050"/>
                </a:solidFill>
              </a:rPr>
              <a:t>intensification</a:t>
            </a:r>
            <a:r>
              <a:rPr lang="pl-PL" sz="8000" dirty="0">
                <a:solidFill>
                  <a:srgbClr val="00B050"/>
                </a:solidFill>
              </a:rPr>
              <a:t>/</a:t>
            </a:r>
            <a:r>
              <a:rPr lang="pl-PL" sz="8000" dirty="0" err="1">
                <a:solidFill>
                  <a:srgbClr val="00B050"/>
                </a:solidFill>
              </a:rPr>
              <a:t>framing</a:t>
            </a:r>
            <a:r>
              <a:rPr lang="pl-PL" sz="8000" dirty="0">
                <a:solidFill>
                  <a:srgbClr val="00B050"/>
                </a:solidFill>
              </a:rPr>
              <a:t> </a:t>
            </a:r>
            <a:r>
              <a:rPr lang="pl-PL" sz="8000" dirty="0"/>
              <a:t>&gt;&gt;&gt; top-down</a:t>
            </a:r>
            <a:endParaRPr lang="pl-PL" sz="8000" dirty="0">
              <a:solidFill>
                <a:srgbClr val="00B050"/>
              </a:solidFill>
            </a:endParaRPr>
          </a:p>
          <a:p>
            <a:pPr marL="0" indent="0">
              <a:buNone/>
            </a:pPr>
            <a:endParaRPr lang="pl-PL" sz="8000" dirty="0"/>
          </a:p>
          <a:p>
            <a:r>
              <a:rPr lang="pl-PL" sz="8000" dirty="0"/>
              <a:t>Corpus Critical </a:t>
            </a:r>
            <a:r>
              <a:rPr lang="pl-PL" sz="8000" dirty="0" err="1"/>
              <a:t>Discourse</a:t>
            </a:r>
            <a:r>
              <a:rPr lang="pl-PL" sz="8000" dirty="0"/>
              <a:t> Analysis (</a:t>
            </a:r>
            <a:r>
              <a:rPr lang="pl-PL" sz="8000" dirty="0" err="1"/>
              <a:t>Fabiszak</a:t>
            </a:r>
            <a:r>
              <a:rPr lang="pl-PL" sz="8000" dirty="0"/>
              <a:t> 2007, </a:t>
            </a:r>
            <a:r>
              <a:rPr lang="pl-PL" sz="8000" dirty="0" err="1"/>
              <a:t>Mautner</a:t>
            </a:r>
            <a:r>
              <a:rPr lang="pl-PL" sz="8000" dirty="0"/>
              <a:t> 2009):</a:t>
            </a:r>
          </a:p>
          <a:p>
            <a:pPr lvl="1"/>
            <a:endParaRPr lang="pl-PL" sz="8000" dirty="0"/>
          </a:p>
          <a:p>
            <a:pPr lvl="1"/>
            <a:r>
              <a:rPr lang="pl-PL" sz="8000" dirty="0" err="1"/>
              <a:t>Keyword</a:t>
            </a:r>
            <a:r>
              <a:rPr lang="pl-PL" sz="8000" dirty="0"/>
              <a:t> </a:t>
            </a:r>
            <a:r>
              <a:rPr lang="pl-PL" sz="8000" dirty="0" err="1"/>
              <a:t>analysis</a:t>
            </a:r>
            <a:r>
              <a:rPr lang="pl-PL" sz="8000" dirty="0"/>
              <a:t> &gt;&gt;&gt; top-down</a:t>
            </a:r>
          </a:p>
          <a:p>
            <a:pPr lvl="1"/>
            <a:r>
              <a:rPr lang="pl-PL" sz="8000" dirty="0" err="1"/>
              <a:t>Collocation</a:t>
            </a:r>
            <a:r>
              <a:rPr lang="pl-PL" sz="8000" dirty="0"/>
              <a:t> </a:t>
            </a:r>
            <a:r>
              <a:rPr lang="pl-PL" sz="8000" dirty="0" err="1"/>
              <a:t>frequencies</a:t>
            </a:r>
            <a:r>
              <a:rPr lang="pl-PL" sz="8000" dirty="0"/>
              <a:t> &gt;&gt;&gt; top-down</a:t>
            </a:r>
            <a:endParaRPr lang="pl-PL" sz="8000" b="1" dirty="0"/>
          </a:p>
          <a:p>
            <a:pPr marL="457200" lvl="1" indent="0">
              <a:buNone/>
            </a:pPr>
            <a:endParaRPr lang="pl-PL" sz="8000" dirty="0"/>
          </a:p>
          <a:p>
            <a:endParaRPr lang="en-GB" dirty="0"/>
          </a:p>
        </p:txBody>
      </p:sp>
      <p:sp>
        <p:nvSpPr>
          <p:cNvPr id="4" name="Symbol zastępczy numeru slajdu 3"/>
          <p:cNvSpPr>
            <a:spLocks noGrp="1"/>
          </p:cNvSpPr>
          <p:nvPr>
            <p:ph type="sldNum" sz="quarter" idx="12"/>
          </p:nvPr>
        </p:nvSpPr>
        <p:spPr/>
        <p:txBody>
          <a:bodyPr/>
          <a:lstStyle/>
          <a:p>
            <a:fld id="{DB502EE1-E5E5-4074-89EA-05E8AA117174}" type="slidenum">
              <a:rPr lang="en-GB" smtClean="0"/>
              <a:t>8</a:t>
            </a:fld>
            <a:endParaRPr lang="en-GB"/>
          </a:p>
        </p:txBody>
      </p:sp>
    </p:spTree>
    <p:extLst>
      <p:ext uri="{BB962C8B-B14F-4D97-AF65-F5344CB8AC3E}">
        <p14:creationId xmlns:p14="http://schemas.microsoft.com/office/powerpoint/2010/main" val="361175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4000" y="547200"/>
            <a:ext cx="7772400" cy="1470025"/>
          </a:xfrm>
        </p:spPr>
        <p:txBody>
          <a:bodyPr/>
          <a:lstStyle/>
          <a:p>
            <a:r>
              <a:rPr lang="pl-PL" b="1" dirty="0" err="1"/>
              <a:t>Bottom-up</a:t>
            </a:r>
            <a:r>
              <a:rPr lang="pl-PL" b="1" dirty="0"/>
              <a:t> </a:t>
            </a:r>
            <a:r>
              <a:rPr lang="pl-PL" b="1" dirty="0" err="1"/>
              <a:t>street</a:t>
            </a:r>
            <a:r>
              <a:rPr lang="pl-PL" b="1" dirty="0"/>
              <a:t> </a:t>
            </a:r>
            <a:r>
              <a:rPr lang="pl-PL" b="1" dirty="0" err="1"/>
              <a:t>renamings</a:t>
            </a:r>
            <a:r>
              <a:rPr lang="pl-PL" b="1" dirty="0"/>
              <a:t>:</a:t>
            </a:r>
            <a:endParaRPr lang="en-GB" b="1" dirty="0"/>
          </a:p>
        </p:txBody>
      </p:sp>
      <p:sp>
        <p:nvSpPr>
          <p:cNvPr id="3" name="Podtytuł 2"/>
          <p:cNvSpPr>
            <a:spLocks noGrp="1"/>
          </p:cNvSpPr>
          <p:nvPr>
            <p:ph type="subTitle" idx="1"/>
          </p:nvPr>
        </p:nvSpPr>
        <p:spPr>
          <a:xfrm>
            <a:off x="1368000" y="1879200"/>
            <a:ext cx="6400800" cy="1752600"/>
          </a:xfrm>
        </p:spPr>
        <p:txBody>
          <a:bodyPr/>
          <a:lstStyle/>
          <a:p>
            <a:r>
              <a:rPr lang="pl-PL" dirty="0">
                <a:solidFill>
                  <a:schemeClr val="tx1"/>
                </a:solidFill>
              </a:rPr>
              <a:t>Zbąszyń and </a:t>
            </a:r>
            <a:r>
              <a:rPr lang="pl-PL" dirty="0" err="1">
                <a:solidFill>
                  <a:schemeClr val="tx1"/>
                </a:solidFill>
              </a:rPr>
              <a:t>Annaberg</a:t>
            </a:r>
            <a:r>
              <a:rPr lang="pl-PL" dirty="0">
                <a:solidFill>
                  <a:schemeClr val="tx1"/>
                </a:solidFill>
              </a:rPr>
              <a:t>-Bucholtz</a:t>
            </a:r>
          </a:p>
          <a:p>
            <a:r>
              <a:rPr lang="pl-PL" dirty="0">
                <a:solidFill>
                  <a:schemeClr val="tx1"/>
                </a:solidFill>
              </a:rPr>
              <a:t>(and Poznań)</a:t>
            </a:r>
            <a:endParaRPr lang="en-GB" dirty="0">
              <a:solidFill>
                <a:schemeClr val="tx1"/>
              </a:solidFill>
            </a:endParaRPr>
          </a:p>
        </p:txBody>
      </p:sp>
      <p:sp>
        <p:nvSpPr>
          <p:cNvPr id="4" name="pole tekstowe 3"/>
          <p:cNvSpPr txBox="1"/>
          <p:nvPr/>
        </p:nvSpPr>
        <p:spPr>
          <a:xfrm>
            <a:off x="539552" y="3810004"/>
            <a:ext cx="7632848" cy="830997"/>
          </a:xfrm>
          <a:prstGeom prst="rect">
            <a:avLst/>
          </a:prstGeom>
          <a:noFill/>
        </p:spPr>
        <p:txBody>
          <a:bodyPr wrap="square" rtlCol="0">
            <a:spAutoFit/>
          </a:bodyPr>
          <a:lstStyle/>
          <a:p>
            <a:pPr algn="ctr"/>
            <a:r>
              <a:rPr lang="pl-PL" sz="2400" dirty="0" err="1"/>
              <a:t>Changes</a:t>
            </a:r>
            <a:r>
              <a:rPr lang="pl-PL" sz="2400" dirty="0"/>
              <a:t> </a:t>
            </a:r>
            <a:r>
              <a:rPr lang="pl-PL" sz="2400" dirty="0" err="1"/>
              <a:t>instigated</a:t>
            </a:r>
            <a:r>
              <a:rPr lang="pl-PL" sz="2400" dirty="0"/>
              <a:t> by </a:t>
            </a:r>
            <a:r>
              <a:rPr lang="pl-PL" sz="2400" dirty="0" err="1"/>
              <a:t>local</a:t>
            </a:r>
            <a:r>
              <a:rPr lang="pl-PL" sz="2400" dirty="0"/>
              <a:t> </a:t>
            </a:r>
            <a:r>
              <a:rPr lang="pl-PL" sz="2400" dirty="0" err="1"/>
              <a:t>activists</a:t>
            </a:r>
            <a:r>
              <a:rPr lang="pl-PL" sz="2400" dirty="0"/>
              <a:t> (</a:t>
            </a:r>
            <a:r>
              <a:rPr lang="pl-PL" sz="2400" dirty="0" err="1"/>
              <a:t>e.g</a:t>
            </a:r>
            <a:r>
              <a:rPr lang="pl-PL" sz="2400" dirty="0"/>
              <a:t>. </a:t>
            </a:r>
            <a:r>
              <a:rPr lang="pl-PL" sz="2400" dirty="0" err="1"/>
              <a:t>journalists</a:t>
            </a:r>
            <a:r>
              <a:rPr lang="pl-PL" sz="2400" dirty="0"/>
              <a:t>) </a:t>
            </a:r>
          </a:p>
          <a:p>
            <a:pPr algn="ctr"/>
            <a:r>
              <a:rPr lang="pl-PL" sz="2400" dirty="0"/>
              <a:t>and </a:t>
            </a:r>
            <a:r>
              <a:rPr lang="pl-PL" sz="2400" dirty="0" err="1"/>
              <a:t>local</a:t>
            </a:r>
            <a:r>
              <a:rPr lang="pl-PL" sz="2400" dirty="0"/>
              <a:t> </a:t>
            </a:r>
            <a:r>
              <a:rPr lang="pl-PL" sz="2400" dirty="0" err="1"/>
              <a:t>administration</a:t>
            </a:r>
            <a:r>
              <a:rPr lang="pl-PL" sz="2400" dirty="0"/>
              <a:t> in </a:t>
            </a:r>
            <a:r>
              <a:rPr lang="pl-PL" sz="2400" dirty="0" err="1"/>
              <a:t>consultation</a:t>
            </a:r>
            <a:r>
              <a:rPr lang="pl-PL" sz="2400" dirty="0"/>
              <a:t> with </a:t>
            </a:r>
            <a:r>
              <a:rPr lang="pl-PL" sz="2400" dirty="0" err="1"/>
              <a:t>inhabitants</a:t>
            </a:r>
            <a:endParaRPr lang="en-GB" sz="2400" dirty="0"/>
          </a:p>
        </p:txBody>
      </p:sp>
      <p:sp>
        <p:nvSpPr>
          <p:cNvPr id="5" name="Symbol zastępczy numeru slajdu 4"/>
          <p:cNvSpPr>
            <a:spLocks noGrp="1"/>
          </p:cNvSpPr>
          <p:nvPr>
            <p:ph type="sldNum" sz="quarter" idx="12"/>
          </p:nvPr>
        </p:nvSpPr>
        <p:spPr/>
        <p:txBody>
          <a:bodyPr/>
          <a:lstStyle/>
          <a:p>
            <a:fld id="{DB502EE1-E5E5-4074-89EA-05E8AA117174}" type="slidenum">
              <a:rPr lang="en-GB" smtClean="0"/>
              <a:t>9</a:t>
            </a:fld>
            <a:endParaRPr lang="en-GB"/>
          </a:p>
        </p:txBody>
      </p:sp>
    </p:spTree>
    <p:extLst>
      <p:ext uri="{BB962C8B-B14F-4D97-AF65-F5344CB8AC3E}">
        <p14:creationId xmlns:p14="http://schemas.microsoft.com/office/powerpoint/2010/main" val="4207969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4211</Words>
  <Application>Microsoft Macintosh PowerPoint</Application>
  <PresentationFormat>On-screen Show (4:3)</PresentationFormat>
  <Paragraphs>374</Paragraphs>
  <Slides>28</Slides>
  <Notes>13</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Frequency of articles on street name changes in Gazeta Wyborcza 2005-2017</vt:lpstr>
      <vt:lpstr>Selected data</vt:lpstr>
      <vt:lpstr>Methods</vt:lpstr>
      <vt:lpstr>Bottom-up street renamings:</vt:lpstr>
      <vt:lpstr>Media perspective on Bottom up processes: Argumentation strategies</vt:lpstr>
      <vt:lpstr>Bottom-up street renamings:  Zbąszyń 1990-1991, Annaberg-Bucholtz 2006-2017</vt:lpstr>
      <vt:lpstr>PowerPoint Presentation</vt:lpstr>
      <vt:lpstr>Top-down street renamings:</vt:lpstr>
      <vt:lpstr>Top-down: The renaming of the Feb. 23rd Str. in Poznań </vt:lpstr>
      <vt:lpstr>Głos Wielkopolski, 02.11.2018</vt:lpstr>
      <vt:lpstr>Gazeta Wyborcza, 02.11.2017</vt:lpstr>
      <vt:lpstr>Keyword analysis</vt:lpstr>
      <vt:lpstr>Collocation analysis:  predications about the Governor</vt:lpstr>
      <vt:lpstr>Frequency analysis:  The meaning of February 23rd - nominalisations</vt:lpstr>
      <vt:lpstr>Media perspective on top-down processes: nominalizations, predications and framing</vt:lpstr>
      <vt:lpstr>Media perception: Similarities and differences</vt:lpstr>
      <vt:lpstr>Media perception: Similarities and differences</vt:lpstr>
      <vt:lpstr>PowerPoint Presentation</vt:lpstr>
      <vt:lpstr>Bottom-up street renamings:  Zbąszyń 1990-1991, Annaberg-Bucholtz 2006-2017</vt:lpstr>
      <vt:lpstr>Bottom-up street renamings:  Zbąszyń 1990-1991, Annaberg-Bucholtz 2006-2017</vt:lpstr>
      <vt:lpstr>Bottom-up street renamings:  Zbąszyń 1990-1991, Annaberg-Bucholtz 2006-2017</vt:lpstr>
      <vt:lpstr>The socio-political context</vt:lpstr>
      <vt:lpstr>The process: Nominalizations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buchst</dc:creator>
  <cp:lastModifiedBy>Microsoft Office User</cp:lastModifiedBy>
  <cp:revision>319</cp:revision>
  <cp:lastPrinted>2016-03-30T18:09:09Z</cp:lastPrinted>
  <dcterms:created xsi:type="dcterms:W3CDTF">2016-02-28T15:33:06Z</dcterms:created>
  <dcterms:modified xsi:type="dcterms:W3CDTF">2021-06-10T09:41:58Z</dcterms:modified>
</cp:coreProperties>
</file>