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92" r:id="rId2"/>
    <p:sldId id="495" r:id="rId3"/>
    <p:sldId id="515" r:id="rId4"/>
    <p:sldId id="482" r:id="rId5"/>
    <p:sldId id="516" r:id="rId6"/>
    <p:sldId id="485" r:id="rId7"/>
    <p:sldId id="450" r:id="rId8"/>
    <p:sldId id="451" r:id="rId9"/>
    <p:sldId id="448" r:id="rId10"/>
    <p:sldId id="518" r:id="rId11"/>
    <p:sldId id="517" r:id="rId12"/>
    <p:sldId id="452" r:id="rId13"/>
    <p:sldId id="524" r:id="rId14"/>
    <p:sldId id="506" r:id="rId15"/>
    <p:sldId id="527" r:id="rId16"/>
    <p:sldId id="498" r:id="rId17"/>
    <p:sldId id="499" r:id="rId18"/>
    <p:sldId id="497" r:id="rId19"/>
    <p:sldId id="500" r:id="rId20"/>
    <p:sldId id="509" r:id="rId21"/>
    <p:sldId id="519" r:id="rId22"/>
    <p:sldId id="457" r:id="rId23"/>
    <p:sldId id="489" r:id="rId24"/>
    <p:sldId id="490" r:id="rId25"/>
    <p:sldId id="491" r:id="rId26"/>
    <p:sldId id="467" r:id="rId27"/>
    <p:sldId id="510" r:id="rId28"/>
    <p:sldId id="512" r:id="rId29"/>
    <p:sldId id="530" r:id="rId30"/>
    <p:sldId id="481" r:id="rId31"/>
    <p:sldId id="523" r:id="rId32"/>
    <p:sldId id="520" r:id="rId33"/>
    <p:sldId id="522" r:id="rId34"/>
    <p:sldId id="488" r:id="rId35"/>
    <p:sldId id="484" r:id="rId36"/>
    <p:sldId id="501" r:id="rId37"/>
    <p:sldId id="502" r:id="rId38"/>
    <p:sldId id="503" r:id="rId39"/>
    <p:sldId id="511" r:id="rId40"/>
    <p:sldId id="513" r:id="rId41"/>
    <p:sldId id="514" r:id="rId42"/>
    <p:sldId id="528" r:id="rId43"/>
    <p:sldId id="529" r:id="rId44"/>
    <p:sldId id="531"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hst" initials="b" lastIdx="1" clrIdx="0">
    <p:extLst>
      <p:ext uri="{19B8F6BF-5375-455C-9EA6-DF929625EA0E}">
        <p15:presenceInfo xmlns:p15="http://schemas.microsoft.com/office/powerpoint/2012/main" userId="buchst" providerId="None"/>
      </p:ext>
    </p:extLst>
  </p:cmAuthor>
  <p:cmAuthor id="2" name="Carolin Schneider" initials="CS" lastIdx="1" clrIdx="1">
    <p:extLst>
      <p:ext uri="{19B8F6BF-5375-455C-9EA6-DF929625EA0E}">
        <p15:presenceInfo xmlns:p15="http://schemas.microsoft.com/office/powerpoint/2012/main" userId="83913f461caf137b" providerId="Windows Live"/>
      </p:ext>
    </p:extLst>
  </p:cmAuthor>
  <p:cmAuthor id="3" name="MF" initials="g" lastIdx="1" clrIdx="2">
    <p:extLst>
      <p:ext uri="{19B8F6BF-5375-455C-9EA6-DF929625EA0E}">
        <p15:presenceInfo xmlns:p15="http://schemas.microsoft.com/office/powerpoint/2012/main" userId="511f94265c39081e" providerId="Windows Live"/>
      </p:ext>
    </p:extLst>
  </p:cmAuthor>
  <p:cmAuthor id="4" name="Carolin  Schneider" initials="CS" lastIdx="3" clrIdx="3">
    <p:extLst>
      <p:ext uri="{19B8F6BF-5375-455C-9EA6-DF929625EA0E}">
        <p15:presenceInfo xmlns:p15="http://schemas.microsoft.com/office/powerpoint/2012/main" userId="S::carolin.schneider.2010@stud.uni-due.de::b347ae24-195d-4a99-9fb8-be532c5f1f92" providerId="AD"/>
      </p:ext>
    </p:extLst>
  </p:cmAuthor>
  <p:cmAuthor id="5" name="Buchstaller" initials="B" lastIdx="1" clrIdx="4">
    <p:extLst>
      <p:ext uri="{19B8F6BF-5375-455C-9EA6-DF929625EA0E}">
        <p15:presenceInfo xmlns:p15="http://schemas.microsoft.com/office/powerpoint/2012/main" userId="Buchsta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03B"/>
    <a:srgbClr val="3434F6"/>
    <a:srgbClr val="CC00FF"/>
    <a:srgbClr val="1F16D0"/>
    <a:srgbClr val="473FEB"/>
    <a:srgbClr val="000000"/>
    <a:srgbClr val="6D8838"/>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6" autoAdjust="0"/>
    <p:restoredTop sz="89000" autoAdjust="0"/>
  </p:normalViewPr>
  <p:slideViewPr>
    <p:cSldViewPr>
      <p:cViewPr varScale="1">
        <p:scale>
          <a:sx n="75" d="100"/>
          <a:sy n="75" d="100"/>
        </p:scale>
        <p:origin x="464" y="160"/>
      </p:cViewPr>
      <p:guideLst>
        <p:guide orient="horz" pos="2160"/>
        <p:guide pos="2880"/>
      </p:guideLst>
    </p:cSldViewPr>
  </p:slideViewPr>
  <p:outlineViewPr>
    <p:cViewPr>
      <p:scale>
        <a:sx n="33" d="100"/>
        <a:sy n="33" d="100"/>
      </p:scale>
      <p:origin x="0" y="-4626"/>
    </p:cViewPr>
  </p:outlineViewPr>
  <p:notesTextViewPr>
    <p:cViewPr>
      <p:scale>
        <a:sx n="1" d="1"/>
        <a:sy n="1" d="1"/>
      </p:scale>
      <p:origin x="0" y="0"/>
    </p:cViewPr>
  </p:notesTextViewPr>
  <p:notesViewPr>
    <p:cSldViewPr>
      <p:cViewPr varScale="1">
        <p:scale>
          <a:sx n="82" d="100"/>
          <a:sy n="82" d="100"/>
        </p:scale>
        <p:origin x="27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09-10T18:34:43.169" idx="2">
    <p:pos x="5755" y="2228"/>
    <p:text>Die Anbringung von Plaketten an sich ist eine Didaktisierung des Streetscapes, aber: wir argumentieren ja mit aus dem Diskurs hervorgegangenen Argumenten gegen die Änderung des Namens, da fällt der Aspekt der Plakette eigentlich raus... </p:text>
    <p:extLst>
      <p:ext uri="{C676402C-5697-4E1C-873F-D02D1690AC5C}">
        <p15:threadingInfo xmlns:p15="http://schemas.microsoft.com/office/powerpoint/2012/main" timeZoneBias="-120"/>
      </p:ext>
    </p:extLst>
  </p:cm>
  <p:cm authorId="4" dt="2019-09-10T18:39:45.599" idx="3">
    <p:pos x="5755" y="2364"/>
    <p:text>Mmn trotzdem (wenn auch kurz) erwähnenswert!</p:text>
    <p:extLst>
      <p:ext uri="{C676402C-5697-4E1C-873F-D02D1690AC5C}">
        <p15:threadingInfo xmlns:p15="http://schemas.microsoft.com/office/powerpoint/2012/main" timeZoneBias="-120">
          <p15:parentCm authorId="4"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1E67875D-D89E-4CD2-9BA8-B970F5E97CC2}" type="datetimeFigureOut">
              <a:rPr lang="de-DE" smtClean="0"/>
              <a:t>10.06.21</a:t>
            </a:fld>
            <a:endParaRPr lang="de-DE"/>
          </a:p>
        </p:txBody>
      </p:sp>
      <p:sp>
        <p:nvSpPr>
          <p:cNvPr id="4" name="Fußzeilenplatzhalt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2C4A3C04-2D31-4237-9F75-94D6BA6B5865}" type="slidenum">
              <a:rPr lang="de-DE" smtClean="0"/>
              <a:t>‹#›</a:t>
            </a:fld>
            <a:endParaRPr lang="de-DE"/>
          </a:p>
        </p:txBody>
      </p:sp>
    </p:spTree>
    <p:extLst>
      <p:ext uri="{BB962C8B-B14F-4D97-AF65-F5344CB8AC3E}">
        <p14:creationId xmlns:p14="http://schemas.microsoft.com/office/powerpoint/2010/main" val="99697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7D8721C2-B153-402B-AE26-015F0B2329C4}" type="datetimeFigureOut">
              <a:rPr lang="de-DE" smtClean="0"/>
              <a:t>10.06.21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a:lvl1pPr>
          </a:lstStyle>
          <a:p>
            <a:fld id="{E5304937-BA7F-4B10-ACEA-0FCEC197B185}" type="slidenum">
              <a:rPr lang="de-DE" smtClean="0"/>
              <a:t>‹#›</a:t>
            </a:fld>
            <a:endParaRPr lang="de-DE"/>
          </a:p>
        </p:txBody>
      </p:sp>
    </p:spTree>
    <p:extLst>
      <p:ext uri="{BB962C8B-B14F-4D97-AF65-F5344CB8AC3E}">
        <p14:creationId xmlns:p14="http://schemas.microsoft.com/office/powerpoint/2010/main" val="63185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Pan-Germanism" TargetMode="External"/><Relationship Id="rId3" Type="http://schemas.openxmlformats.org/officeDocument/2006/relationships/hyperlink" Target="https://en.wikipedia.org/wiki/German_history" TargetMode="External"/><Relationship Id="rId7" Type="http://schemas.openxmlformats.org/officeDocument/2006/relationships/hyperlink" Target="https://en.wikipedia.org/wiki/Antisemitis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Prussia" TargetMode="External"/><Relationship Id="rId5" Type="http://schemas.openxmlformats.org/officeDocument/2006/relationships/hyperlink" Target="https://en.wikipedia.org/wiki/Ethnocentrism" TargetMode="External"/><Relationship Id="rId4" Type="http://schemas.openxmlformats.org/officeDocument/2006/relationships/hyperlink" Target="https://en.wikipedia.org/wiki/Frankfurt_Parliament" TargetMode="External"/><Relationship Id="rId9" Type="http://schemas.openxmlformats.org/officeDocument/2006/relationships/hyperlink" Target="https://en.wikipedia.org/wiki/Holy_Roman_Empir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4</a:t>
            </a:fld>
            <a:endParaRPr lang="de-DE"/>
          </a:p>
        </p:txBody>
      </p:sp>
    </p:spTree>
    <p:extLst>
      <p:ext uri="{BB962C8B-B14F-4D97-AF65-F5344CB8AC3E}">
        <p14:creationId xmlns:p14="http://schemas.microsoft.com/office/powerpoint/2010/main" val="208313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13</a:t>
            </a:fld>
            <a:endParaRPr lang="de-DE"/>
          </a:p>
        </p:txBody>
      </p:sp>
    </p:spTree>
    <p:extLst>
      <p:ext uri="{BB962C8B-B14F-4D97-AF65-F5344CB8AC3E}">
        <p14:creationId xmlns:p14="http://schemas.microsoft.com/office/powerpoint/2010/main" val="208754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14</a:t>
            </a:fld>
            <a:endParaRPr lang="de-DE"/>
          </a:p>
        </p:txBody>
      </p:sp>
    </p:spTree>
    <p:extLst>
      <p:ext uri="{BB962C8B-B14F-4D97-AF65-F5344CB8AC3E}">
        <p14:creationId xmlns:p14="http://schemas.microsoft.com/office/powerpoint/2010/main" val="280162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Aft>
                <a:spcPts val="0"/>
              </a:spcAft>
            </a:pPr>
            <a:r>
              <a:rPr lang="en-GB" b="1" u="sng" dirty="0">
                <a:latin typeface="Times New Roman" panose="02020603050405020304" pitchFamily="18" charset="0"/>
                <a:ea typeface="Calibri" panose="020F0502020204030204" pitchFamily="34" charset="0"/>
                <a:cs typeface="Times New Roman" panose="02020603050405020304" pitchFamily="18" charset="0"/>
              </a:rPr>
              <a:t>Didactical</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b="1" u="sng" dirty="0">
                <a:latin typeface="Times New Roman" panose="02020603050405020304" pitchFamily="18" charset="0"/>
                <a:ea typeface="Calibri" panose="020F0502020204030204" pitchFamily="34" charset="0"/>
                <a:cs typeface="Times New Roman" panose="02020603050405020304" pitchFamily="18" charset="0"/>
              </a:rPr>
              <a:t>arguments</a:t>
            </a:r>
            <a:endParaRPr lang="de-DE"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he only candid way to address the issue of street naming is to confront rather than purge the commemorative remnants of one’s history. Taken to a moralising extreme, which we have not come across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this position results in the total rejection of street renaming as an attempt to do away with an uncomfortable era of history. However, as </a:t>
            </a:r>
            <a:r>
              <a:rPr lang="en-GB" dirty="0" err="1">
                <a:latin typeface="Times New Roman" panose="02020603050405020304" pitchFamily="18" charset="0"/>
                <a:ea typeface="Calibri" panose="020F0502020204030204" pitchFamily="34" charset="0"/>
                <a:cs typeface="Times New Roman" panose="02020603050405020304" pitchFamily="18" charset="0"/>
              </a:rPr>
              <a:t>Pöppinghege</a:t>
            </a:r>
            <a:r>
              <a:rPr lang="en-GB" dirty="0">
                <a:latin typeface="Times New Roman" panose="02020603050405020304" pitchFamily="18" charset="0"/>
                <a:ea typeface="Calibri" panose="020F0502020204030204" pitchFamily="34" charset="0"/>
                <a:cs typeface="Times New Roman" panose="02020603050405020304" pitchFamily="18" charset="0"/>
              </a:rPr>
              <a:t> (2012) points out, it is unreasonable to expect that passers-by or unsuspecting </a:t>
            </a:r>
            <a:r>
              <a:rPr lang="en-GB" dirty="0" err="1">
                <a:latin typeface="Times New Roman" panose="02020603050405020304" pitchFamily="18" charset="0"/>
                <a:ea typeface="Calibri" panose="020F0502020204030204" pitchFamily="34" charset="0"/>
                <a:cs typeface="Times New Roman" panose="02020603050405020304" pitchFamily="18" charset="0"/>
              </a:rPr>
              <a:t>flâneurs</a:t>
            </a:r>
            <a:r>
              <a:rPr lang="en-GB" dirty="0">
                <a:latin typeface="Times New Roman" panose="02020603050405020304" pitchFamily="18" charset="0"/>
                <a:ea typeface="Calibri" panose="020F0502020204030204" pitchFamily="34" charset="0"/>
                <a:cs typeface="Times New Roman" panose="02020603050405020304" pitchFamily="18" charset="0"/>
              </a:rPr>
              <a:t>  would be reflective on the meaning of every street they happen to transverse, actively differentiating between commemoration and memorial. This is even less the case for GPS-navigated vehicles making their way through the traffic arteries. And while many Eastern German cities, including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have resorted to adding information plaques to their street signs, we need to point out that it is impossible to provide this pedagogical contextualisation at every instance a pedestrian is entering a street (and this is less so the case with readers of navigation systems, address books etc.).</a:t>
            </a:r>
            <a:endParaRPr lang="de-DE" sz="1000" dirty="0">
              <a:latin typeface="Calibri" panose="020F0502020204030204" pitchFamily="34" charset="0"/>
              <a:ea typeface="Calibri" panose="020F0502020204030204" pitchFamily="34" charset="0"/>
              <a:cs typeface="Times New Roman" panose="02020603050405020304" pitchFamily="18" charset="0"/>
            </a:endParaRPr>
          </a:p>
          <a:p>
            <a:pPr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Didactical arguments in favour of retaining the streetscape to remind the public of the painful past are under-represented </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in present-day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Note in this respect, however, that the avowedly anti-Nazi, anti-fascist stance of the GDR regime resulted in a street naming policy whereby persons who suffered as a consequence of their resistance to right-wing ideology have become prime targets for didactic commemoration. Hence, in contrast to </a:t>
            </a:r>
            <a:r>
              <a:rPr lang="en-GB" dirty="0" err="1">
                <a:latin typeface="Times New Roman" panose="02020603050405020304" pitchFamily="18" charset="0"/>
                <a:ea typeface="Calibri" panose="020F0502020204030204" pitchFamily="34" charset="0"/>
                <a:cs typeface="Times New Roman" panose="02020603050405020304" pitchFamily="18" charset="0"/>
              </a:rPr>
              <a:t>Pöppinghege’s</a:t>
            </a:r>
            <a:r>
              <a:rPr lang="en-GB" dirty="0">
                <a:latin typeface="Times New Roman" panose="02020603050405020304" pitchFamily="18" charset="0"/>
                <a:ea typeface="Calibri" panose="020F0502020204030204" pitchFamily="34" charset="0"/>
                <a:cs typeface="Times New Roman" panose="02020603050405020304" pitchFamily="18" charset="0"/>
              </a:rPr>
              <a:t> findings that didactical arguments tend to oppose street renaming, in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they were given as a rationale for changes in public </a:t>
            </a:r>
            <a:r>
              <a:rPr lang="en-GB" dirty="0" err="1">
                <a:latin typeface="Times New Roman" panose="02020603050405020304" pitchFamily="18" charset="0"/>
                <a:ea typeface="Calibri" panose="020F0502020204030204" pitchFamily="34" charset="0"/>
                <a:cs typeface="Times New Roman" panose="02020603050405020304" pitchFamily="18" charset="0"/>
              </a:rPr>
              <a:t>semioticisation</a:t>
            </a:r>
            <a:r>
              <a:rPr lang="en-GB" dirty="0">
                <a:latin typeface="Times New Roman" panose="02020603050405020304" pitchFamily="18" charset="0"/>
                <a:ea typeface="Calibri" panose="020F0502020204030204" pitchFamily="34" charset="0"/>
                <a:cs typeface="Times New Roman" panose="02020603050405020304" pitchFamily="18" charset="0"/>
              </a:rPr>
              <a:t>. We illustrate this case with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whose commemoration was amply justified by appealing to didactic arguments (example 4).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(4)	</a:t>
            </a:r>
            <a:r>
              <a:rPr lang="pl-PL" dirty="0">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The </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city</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councillors’ meeting ((</a:t>
            </a:r>
            <a:r>
              <a:rPr lang="en-GB" dirty="0" err="1">
                <a:latin typeface="Times New Roman" panose="02020603050405020304" pitchFamily="18" charset="0"/>
                <a:ea typeface="Calibri" panose="020F0502020204030204" pitchFamily="34" charset="0"/>
                <a:cs typeface="Times New Roman" panose="02020603050405020304" pitchFamily="18" charset="0"/>
              </a:rPr>
              <a:t>Stadtverordnetenversammlung</a:t>
            </a:r>
            <a:r>
              <a:rPr lang="en-GB" dirty="0">
                <a:latin typeface="Times New Roman" panose="02020603050405020304" pitchFamily="18" charset="0"/>
                <a:ea typeface="Calibri" panose="020F0502020204030204" pitchFamily="34" charset="0"/>
                <a:cs typeface="Times New Roman" panose="02020603050405020304" pitchFamily="18" charset="0"/>
              </a:rPr>
              <a:t>)) decided on 28th November 1961] to rename </a:t>
            </a:r>
            <a:r>
              <a:rPr lang="en-GB" dirty="0" err="1">
                <a:latin typeface="Times New Roman" panose="02020603050405020304" pitchFamily="18" charset="0"/>
                <a:ea typeface="Calibri" panose="020F0502020204030204" pitchFamily="34" charset="0"/>
                <a:cs typeface="Times New Roman" panose="02020603050405020304" pitchFamily="18" charset="0"/>
              </a:rPr>
              <a:t>Stalinplatz</a:t>
            </a:r>
            <a:r>
              <a:rPr lang="en-GB" dirty="0">
                <a:latin typeface="Times New Roman" panose="02020603050405020304" pitchFamily="18" charset="0"/>
                <a:ea typeface="Calibri" panose="020F0502020204030204" pitchFamily="34" charset="0"/>
                <a:cs typeface="Times New Roman" panose="02020603050405020304" pitchFamily="18" charset="0"/>
              </a:rPr>
              <a:t>. At the same time, it decided to name this square after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 unionist and workers’ sportsman ((</a:t>
            </a:r>
            <a:r>
              <a:rPr lang="en-GB" dirty="0" err="1">
                <a:latin typeface="Times New Roman" panose="02020603050405020304" pitchFamily="18" charset="0"/>
                <a:ea typeface="Calibri" panose="020F0502020204030204" pitchFamily="34" charset="0"/>
                <a:cs typeface="Times New Roman" panose="02020603050405020304" pitchFamily="18" charset="0"/>
              </a:rPr>
              <a:t>Arbeitersportler</a:t>
            </a:r>
            <a:r>
              <a:rPr lang="en-GB" dirty="0">
                <a:latin typeface="Times New Roman" panose="02020603050405020304" pitchFamily="18" charset="0"/>
                <a:ea typeface="Calibri" panose="020F0502020204030204" pitchFamily="34" charset="0"/>
                <a:cs typeface="Times New Roman" panose="02020603050405020304" pitchFamily="18" charset="0"/>
              </a:rPr>
              <a:t>))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  In 1925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became a member of the [communist] organisation ‘red worker’s children’ and he joined the communist youth federation.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became a member of the communist party in 1932 …. also as a dedicated footballer [he was] a member of the workers’ exercise and sports club. There he led the youth team. He greatly distinguished himself in the construction of the football pitch of the workers’ sports union ‘Storm 1939-Opp’ and during the construction of the swimming pool in the </a:t>
            </a:r>
            <a:r>
              <a:rPr lang="en-GB" dirty="0" err="1">
                <a:latin typeface="Times New Roman" panose="02020603050405020304" pitchFamily="18" charset="0"/>
                <a:ea typeface="Calibri" panose="020F0502020204030204" pitchFamily="34" charset="0"/>
                <a:cs typeface="Times New Roman" panose="02020603050405020304" pitchFamily="18" charset="0"/>
              </a:rPr>
              <a:t>Humpe</a:t>
            </a:r>
            <a:r>
              <a:rPr lang="en-GB" dirty="0">
                <a:latin typeface="Times New Roman" panose="02020603050405020304" pitchFamily="18" charset="0"/>
                <a:ea typeface="Calibri" panose="020F0502020204030204" pitchFamily="34" charset="0"/>
                <a:cs typeface="Times New Roman" panose="02020603050405020304" pitchFamily="18" charset="0"/>
              </a:rPr>
              <a:t> Valley. During Nazi times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remained true to the workers’ cause. After having been imprisoned several times, and having been sentenced to jail, the Gestapo sent him to the concentration camp </a:t>
            </a:r>
            <a:r>
              <a:rPr lang="en-GB" dirty="0" err="1">
                <a:latin typeface="Times New Roman" panose="02020603050405020304" pitchFamily="18" charset="0"/>
                <a:ea typeface="Calibri" panose="020F0502020204030204" pitchFamily="34" charset="0"/>
                <a:cs typeface="Times New Roman" panose="02020603050405020304" pitchFamily="18" charset="0"/>
              </a:rPr>
              <a:t>Sachsenburg</a:t>
            </a:r>
            <a:r>
              <a:rPr lang="en-GB" dirty="0">
                <a:latin typeface="Times New Roman" panose="02020603050405020304" pitchFamily="18" charset="0"/>
                <a:ea typeface="Calibri" panose="020F0502020204030204" pitchFamily="34" charset="0"/>
                <a:cs typeface="Times New Roman" panose="02020603050405020304" pitchFamily="18" charset="0"/>
              </a:rPr>
              <a:t>. Because he continued to be politically active, he received increased penalty in the so-called ‘sports commando’.  On December 22, 1935, he contracted pneumonia as a result of the chicanery of [having to work] in the wet and cold snow drift, of which he died shortly after. The decision of the city councillors’ meeting to rename the hitherto </a:t>
            </a:r>
            <a:r>
              <a:rPr lang="en-GB" dirty="0" err="1">
                <a:latin typeface="Times New Roman" panose="02020603050405020304" pitchFamily="18" charset="0"/>
                <a:ea typeface="Calibri" panose="020F0502020204030204" pitchFamily="34" charset="0"/>
                <a:cs typeface="Times New Roman" panose="02020603050405020304" pitchFamily="18" charset="0"/>
              </a:rPr>
              <a:t>Stalinpatz</a:t>
            </a:r>
            <a:r>
              <a:rPr lang="en-GB" dirty="0">
                <a:latin typeface="Times New Roman" panose="02020603050405020304" pitchFamily="18" charset="0"/>
                <a:ea typeface="Calibri" panose="020F0502020204030204" pitchFamily="34" charset="0"/>
                <a:cs typeface="Times New Roman" panose="02020603050405020304" pitchFamily="18" charset="0"/>
              </a:rPr>
              <a:t> as Kurt-</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err="1">
                <a:latin typeface="Times New Roman" panose="02020603050405020304" pitchFamily="18" charset="0"/>
                <a:ea typeface="Calibri" panose="020F0502020204030204" pitchFamily="34" charset="0"/>
                <a:cs typeface="Times New Roman" panose="02020603050405020304" pitchFamily="18" charset="0"/>
              </a:rPr>
              <a:t>Kampfbahn</a:t>
            </a:r>
            <a:r>
              <a:rPr lang="en-GB" dirty="0">
                <a:latin typeface="Times New Roman" panose="02020603050405020304" pitchFamily="18" charset="0"/>
                <a:ea typeface="Calibri" panose="020F0502020204030204" pitchFamily="34" charset="0"/>
                <a:cs typeface="Times New Roman" panose="02020603050405020304" pitchFamily="18" charset="0"/>
              </a:rPr>
              <a:t> was endorsed by the DTSB</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[German gymnastics and sports club] local committee. The sportsmen suggested further to instate a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commemoration sports event and to unveil a memorial stone.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Löser’s</a:t>
            </a:r>
            <a:r>
              <a:rPr lang="en-GB" dirty="0">
                <a:latin typeface="Times New Roman" panose="02020603050405020304" pitchFamily="18" charset="0"/>
                <a:ea typeface="Calibri" panose="020F0502020204030204" pitchFamily="34" charset="0"/>
                <a:cs typeface="Times New Roman" panose="02020603050405020304" pitchFamily="18" charset="0"/>
              </a:rPr>
              <a:t> brother … the approval of whom has been recently recorded, wrote ‘the naming of a sports ground as Kurt-</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err="1">
                <a:latin typeface="Times New Roman" panose="02020603050405020304" pitchFamily="18" charset="0"/>
                <a:ea typeface="Calibri" panose="020F0502020204030204" pitchFamily="34" charset="0"/>
                <a:cs typeface="Times New Roman" panose="02020603050405020304" pitchFamily="18" charset="0"/>
              </a:rPr>
              <a:t>Kampfbahn</a:t>
            </a:r>
            <a:r>
              <a:rPr lang="en-GB" dirty="0">
                <a:latin typeface="Times New Roman" panose="02020603050405020304" pitchFamily="18" charset="0"/>
                <a:ea typeface="Calibri" panose="020F0502020204030204" pitchFamily="34" charset="0"/>
                <a:cs typeface="Times New Roman" panose="02020603050405020304" pitchFamily="18" charset="0"/>
              </a:rPr>
              <a:t> is a commitment of the sportsmen in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 local authority to pour all their energy into peacekeeping and into the </a:t>
            </a:r>
            <a:r>
              <a:rPr lang="en-GB" dirty="0" err="1">
                <a:latin typeface="Times New Roman" panose="02020603050405020304" pitchFamily="18" charset="0"/>
                <a:ea typeface="Calibri" panose="020F0502020204030204" pitchFamily="34" charset="0"/>
                <a:cs typeface="Times New Roman" panose="02020603050405020304" pitchFamily="18" charset="0"/>
              </a:rPr>
              <a:t>defense</a:t>
            </a:r>
            <a:r>
              <a:rPr lang="en-GB" dirty="0">
                <a:latin typeface="Times New Roman" panose="02020603050405020304" pitchFamily="18" charset="0"/>
                <a:ea typeface="Calibri" panose="020F0502020204030204" pitchFamily="34" charset="0"/>
                <a:cs typeface="Times New Roman" panose="02020603050405020304" pitchFamily="18" charset="0"/>
              </a:rPr>
              <a:t> of our DDR – if needs be with their life – as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has done in his fight against fascism’”.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As pointed out above, the didactical potential of such </a:t>
            </a:r>
            <a:r>
              <a:rPr lang="en-GB" dirty="0" err="1">
                <a:latin typeface="Times New Roman" panose="02020603050405020304" pitchFamily="18" charset="0"/>
                <a:ea typeface="Calibri" panose="020F0502020204030204" pitchFamily="34" charset="0"/>
                <a:cs typeface="Times New Roman" panose="02020603050405020304" pitchFamily="18" charset="0"/>
              </a:rPr>
              <a:t>namings</a:t>
            </a:r>
            <a:r>
              <a:rPr lang="en-GB" dirty="0">
                <a:latin typeface="Times New Roman" panose="02020603050405020304" pitchFamily="18" charset="0"/>
                <a:ea typeface="Calibri" panose="020F0502020204030204" pitchFamily="34" charset="0"/>
                <a:cs typeface="Times New Roman" panose="02020603050405020304" pitchFamily="18" charset="0"/>
              </a:rPr>
              <a:t> is </a:t>
            </a:r>
            <a:r>
              <a:rPr lang="en-GB" dirty="0" err="1">
                <a:latin typeface="Times New Roman" panose="02020603050405020304" pitchFamily="18" charset="0"/>
                <a:ea typeface="Calibri" panose="020F0502020204030204" pitchFamily="34" charset="0"/>
                <a:cs typeface="Times New Roman" panose="02020603050405020304" pitchFamily="18" charset="0"/>
              </a:rPr>
              <a:t>reinformed</a:t>
            </a:r>
            <a:r>
              <a:rPr lang="en-GB" dirty="0">
                <a:latin typeface="Times New Roman" panose="02020603050405020304" pitchFamily="18" charset="0"/>
                <a:ea typeface="Calibri" panose="020F0502020204030204" pitchFamily="34" charset="0"/>
                <a:cs typeface="Times New Roman" panose="02020603050405020304" pitchFamily="18" charset="0"/>
              </a:rPr>
              <a:t> by the decision to add – as much as feasible – explanatory information about the personage commemorated on a supplementary sign. Example (5) contains a relevant decision which was taken as early as 1945 by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city council.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(5) 	“… all streets that are named after persons should be fitted with a supplementary sign containing a short characterisation of the person concerned.”</a:t>
            </a:r>
            <a:r>
              <a:rPr lang="de-DE"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Note in this respect that didactic arguments, together with expository information, can already be found during the Nazi era. Example (6) illustrates the official state law which was issued by the Nazi government on 15</a:t>
            </a:r>
            <a:r>
              <a:rPr lang="en-GB"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GB" dirty="0">
                <a:latin typeface="Times New Roman" panose="02020603050405020304" pitchFamily="18" charset="0"/>
                <a:ea typeface="Calibri" panose="020F0502020204030204" pitchFamily="34" charset="0"/>
                <a:cs typeface="Times New Roman" panose="02020603050405020304" pitchFamily="18" charset="0"/>
              </a:rPr>
              <a:t> July 1939: </a:t>
            </a:r>
            <a:br>
              <a:rPr lang="en-GB" dirty="0">
                <a:latin typeface="Times New Roman" panose="02020603050405020304" pitchFamily="18" charset="0"/>
                <a:ea typeface="Calibri" panose="020F0502020204030204" pitchFamily="34" charset="0"/>
                <a:cs typeface="Times New Roman" panose="02020603050405020304" pitchFamily="18" charset="0"/>
              </a:rPr>
            </a:b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(6)	“If possible, the sign is to have an explanation underneath the traditional street name so as to instruct the inhabitant as well as the foreigner of a piece of history of the respective city – such explanations are also requested for address books, but only if experts can provide a really reliable explanation for the street name.</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l-PL" dirty="0">
                <a:latin typeface="Times New Roman" panose="02020603050405020304" pitchFamily="18" charset="0"/>
                <a:ea typeface="Calibri" panose="020F0502020204030204" pitchFamily="34" charset="0"/>
                <a:cs typeface="Times New Roman" panose="02020603050405020304" pitchFamily="18" charset="0"/>
              </a:rPr>
              <a:t>“</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Die Stadtverordnetenversammlung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faßte</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ihrer Tagung am 28. November einen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Beschluß</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den Stalinplatz umzubenennen. Gleichzeitig wurde beschlossen, diesen Platz nach einem Annaberger Arbeitersportler, nämlich Kurt Löser, zu benennen. </a:t>
            </a:r>
            <a:r>
              <a:rPr lang="de-DE"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Kurt Löser wurde im April 1911 als Sohn eines Arbeiters in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Geyersdorf</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geboren. Der Vater fiel 1916 in Frankreich. Die Mutter übersiedelte mit ihren Kindern nach Annaberg und bezog eine Wohnung in der Seminargasse.</a:t>
            </a:r>
            <a:r>
              <a:rPr lang="de-DE"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1925 wurde Kurt Löser Mitglied der Organisation ‚Rote Arbeiterkinder</a:t>
            </a:r>
            <a:r>
              <a:rPr lang="de-DE" dirty="0">
                <a:latin typeface="Times New Roman" panose="02020603050405020304" pitchFamily="18" charset="0"/>
                <a:ea typeface="Calibri" panose="020F0502020204030204" pitchFamily="34" charset="0"/>
                <a:cs typeface="Times New Roman" panose="02020603050405020304" pitchFamily="18" charset="0"/>
              </a:rPr>
              <a:t>‘ und 1928 trat er dem Kommunistischen Jugendverband bei. Mitglied der KPD wurde Kurt Löser 1932. Außerdem war er Mitglied der Roten Hilfe, der Roten Gewerkschaftsopposition und der Internationalen Arbeiterhilfe, sowie als begeisterter Fußballer Mitglied des Arbeiter-Turn- und Sportbundes. Dort führte er die Jugendmannschaft. Er erwarb sich große Verdienste beim Bau des Fußballplatzes des Arbeitersportvereins ‚Sturm 1939-Opp.‘ und beim Bau des Schwimmbades im </a:t>
            </a:r>
            <a:r>
              <a:rPr lang="de-DE" dirty="0" err="1">
                <a:latin typeface="Times New Roman" panose="02020603050405020304" pitchFamily="18" charset="0"/>
                <a:ea typeface="Calibri" panose="020F0502020204030204" pitchFamily="34" charset="0"/>
                <a:cs typeface="Times New Roman" panose="02020603050405020304" pitchFamily="18" charset="0"/>
              </a:rPr>
              <a:t>Humpetal</a:t>
            </a:r>
            <a:r>
              <a:rPr lang="de-DE" dirty="0">
                <a:latin typeface="Times New Roman" panose="02020603050405020304" pitchFamily="18" charset="0"/>
                <a:ea typeface="Calibri" panose="020F0502020204030204" pitchFamily="34" charset="0"/>
                <a:cs typeface="Times New Roman" panose="02020603050405020304" pitchFamily="18" charset="0"/>
              </a:rPr>
              <a:t>.</a:t>
            </a:r>
            <a:r>
              <a:rPr lang="de-DE" dirty="0">
                <a:latin typeface="Times New Roman" panose="02020603050405020304" pitchFamily="18" charset="0"/>
                <a:ea typeface="MS Gothic" panose="020B0609070205080204" pitchFamily="49" charset="-128"/>
                <a:cs typeface="Times New Roman" panose="02020603050405020304" pitchFamily="18" charset="0"/>
              </a:rPr>
              <a:t> </a:t>
            </a:r>
            <a:r>
              <a:rPr lang="de-DE" dirty="0">
                <a:latin typeface="Times New Roman" panose="02020603050405020304" pitchFamily="18" charset="0"/>
                <a:ea typeface="Calibri" panose="020F0502020204030204" pitchFamily="34" charset="0"/>
                <a:cs typeface="Times New Roman" panose="02020603050405020304" pitchFamily="18" charset="0"/>
              </a:rPr>
              <a:t>Während der Nazizeit blieb Kurt Löser der Sache der Arbeiterklasse treu. Nachdem er mehrmals inhaftiert und zu Zuchthaus verurteilt wurde, schaffte ihn die Gestapo 1935 ins KZ Sachsenburg. Weil er auch dort politische Arbeit leistete, bekam er Strafverschärfung in dem sogenannten Sportkommando. Am 22. Dezember 1935 zog er sich als Folge der Schikanen im </a:t>
            </a:r>
            <a:r>
              <a:rPr lang="de-DE" dirty="0" err="1">
                <a:latin typeface="Times New Roman" panose="02020603050405020304" pitchFamily="18" charset="0"/>
                <a:ea typeface="Calibri" panose="020F0502020204030204" pitchFamily="34" charset="0"/>
                <a:cs typeface="Times New Roman" panose="02020603050405020304" pitchFamily="18" charset="0"/>
              </a:rPr>
              <a:t>naß</a:t>
            </a:r>
            <a:r>
              <a:rPr lang="de-DE" dirty="0">
                <a:latin typeface="Times New Roman" panose="02020603050405020304" pitchFamily="18" charset="0"/>
                <a:ea typeface="Calibri" panose="020F0502020204030204" pitchFamily="34" charset="0"/>
                <a:cs typeface="Times New Roman" panose="02020603050405020304" pitchFamily="18" charset="0"/>
              </a:rPr>
              <a:t>-kalten Schneetreiben eine Lungenentzündung zu, an deren Verlauf er innerhalb kürzester Zeit verstarb. Der Vorschlag der Stadtverordnetenversammlung, den bisherigen Stalinplatz in ‚Kurt-Löser-Kampfbahn‘ umzubenennen, fand die Zustimmung des DTSB-Kreisvorstandes. Die Sportler schlugen weiterhin vor, im kommenden Jahr ein Kurt-Löser-Gedächtnis-Sportfest durchzuführen und einen Gedenkstein zu enthüllen.</a:t>
            </a:r>
            <a:r>
              <a:rPr lang="de-DE" dirty="0">
                <a:latin typeface="Times New Roman" panose="02020603050405020304" pitchFamily="18" charset="0"/>
                <a:ea typeface="MS Gothic" panose="020B0609070205080204" pitchFamily="49" charset="-128"/>
                <a:cs typeface="Times New Roman" panose="02020603050405020304" pitchFamily="18" charset="0"/>
              </a:rPr>
              <a:t> D</a:t>
            </a:r>
            <a:r>
              <a:rPr lang="de-DE" dirty="0">
                <a:latin typeface="Times New Roman" panose="02020603050405020304" pitchFamily="18" charset="0"/>
                <a:ea typeface="Calibri" panose="020F0502020204030204" pitchFamily="34" charset="0"/>
                <a:cs typeface="Times New Roman" panose="02020603050405020304" pitchFamily="18" charset="0"/>
              </a:rPr>
              <a:t>er in Ronneburg lebende Bruder von Kurt Löser, dessen Zustimmung zur Platzbenennung seit kurzer Zeit vorliegt, schrieb u.a.:</a:t>
            </a:r>
            <a:r>
              <a:rPr lang="de-DE" dirty="0">
                <a:latin typeface="Times New Roman" panose="02020603050405020304" pitchFamily="18" charset="0"/>
                <a:ea typeface="MS Gothic" panose="020B0609070205080204" pitchFamily="49" charset="-128"/>
                <a:cs typeface="Times New Roman" panose="02020603050405020304" pitchFamily="18" charset="0"/>
              </a:rPr>
              <a:t> </a:t>
            </a:r>
            <a:r>
              <a:rPr lang="de-DE" dirty="0">
                <a:latin typeface="Times New Roman" panose="02020603050405020304" pitchFamily="18" charset="0"/>
                <a:ea typeface="Calibri" panose="020F0502020204030204" pitchFamily="34" charset="0"/>
                <a:cs typeface="Times New Roman" panose="02020603050405020304" pitchFamily="18" charset="0"/>
              </a:rPr>
              <a:t>‚Die Benennung einer Sportstätte ‚Kurt-Löser-Kampfbahn‘ ist eine Verpflichtung der Sportler im Kreis Annaberg, ihre ganze Kraft für die Erhaltung des Friedens und Verteidigung unserer DDR einzusetzen – wenn es sein </a:t>
            </a:r>
            <a:r>
              <a:rPr lang="de-DE" dirty="0" err="1">
                <a:latin typeface="Times New Roman" panose="02020603050405020304" pitchFamily="18" charset="0"/>
                <a:ea typeface="Calibri" panose="020F0502020204030204" pitchFamily="34" charset="0"/>
                <a:cs typeface="Times New Roman" panose="02020603050405020304" pitchFamily="18" charset="0"/>
              </a:rPr>
              <a:t>muß</a:t>
            </a:r>
            <a:r>
              <a:rPr lang="de-DE" dirty="0">
                <a:latin typeface="Times New Roman" panose="02020603050405020304" pitchFamily="18" charset="0"/>
                <a:ea typeface="Calibri" panose="020F0502020204030204" pitchFamily="34" charset="0"/>
                <a:cs typeface="Times New Roman" panose="02020603050405020304" pitchFamily="18" charset="0"/>
              </a:rPr>
              <a:t>, mit dem Leben – wie es Kurt Löser im Kampf gegen den Faschismus tat‘.“  (Volksstimme 28.12.1961).</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dirty="0" err="1">
                <a:latin typeface="Times New Roman" panose="02020603050405020304" pitchFamily="18" charset="0"/>
                <a:ea typeface="Calibri" panose="020F0502020204030204" pitchFamily="34" charset="0"/>
                <a:cs typeface="Times New Roman" panose="02020603050405020304" pitchFamily="18" charset="0"/>
              </a:rPr>
              <a:t>daß</a:t>
            </a:r>
            <a:r>
              <a:rPr lang="de-DE" dirty="0">
                <a:latin typeface="Times New Roman" panose="02020603050405020304" pitchFamily="18" charset="0"/>
                <a:ea typeface="Calibri" panose="020F0502020204030204" pitchFamily="34" charset="0"/>
                <a:cs typeface="Times New Roman" panose="02020603050405020304" pitchFamily="18" charset="0"/>
              </a:rPr>
              <a:t> bei allen Straßen, die nach Personen benannt sind, Ergänzungsschilder mit kurzer Charakteristik über die betreffende Person angebracht werden.“ (</a:t>
            </a:r>
            <a:r>
              <a:rPr lang="de-DE" dirty="0" err="1">
                <a:latin typeface="Times New Roman" panose="02020603050405020304" pitchFamily="18" charset="0"/>
                <a:ea typeface="Calibri" panose="020F0502020204030204" pitchFamily="34" charset="0"/>
                <a:cs typeface="Times New Roman" panose="02020603050405020304" pitchFamily="18" charset="0"/>
              </a:rPr>
              <a:t>source</a:t>
            </a:r>
            <a:r>
              <a:rPr lang="de-DE" dirty="0">
                <a:latin typeface="Times New Roman" panose="02020603050405020304" pitchFamily="18" charset="0"/>
                <a:ea typeface="Calibri" panose="020F0502020204030204" pitchFamily="34" charset="0"/>
                <a:cs typeface="Times New Roman" panose="02020603050405020304" pitchFamily="18" charset="0"/>
              </a:rPr>
              <a:t>: Annaberg Buchholz und seine Straßennamen (1969). (</a:t>
            </a:r>
            <a:r>
              <a:rPr lang="de-DE" sz="1100" dirty="0">
                <a:latin typeface="Times New Roman" panose="02020603050405020304" pitchFamily="18" charset="0"/>
                <a:ea typeface="Calibri" panose="020F0502020204030204" pitchFamily="34" charset="0"/>
                <a:cs typeface="Times New Roman" panose="02020603050405020304" pitchFamily="18" charset="0"/>
              </a:rPr>
              <a:t>In: </a:t>
            </a:r>
            <a:r>
              <a:rPr lang="de-DE" sz="1100" i="1" dirty="0">
                <a:latin typeface="Times New Roman" panose="02020603050405020304" pitchFamily="18" charset="0"/>
                <a:ea typeface="Calibri" panose="020F0502020204030204" pitchFamily="34" charset="0"/>
                <a:cs typeface="Times New Roman" panose="02020603050405020304" pitchFamily="18" charset="0"/>
              </a:rPr>
              <a:t>Akten des Rates der Stadt Annaberg-Buchholz Hauptakten – Umbenennung von Straßen und Plätzen</a:t>
            </a:r>
            <a:r>
              <a:rPr lang="de-DE" sz="1100" dirty="0">
                <a:latin typeface="Times New Roman" panose="02020603050405020304" pitchFamily="18" charset="0"/>
                <a:ea typeface="Calibri" panose="020F0502020204030204" pitchFamily="34" charset="0"/>
                <a:cs typeface="Times New Roman" panose="02020603050405020304" pitchFamily="18" charset="0"/>
              </a:rPr>
              <a:t>. Ergangen: 1945. Abt. Industrie und Verkehr. Aktenzeichen: Rep. V </a:t>
            </a:r>
            <a:r>
              <a:rPr lang="de-DE" sz="1100" dirty="0" err="1">
                <a:latin typeface="Times New Roman" panose="02020603050405020304" pitchFamily="18" charset="0"/>
                <a:ea typeface="Calibri" panose="020F0502020204030204" pitchFamily="34" charset="0"/>
                <a:cs typeface="Times New Roman" panose="02020603050405020304" pitchFamily="18" charset="0"/>
              </a:rPr>
              <a:t>Lit</a:t>
            </a:r>
            <a:r>
              <a:rPr lang="de-DE" sz="1100" dirty="0">
                <a:latin typeface="Times New Roman" panose="02020603050405020304" pitchFamily="18" charset="0"/>
                <a:ea typeface="Calibri" panose="020F0502020204030204" pitchFamily="34" charset="0"/>
                <a:cs typeface="Times New Roman" panose="02020603050405020304" pitchFamily="18" charset="0"/>
              </a:rPr>
              <a:t>. St Nr. 75 Bd. – . </a:t>
            </a:r>
            <a:r>
              <a:rPr lang="de-DE" sz="1100" dirty="0" err="1">
                <a:latin typeface="Times New Roman" panose="02020603050405020304" pitchFamily="18" charset="0"/>
                <a:ea typeface="Calibri" panose="020F0502020204030204" pitchFamily="34" charset="0"/>
                <a:cs typeface="Times New Roman" panose="02020603050405020304" pitchFamily="18" charset="0"/>
              </a:rPr>
              <a:t>Locat</a:t>
            </a:r>
            <a:r>
              <a:rPr lang="de-DE" sz="1100" dirty="0">
                <a:latin typeface="Times New Roman" panose="02020603050405020304" pitchFamily="18" charset="0"/>
                <a:ea typeface="Calibri" panose="020F0502020204030204" pitchFamily="34" charset="0"/>
                <a:cs typeface="Times New Roman" panose="02020603050405020304" pitchFamily="18" charset="0"/>
              </a:rPr>
              <a:t> III / 33 / 333 – Stadtarchiv Annaberg-Buchholz, </a:t>
            </a:r>
            <a:r>
              <a:rPr lang="de-DE" sz="1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de-DE" sz="1100" dirty="0">
                <a:latin typeface="Times New Roman" panose="02020603050405020304" pitchFamily="18" charset="0"/>
                <a:ea typeface="Calibri" panose="020F0502020204030204" pitchFamily="34" charset="0"/>
                <a:cs typeface="Times New Roman" panose="02020603050405020304" pitchFamily="18" charset="0"/>
              </a:rPr>
              <a:t> 237</a:t>
            </a:r>
            <a:r>
              <a:rPr lang="de-DE" dirty="0">
                <a:latin typeface="Times New Roman" panose="02020603050405020304" pitchFamily="18" charset="0"/>
                <a:ea typeface="Calibri" panose="020F0502020204030204" pitchFamily="34" charset="0"/>
                <a:cs typeface="Times New Roman" panose="02020603050405020304" pitchFamily="18"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“Unter dem alten Straßennamen wird auf dem Schilde möglichst eine Erklärung desselben angebracht und damit den Einheimischen wie den Fremden ein Stück Geschichte der Stadt vermittelt. – Auch für die </a:t>
            </a:r>
            <a:r>
              <a:rPr lang="de-DE" dirty="0" err="1">
                <a:latin typeface="Times New Roman" panose="02020603050405020304" pitchFamily="18" charset="0"/>
                <a:ea typeface="Calibri" panose="020F0502020204030204" pitchFamily="34" charset="0"/>
                <a:cs typeface="Times New Roman" panose="02020603050405020304" pitchFamily="18" charset="0"/>
              </a:rPr>
              <a:t>Adreßbücher</a:t>
            </a:r>
            <a:r>
              <a:rPr lang="de-DE" dirty="0">
                <a:latin typeface="Times New Roman" panose="02020603050405020304" pitchFamily="18" charset="0"/>
                <a:ea typeface="Calibri" panose="020F0502020204030204" pitchFamily="34" charset="0"/>
                <a:cs typeface="Times New Roman" panose="02020603050405020304" pitchFamily="18" charset="0"/>
              </a:rPr>
              <a:t> sind solche Erklärungen der Straßennamen erwünscht, aber nur dann, wenn Fachleute diese Erklärungen wirklich zuverlässig zu geben vermögen.“</a:t>
            </a:r>
            <a:br>
              <a:rPr lang="de-DE" dirty="0">
                <a:latin typeface="Times New Roman" panose="02020603050405020304" pitchFamily="18" charset="0"/>
                <a:ea typeface="Calibri" panose="020F0502020204030204" pitchFamily="34" charset="0"/>
                <a:cs typeface="Times New Roman" panose="02020603050405020304" pitchFamily="18" charset="0"/>
              </a:rPr>
            </a:b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2941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RdErl</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RWdJ</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Vom 15.7.1939 betreffend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Ausf</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Anw</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Zur BD. über die Benennung von Straßen, Plätzen und Brücken. V a 5141 IX 39-1002 B. –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RMBliB</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1521. In: Sammlung von wichtigen Gesetzesabdrucken und Verordnungen des Deutschen Reichs. Ausgabe B.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source</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Akten des Rates der Stadt Annaberg – Straßenbenennung. Ergangen: 1933. Aktenzeichen: Rep. IV.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Lit</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 Nr. 363 Bd. I – Stadtarchiv Annaberg-Buchholz, </a:t>
            </a:r>
            <a:r>
              <a:rPr lang="de-DE" sz="1100"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86</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Reference?</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Under-represented in relation to what?</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Compared to what </a:t>
            </a:r>
            <a:r>
              <a:rPr lang="en-GB" dirty="0" err="1">
                <a:latin typeface="Calibri" panose="020F0502020204030204" pitchFamily="34" charset="0"/>
                <a:ea typeface="Calibri" panose="020F0502020204030204" pitchFamily="34" charset="0"/>
                <a:cs typeface="Times New Roman" panose="02020603050405020304" pitchFamily="18" charset="0"/>
              </a:rPr>
              <a:t>Pöppinghege’s</a:t>
            </a:r>
            <a:r>
              <a:rPr lang="en-GB" dirty="0">
                <a:latin typeface="Calibri" panose="020F0502020204030204" pitchFamily="34" charset="0"/>
                <a:ea typeface="Calibri" panose="020F0502020204030204" pitchFamily="34" charset="0"/>
                <a:cs typeface="Times New Roman" panose="02020603050405020304" pitchFamily="18" charset="0"/>
              </a:rPr>
              <a:t> argument that these are found in parts of </a:t>
            </a:r>
            <a:r>
              <a:rPr lang="en-GB" dirty="0" err="1">
                <a:latin typeface="Calibri" panose="020F0502020204030204" pitchFamily="34" charset="0"/>
                <a:ea typeface="Calibri" panose="020F0502020204030204" pitchFamily="34" charset="0"/>
                <a:cs typeface="Times New Roman" panose="02020603050405020304" pitchFamily="18" charset="0"/>
              </a:rPr>
              <a:t>Westen</a:t>
            </a:r>
            <a:r>
              <a:rPr lang="en-GB" dirty="0">
                <a:latin typeface="Calibri" panose="020F0502020204030204" pitchFamily="34" charset="0"/>
                <a:ea typeface="Calibri" panose="020F0502020204030204" pitchFamily="34" charset="0"/>
                <a:cs typeface="Times New Roman" panose="02020603050405020304" pitchFamily="18" charset="0"/>
              </a:rPr>
              <a:t> Germany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Grundsätzliche Frage: Wie gehen wir damit um, wenn nur Teile des Originals übersetzt </a:t>
            </a:r>
            <a:r>
              <a:rPr lang="de-DE" dirty="0" err="1">
                <a:latin typeface="Calibri" panose="020F0502020204030204" pitchFamily="34" charset="0"/>
                <a:ea typeface="Calibri" panose="020F0502020204030204" pitchFamily="34" charset="0"/>
                <a:cs typeface="Times New Roman" panose="02020603050405020304" pitchFamily="18" charset="0"/>
              </a:rPr>
              <a:t>warden</a:t>
            </a:r>
            <a:r>
              <a:rPr lang="de-DE" dirty="0">
                <a:latin typeface="Calibri" panose="020F0502020204030204" pitchFamily="34" charset="0"/>
                <a:ea typeface="Calibri" panose="020F0502020204030204" pitchFamily="34" charset="0"/>
                <a:cs typeface="Times New Roman" panose="02020603050405020304" pitchFamily="18" charset="0"/>
              </a:rPr>
              <a:t>? Im Original dann auch die entsprechenden Teile weglassen (auch im Interesse nicht zu sehr ausufernder Fußnoten)?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Und wie halten wir es mit eher freien Übersetzungen (wie im Beispiel, das ich dem Original angepasst habe)?</a:t>
            </a: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Ja, im Original dann auch die Teile weglassen, da damit ja kein Erkenntnisgewinn verbunden ist</a:t>
            </a: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explain</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15</a:t>
            </a:fld>
            <a:endParaRPr lang="de-DE"/>
          </a:p>
        </p:txBody>
      </p:sp>
    </p:spTree>
    <p:extLst>
      <p:ext uri="{BB962C8B-B14F-4D97-AF65-F5344CB8AC3E}">
        <p14:creationId xmlns:p14="http://schemas.microsoft.com/office/powerpoint/2010/main" val="193585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ea typeface="Calibri" panose="020F0502020204030204" pitchFamily="34" charset="0"/>
                <a:cs typeface="Times New Roman" panose="02020603050405020304" pitchFamily="18" charset="0"/>
              </a:rPr>
              <a:t>Commemorative street (re</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-)naming results from the perceived need to encode and thus to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in the streetscape certain personages or values other ideological referents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The moral-ideological arguments in favour of commemorative street (re-)naming are well known, including the 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and the 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 Our analysis of press articles, interviews with city officials and interested citizens, in conjunction with the relevant literature on street name change juxtaposes this traditionalist </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point of view with a wealth of arguments contra commemorative street renaming which have been largely neglected in the relevant literature (see </a:t>
            </a:r>
            <a:r>
              <a:rPr lang="en-GB" dirty="0" err="1">
                <a:ea typeface="Calibri" panose="020F0502020204030204" pitchFamily="34" charset="0"/>
                <a:cs typeface="Times New Roman" panose="02020603050405020304" pitchFamily="18" charset="0"/>
              </a:rPr>
              <a:t>Pöppinghege</a:t>
            </a:r>
            <a:r>
              <a:rPr lang="en-GB" dirty="0">
                <a:ea typeface="Calibri" panose="020F0502020204030204" pitchFamily="34" charset="0"/>
                <a:cs typeface="Times New Roman" panose="02020603050405020304" pitchFamily="18" charset="0"/>
              </a:rPr>
              <a:t> 2012). </a:t>
            </a:r>
            <a:endParaRPr lang="de-DE" sz="1100" dirty="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16</a:t>
            </a:fld>
            <a:endParaRPr lang="de-DE"/>
          </a:p>
        </p:txBody>
      </p:sp>
    </p:spTree>
    <p:extLst>
      <p:ext uri="{BB962C8B-B14F-4D97-AF65-F5344CB8AC3E}">
        <p14:creationId xmlns:p14="http://schemas.microsoft.com/office/powerpoint/2010/main" val="428384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ea typeface="Calibri" panose="020F0502020204030204" pitchFamily="34" charset="0"/>
                <a:cs typeface="Times New Roman" panose="02020603050405020304" pitchFamily="18" charset="0"/>
              </a:rPr>
              <a:t>Commemorative street (re</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-)naming results from the perceived need to encode and thus to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in the streetscape certain personages or values other ideological referents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The moral-ideological arguments in favour of commemorative street (re-)naming are well known, including the 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and the 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 Our analysis of press articles, interviews with city officials and interested citizens, in conjunction with the relevant literature on street name change juxtaposes this traditionalist </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point of view with a wealth of arguments contra commemorative street renaming which have been largely neglected in the relevant literature (see </a:t>
            </a:r>
            <a:r>
              <a:rPr lang="en-GB" dirty="0" err="1">
                <a:ea typeface="Calibri" panose="020F0502020204030204" pitchFamily="34" charset="0"/>
                <a:cs typeface="Times New Roman" panose="02020603050405020304" pitchFamily="18" charset="0"/>
              </a:rPr>
              <a:t>Pöppinghege</a:t>
            </a:r>
            <a:r>
              <a:rPr lang="en-GB" dirty="0">
                <a:ea typeface="Calibri" panose="020F0502020204030204" pitchFamily="34" charset="0"/>
                <a:cs typeface="Times New Roman" panose="02020603050405020304" pitchFamily="18" charset="0"/>
              </a:rPr>
              <a:t> 2012). </a:t>
            </a:r>
            <a:endParaRPr lang="de-DE" sz="1100" dirty="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17</a:t>
            </a:fld>
            <a:endParaRPr lang="de-DE"/>
          </a:p>
        </p:txBody>
      </p:sp>
    </p:spTree>
    <p:extLst>
      <p:ext uri="{BB962C8B-B14F-4D97-AF65-F5344CB8AC3E}">
        <p14:creationId xmlns:p14="http://schemas.microsoft.com/office/powerpoint/2010/main" val="162019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ea typeface="Calibri" panose="020F0502020204030204" pitchFamily="34" charset="0"/>
                <a:cs typeface="Times New Roman" panose="02020603050405020304" pitchFamily="18" charset="0"/>
              </a:rPr>
              <a:t>Commemorative street (re</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-)naming results from the perceived need to encode and thus to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in the streetscape certain personages or values other ideological referents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The moral-ideological arguments in favour of commemorative street (re-)naming are well known, including the 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and the 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 Our analysis of press articles, interviews with city officials and interested citizens, in conjunction with the relevant literature on street name change juxtaposes this traditionalist </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point of view with a wealth of arguments contra commemorative street renaming which have been largely neglected in the relevant literature (see </a:t>
            </a:r>
            <a:r>
              <a:rPr lang="en-GB" dirty="0" err="1">
                <a:ea typeface="Calibri" panose="020F0502020204030204" pitchFamily="34" charset="0"/>
                <a:cs typeface="Times New Roman" panose="02020603050405020304" pitchFamily="18" charset="0"/>
              </a:rPr>
              <a:t>Pöppinghege</a:t>
            </a:r>
            <a:r>
              <a:rPr lang="en-GB" dirty="0">
                <a:ea typeface="Calibri" panose="020F0502020204030204" pitchFamily="34" charset="0"/>
                <a:cs typeface="Times New Roman" panose="02020603050405020304" pitchFamily="18" charset="0"/>
              </a:rPr>
              <a:t> 2012). </a:t>
            </a:r>
            <a:endParaRPr lang="de-DE" sz="1100" dirty="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18</a:t>
            </a:fld>
            <a:endParaRPr lang="de-DE"/>
          </a:p>
        </p:txBody>
      </p:sp>
    </p:spTree>
    <p:extLst>
      <p:ext uri="{BB962C8B-B14F-4D97-AF65-F5344CB8AC3E}">
        <p14:creationId xmlns:p14="http://schemas.microsoft.com/office/powerpoint/2010/main" val="124402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19</a:t>
            </a:fld>
            <a:endParaRPr lang="de-DE"/>
          </a:p>
        </p:txBody>
      </p:sp>
    </p:spTree>
    <p:extLst>
      <p:ext uri="{BB962C8B-B14F-4D97-AF65-F5344CB8AC3E}">
        <p14:creationId xmlns:p14="http://schemas.microsoft.com/office/powerpoint/2010/main" val="2454977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20</a:t>
            </a:fld>
            <a:endParaRPr lang="de-DE"/>
          </a:p>
        </p:txBody>
      </p:sp>
    </p:spTree>
    <p:extLst>
      <p:ext uri="{BB962C8B-B14F-4D97-AF65-F5344CB8AC3E}">
        <p14:creationId xmlns:p14="http://schemas.microsoft.com/office/powerpoint/2010/main" val="1707677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21</a:t>
            </a:fld>
            <a:endParaRPr lang="de-DE"/>
          </a:p>
        </p:txBody>
      </p:sp>
    </p:spTree>
    <p:extLst>
      <p:ext uri="{BB962C8B-B14F-4D97-AF65-F5344CB8AC3E}">
        <p14:creationId xmlns:p14="http://schemas.microsoft.com/office/powerpoint/2010/main" val="1594863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22</a:t>
            </a:fld>
            <a:endParaRPr lang="de-DE"/>
          </a:p>
        </p:txBody>
      </p:sp>
    </p:spTree>
    <p:extLst>
      <p:ext uri="{BB962C8B-B14F-4D97-AF65-F5344CB8AC3E}">
        <p14:creationId xmlns:p14="http://schemas.microsoft.com/office/powerpoint/2010/main" val="93715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5</a:t>
            </a:fld>
            <a:endParaRPr lang="de-DE"/>
          </a:p>
        </p:txBody>
      </p:sp>
    </p:spTree>
    <p:extLst>
      <p:ext uri="{BB962C8B-B14F-4D97-AF65-F5344CB8AC3E}">
        <p14:creationId xmlns:p14="http://schemas.microsoft.com/office/powerpoint/2010/main" val="104289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23</a:t>
            </a:fld>
            <a:endParaRPr lang="de-DE"/>
          </a:p>
        </p:txBody>
      </p:sp>
    </p:spTree>
    <p:extLst>
      <p:ext uri="{BB962C8B-B14F-4D97-AF65-F5344CB8AC3E}">
        <p14:creationId xmlns:p14="http://schemas.microsoft.com/office/powerpoint/2010/main" val="156185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24</a:t>
            </a:fld>
            <a:endParaRPr lang="de-DE"/>
          </a:p>
        </p:txBody>
      </p:sp>
    </p:spTree>
    <p:extLst>
      <p:ext uri="{BB962C8B-B14F-4D97-AF65-F5344CB8AC3E}">
        <p14:creationId xmlns:p14="http://schemas.microsoft.com/office/powerpoint/2010/main" val="397865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25</a:t>
            </a:fld>
            <a:endParaRPr lang="de-DE"/>
          </a:p>
        </p:txBody>
      </p:sp>
    </p:spTree>
    <p:extLst>
      <p:ext uri="{BB962C8B-B14F-4D97-AF65-F5344CB8AC3E}">
        <p14:creationId xmlns:p14="http://schemas.microsoft.com/office/powerpoint/2010/main" val="417512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26</a:t>
            </a:fld>
            <a:endParaRPr lang="de-DE"/>
          </a:p>
        </p:txBody>
      </p:sp>
    </p:spTree>
    <p:extLst>
      <p:ext uri="{BB962C8B-B14F-4D97-AF65-F5344CB8AC3E}">
        <p14:creationId xmlns:p14="http://schemas.microsoft.com/office/powerpoint/2010/main" val="1628927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27</a:t>
            </a:fld>
            <a:endParaRPr lang="de-DE"/>
          </a:p>
        </p:txBody>
      </p:sp>
    </p:spTree>
    <p:extLst>
      <p:ext uri="{BB962C8B-B14F-4D97-AF65-F5344CB8AC3E}">
        <p14:creationId xmlns:p14="http://schemas.microsoft.com/office/powerpoint/2010/main" val="165366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28</a:t>
            </a:fld>
            <a:endParaRPr lang="de-DE"/>
          </a:p>
        </p:txBody>
      </p:sp>
    </p:spTree>
    <p:extLst>
      <p:ext uri="{BB962C8B-B14F-4D97-AF65-F5344CB8AC3E}">
        <p14:creationId xmlns:p14="http://schemas.microsoft.com/office/powerpoint/2010/main" val="2539231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29</a:t>
            </a:fld>
            <a:endParaRPr lang="de-DE"/>
          </a:p>
        </p:txBody>
      </p:sp>
    </p:spTree>
    <p:extLst>
      <p:ext uri="{BB962C8B-B14F-4D97-AF65-F5344CB8AC3E}">
        <p14:creationId xmlns:p14="http://schemas.microsoft.com/office/powerpoint/2010/main" val="4213474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E5304937-BA7F-4B10-ACEA-0FCEC197B185}" type="slidenum">
              <a:rPr lang="de-DE" smtClean="0"/>
              <a:t>30</a:t>
            </a:fld>
            <a:endParaRPr lang="de-DE"/>
          </a:p>
        </p:txBody>
      </p:sp>
    </p:spTree>
    <p:extLst>
      <p:ext uri="{BB962C8B-B14F-4D97-AF65-F5344CB8AC3E}">
        <p14:creationId xmlns:p14="http://schemas.microsoft.com/office/powerpoint/2010/main" val="3924990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34</a:t>
            </a:fld>
            <a:endParaRPr lang="de-DE"/>
          </a:p>
        </p:txBody>
      </p:sp>
    </p:spTree>
    <p:extLst>
      <p:ext uri="{BB962C8B-B14F-4D97-AF65-F5344CB8AC3E}">
        <p14:creationId xmlns:p14="http://schemas.microsoft.com/office/powerpoint/2010/main" val="2748704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35</a:t>
            </a:fld>
            <a:endParaRPr lang="de-DE"/>
          </a:p>
        </p:txBody>
      </p:sp>
    </p:spTree>
    <p:extLst>
      <p:ext uri="{BB962C8B-B14F-4D97-AF65-F5344CB8AC3E}">
        <p14:creationId xmlns:p14="http://schemas.microsoft.com/office/powerpoint/2010/main" val="194372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6</a:t>
            </a:fld>
            <a:endParaRPr lang="de-DE"/>
          </a:p>
        </p:txBody>
      </p:sp>
    </p:spTree>
    <p:extLst>
      <p:ext uri="{BB962C8B-B14F-4D97-AF65-F5344CB8AC3E}">
        <p14:creationId xmlns:p14="http://schemas.microsoft.com/office/powerpoint/2010/main" val="1006632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36</a:t>
            </a:fld>
            <a:endParaRPr lang="de-DE"/>
          </a:p>
        </p:txBody>
      </p:sp>
    </p:spTree>
    <p:extLst>
      <p:ext uri="{BB962C8B-B14F-4D97-AF65-F5344CB8AC3E}">
        <p14:creationId xmlns:p14="http://schemas.microsoft.com/office/powerpoint/2010/main" val="544830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37</a:t>
            </a:fld>
            <a:endParaRPr lang="de-DE"/>
          </a:p>
        </p:txBody>
      </p:sp>
    </p:spTree>
    <p:extLst>
      <p:ext uri="{BB962C8B-B14F-4D97-AF65-F5344CB8AC3E}">
        <p14:creationId xmlns:p14="http://schemas.microsoft.com/office/powerpoint/2010/main" val="962832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38</a:t>
            </a:fld>
            <a:endParaRPr lang="de-DE"/>
          </a:p>
        </p:txBody>
      </p:sp>
    </p:spTree>
    <p:extLst>
      <p:ext uri="{BB962C8B-B14F-4D97-AF65-F5344CB8AC3E}">
        <p14:creationId xmlns:p14="http://schemas.microsoft.com/office/powerpoint/2010/main" val="1395271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8775" indent="-358775"/>
            <a:r>
              <a:rPr lang="en-GB" dirty="0">
                <a:ea typeface="Calibri" panose="020F0502020204030204" pitchFamily="34" charset="0"/>
                <a:cs typeface="Times New Roman" panose="02020603050405020304" pitchFamily="18" charset="0"/>
              </a:rPr>
              <a:t>The vast majority of arguments against street renaming reported in the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press are pragmatic-administrative in nature and as such not primarily concerned with commemoration. Apart from the c</a:t>
            </a:r>
            <a:r>
              <a:rPr lang="pl-PL" dirty="0">
                <a:ea typeface="Calibri" panose="020F0502020204030204" pitchFamily="34" charset="0"/>
                <a:cs typeface="Times New Roman" panose="02020603050405020304" pitchFamily="18" charset="0"/>
              </a:rPr>
              <a:t>ost of changing street signs – an imporant argument in towns as small as Annaberg-Buchholz (see (1)) – the act of renaming also incurs a significant adminstrative burden 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en-GB" dirty="0">
                <a:latin typeface="Times New Roman" panose="02020603050405020304" pitchFamily="18" charset="0"/>
                <a:ea typeface="Calibri" panose="020F0502020204030204" pitchFamily="34" charset="0"/>
                <a:cs typeface="Times New Roman" panose="02020603050405020304" pitchFamily="18" charset="0"/>
              </a:rPr>
              <a:t>(</a:t>
            </a:r>
            <a:r>
              <a:rPr lang="pl-PL" dirty="0">
                <a:latin typeface="Times New Roman" panose="02020603050405020304" pitchFamily="18" charset="0"/>
                <a:ea typeface="Calibri" panose="020F0502020204030204" pitchFamily="34" charset="0"/>
                <a:cs typeface="Times New Roman" panose="02020603050405020304" pitchFamily="18" charset="0"/>
              </a:rPr>
              <a:t>1)	</a:t>
            </a:r>
            <a:r>
              <a:rPr lang="en-GB" dirty="0">
                <a:latin typeface="Times New Roman" panose="02020603050405020304" pitchFamily="18" charset="0"/>
                <a:ea typeface="Calibri" panose="020F0502020204030204" pitchFamily="34" charset="0"/>
                <a:cs typeface="Times New Roman" panose="02020603050405020304" pitchFamily="18" charset="0"/>
              </a:rPr>
              <a:t>Depending </a:t>
            </a:r>
            <a:r>
              <a:rPr lang="en-GB"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on</a:t>
            </a:r>
            <a:r>
              <a:rPr lang="en-GB" dirty="0">
                <a:latin typeface="Times New Roman" panose="02020603050405020304" pitchFamily="18" charset="0"/>
                <a:ea typeface="Calibri" panose="020F0502020204030204" pitchFamily="34" charset="0"/>
                <a:cs typeface="Times New Roman" panose="02020603050405020304" pitchFamily="18" charset="0"/>
              </a:rPr>
              <a:t> the length and number of intersections of the respective street, the costs for new street signs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can vary from 800 to 2000 Euros, not taking into account further costs for installation, material and administrative work such as updating plans and informing several further departments </a:t>
            </a:r>
            <a:r>
              <a:rPr lang="pl-PL" dirty="0">
                <a:latin typeface="Times New Roman" panose="02020603050405020304" pitchFamily="18" charset="0"/>
                <a:ea typeface="Calibri" panose="020F0502020204030204" pitchFamily="34" charset="0"/>
                <a:cs typeface="Times New Roman" panose="02020603050405020304" pitchFamily="18" charset="0"/>
              </a:rPr>
              <a:t>(p.c. Christian Sieber, Public construction office).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pl-PL"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“While it would be desirable to change the name into </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Felix-</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Weiße</a:t>
            </a:r>
            <a:r>
              <a:rPr lang="en-US" i="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i="1"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Straße</a:t>
            </a:r>
            <a:r>
              <a:rPr lang="en-US" dirty="0">
                <a:latin typeface="Times New Roman" panose="02020603050405020304" pitchFamily="18" charset="0"/>
                <a:ea typeface="Calibri" panose="020F0502020204030204" pitchFamily="34" charset="0"/>
                <a:cs typeface="Times New Roman" panose="02020603050405020304" pitchFamily="18" charset="0"/>
              </a:rPr>
              <a:t>, it would also mean unreasonable hardship</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39</a:t>
            </a:fld>
            <a:endParaRPr lang="de-DE"/>
          </a:p>
        </p:txBody>
      </p:sp>
    </p:spTree>
    <p:extLst>
      <p:ext uri="{BB962C8B-B14F-4D97-AF65-F5344CB8AC3E}">
        <p14:creationId xmlns:p14="http://schemas.microsoft.com/office/powerpoint/2010/main" val="1817133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ea typeface="Calibri" panose="020F0502020204030204" pitchFamily="34" charset="0"/>
                <a:cs typeface="Times New Roman" panose="02020603050405020304" pitchFamily="18" charset="0"/>
              </a:rPr>
              <a:t>Commemorative street (re</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-)naming results from the perceived need to encode and thus to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in the streetscape certain personages or values other ideological referents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The moral-ideological arguments in favour of commemorative street (re-)naming are well known, including the 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and the 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 Our analysis of press articles, interviews with city officials and interested citizens, in conjunction with the relevant literature on street name change juxtaposes this traditionalist </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point of view with a wealth of arguments contra commemorative street renaming which have been largely neglected in the relevant literature (see </a:t>
            </a:r>
            <a:r>
              <a:rPr lang="en-GB" dirty="0" err="1">
                <a:ea typeface="Calibri" panose="020F0502020204030204" pitchFamily="34" charset="0"/>
                <a:cs typeface="Times New Roman" panose="02020603050405020304" pitchFamily="18" charset="0"/>
              </a:rPr>
              <a:t>Pöppinghege</a:t>
            </a:r>
            <a:r>
              <a:rPr lang="en-GB" dirty="0">
                <a:ea typeface="Calibri" panose="020F0502020204030204" pitchFamily="34" charset="0"/>
                <a:cs typeface="Times New Roman" panose="02020603050405020304" pitchFamily="18" charset="0"/>
              </a:rPr>
              <a:t> 2012). </a:t>
            </a:r>
            <a:endParaRPr lang="de-DE" sz="1100" dirty="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40</a:t>
            </a:fld>
            <a:endParaRPr lang="de-DE"/>
          </a:p>
        </p:txBody>
      </p:sp>
    </p:spTree>
    <p:extLst>
      <p:ext uri="{BB962C8B-B14F-4D97-AF65-F5344CB8AC3E}">
        <p14:creationId xmlns:p14="http://schemas.microsoft.com/office/powerpoint/2010/main" val="810410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ea typeface="Calibri" panose="020F0502020204030204" pitchFamily="34" charset="0"/>
                <a:cs typeface="Times New Roman" panose="02020603050405020304" pitchFamily="18" charset="0"/>
              </a:rPr>
              <a:t>Commemorative street (re</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-)naming results from the perceived need to encode and thus to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in the streetscape certain personages or values other ideological referents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The moral-ideological arguments in favour of commemorative street (re-)naming are well known, including the 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and the 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 Our analysis of press articles, interviews with city officials and interested citizens, in conjunction with the relevant literature on street name change juxtaposes this traditionalist </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point of view with a wealth of arguments contra commemorative street renaming which have been largely neglected in the relevant literature (see </a:t>
            </a:r>
            <a:r>
              <a:rPr lang="en-GB" dirty="0" err="1">
                <a:ea typeface="Calibri" panose="020F0502020204030204" pitchFamily="34" charset="0"/>
                <a:cs typeface="Times New Roman" panose="02020603050405020304" pitchFamily="18" charset="0"/>
              </a:rPr>
              <a:t>Pöppinghege</a:t>
            </a:r>
            <a:r>
              <a:rPr lang="en-GB" dirty="0">
                <a:ea typeface="Calibri" panose="020F0502020204030204" pitchFamily="34" charset="0"/>
                <a:cs typeface="Times New Roman" panose="02020603050405020304" pitchFamily="18" charset="0"/>
              </a:rPr>
              <a:t> 2012). </a:t>
            </a:r>
            <a:endParaRPr lang="de-DE" sz="1100" dirty="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41</a:t>
            </a:fld>
            <a:endParaRPr lang="de-DE"/>
          </a:p>
        </p:txBody>
      </p:sp>
    </p:spTree>
    <p:extLst>
      <p:ext uri="{BB962C8B-B14F-4D97-AF65-F5344CB8AC3E}">
        <p14:creationId xmlns:p14="http://schemas.microsoft.com/office/powerpoint/2010/main" val="2941468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Aft>
                <a:spcPts val="0"/>
              </a:spcAft>
            </a:pPr>
            <a:r>
              <a:rPr lang="en-GB" b="1" u="sng" dirty="0">
                <a:latin typeface="Times New Roman" panose="02020603050405020304" pitchFamily="18" charset="0"/>
                <a:ea typeface="Calibri" panose="020F0502020204030204" pitchFamily="34" charset="0"/>
                <a:cs typeface="Times New Roman" panose="02020603050405020304" pitchFamily="18" charset="0"/>
              </a:rPr>
              <a:t>Didactical</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b="1" u="sng" dirty="0">
                <a:latin typeface="Times New Roman" panose="02020603050405020304" pitchFamily="18" charset="0"/>
                <a:ea typeface="Calibri" panose="020F0502020204030204" pitchFamily="34" charset="0"/>
                <a:cs typeface="Times New Roman" panose="02020603050405020304" pitchFamily="18" charset="0"/>
              </a:rPr>
              <a:t>arguments</a:t>
            </a:r>
            <a:endParaRPr lang="de-DE"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he only candid way to address the issue of street naming is to confront rather than purge the commemorative remnants of one’s history. Taken to a moralising extreme, which we have not come across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this position results in the total rejection of street renaming as an attempt to do away with an uncomfortable era of history. However, as </a:t>
            </a:r>
            <a:r>
              <a:rPr lang="en-GB" dirty="0" err="1">
                <a:latin typeface="Times New Roman" panose="02020603050405020304" pitchFamily="18" charset="0"/>
                <a:ea typeface="Calibri" panose="020F0502020204030204" pitchFamily="34" charset="0"/>
                <a:cs typeface="Times New Roman" panose="02020603050405020304" pitchFamily="18" charset="0"/>
              </a:rPr>
              <a:t>Pöppinghege</a:t>
            </a:r>
            <a:r>
              <a:rPr lang="en-GB" dirty="0">
                <a:latin typeface="Times New Roman" panose="02020603050405020304" pitchFamily="18" charset="0"/>
                <a:ea typeface="Calibri" panose="020F0502020204030204" pitchFamily="34" charset="0"/>
                <a:cs typeface="Times New Roman" panose="02020603050405020304" pitchFamily="18" charset="0"/>
              </a:rPr>
              <a:t> (2012) points out, it is unreasonable to expect that passers-by or unsuspecting </a:t>
            </a:r>
            <a:r>
              <a:rPr lang="en-GB" dirty="0" err="1">
                <a:latin typeface="Times New Roman" panose="02020603050405020304" pitchFamily="18" charset="0"/>
                <a:ea typeface="Calibri" panose="020F0502020204030204" pitchFamily="34" charset="0"/>
                <a:cs typeface="Times New Roman" panose="02020603050405020304" pitchFamily="18" charset="0"/>
              </a:rPr>
              <a:t>flâneurs</a:t>
            </a:r>
            <a:r>
              <a:rPr lang="en-GB" dirty="0">
                <a:latin typeface="Times New Roman" panose="02020603050405020304" pitchFamily="18" charset="0"/>
                <a:ea typeface="Calibri" panose="020F0502020204030204" pitchFamily="34" charset="0"/>
                <a:cs typeface="Times New Roman" panose="02020603050405020304" pitchFamily="18" charset="0"/>
              </a:rPr>
              <a:t>  would be reflective on the meaning of every street they happen to transverse, actively differentiating between commemoration and memorial. This is even less the case for GPS-navigated vehicles making their way through the traffic arteries. And while many Eastern German cities, including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have resorted to adding information plaques to their street signs, we need to point out that it is impossible to provide this pedagogical contextualisation at every instance a pedestrian is entering a street (and this is less so the case with readers of navigation systems, address books etc.).</a:t>
            </a:r>
            <a:endParaRPr lang="de-DE" sz="1000" dirty="0">
              <a:latin typeface="Calibri" panose="020F0502020204030204" pitchFamily="34" charset="0"/>
              <a:ea typeface="Calibri" panose="020F0502020204030204" pitchFamily="34" charset="0"/>
              <a:cs typeface="Times New Roman" panose="02020603050405020304" pitchFamily="18" charset="0"/>
            </a:endParaRPr>
          </a:p>
          <a:p>
            <a:pPr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Didactical arguments in favour of retaining the streetscape to remind the public of the painful past are under-represented </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in present-day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Note in this respect, however, that the avowedly anti-Nazi, anti-fascist stance of the GDR regime resulted in a street naming policy whereby persons who suffered as a consequence of their resistance to right-wing ideology have become prime targets for didactic commemoration. Hence, in contrast to </a:t>
            </a:r>
            <a:r>
              <a:rPr lang="en-GB" dirty="0" err="1">
                <a:latin typeface="Times New Roman" panose="02020603050405020304" pitchFamily="18" charset="0"/>
                <a:ea typeface="Calibri" panose="020F0502020204030204" pitchFamily="34" charset="0"/>
                <a:cs typeface="Times New Roman" panose="02020603050405020304" pitchFamily="18" charset="0"/>
              </a:rPr>
              <a:t>Pöppinghege’s</a:t>
            </a:r>
            <a:r>
              <a:rPr lang="en-GB" dirty="0">
                <a:latin typeface="Times New Roman" panose="02020603050405020304" pitchFamily="18" charset="0"/>
                <a:ea typeface="Calibri" panose="020F0502020204030204" pitchFamily="34" charset="0"/>
                <a:cs typeface="Times New Roman" panose="02020603050405020304" pitchFamily="18" charset="0"/>
              </a:rPr>
              <a:t> findings that didactical arguments tend to oppose street renaming, in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they were given as a rationale for changes in public </a:t>
            </a:r>
            <a:r>
              <a:rPr lang="en-GB" dirty="0" err="1">
                <a:latin typeface="Times New Roman" panose="02020603050405020304" pitchFamily="18" charset="0"/>
                <a:ea typeface="Calibri" panose="020F0502020204030204" pitchFamily="34" charset="0"/>
                <a:cs typeface="Times New Roman" panose="02020603050405020304" pitchFamily="18" charset="0"/>
              </a:rPr>
              <a:t>semioticisation</a:t>
            </a:r>
            <a:r>
              <a:rPr lang="en-GB" dirty="0">
                <a:latin typeface="Times New Roman" panose="02020603050405020304" pitchFamily="18" charset="0"/>
                <a:ea typeface="Calibri" panose="020F0502020204030204" pitchFamily="34" charset="0"/>
                <a:cs typeface="Times New Roman" panose="02020603050405020304" pitchFamily="18" charset="0"/>
              </a:rPr>
              <a:t>. We illustrate this case with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whose commemoration was amply justified by appealing to didactic arguments (example 4).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(4)	</a:t>
            </a:r>
            <a:r>
              <a:rPr lang="pl-PL" dirty="0">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The </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city</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councillors’ meeting ((</a:t>
            </a:r>
            <a:r>
              <a:rPr lang="en-GB" dirty="0" err="1">
                <a:latin typeface="Times New Roman" panose="02020603050405020304" pitchFamily="18" charset="0"/>
                <a:ea typeface="Calibri" panose="020F0502020204030204" pitchFamily="34" charset="0"/>
                <a:cs typeface="Times New Roman" panose="02020603050405020304" pitchFamily="18" charset="0"/>
              </a:rPr>
              <a:t>Stadtverordnetenversammlung</a:t>
            </a:r>
            <a:r>
              <a:rPr lang="en-GB" dirty="0">
                <a:latin typeface="Times New Roman" panose="02020603050405020304" pitchFamily="18" charset="0"/>
                <a:ea typeface="Calibri" panose="020F0502020204030204" pitchFamily="34" charset="0"/>
                <a:cs typeface="Times New Roman" panose="02020603050405020304" pitchFamily="18" charset="0"/>
              </a:rPr>
              <a:t>)) decided on 28th November 1961] to rename </a:t>
            </a:r>
            <a:r>
              <a:rPr lang="en-GB" dirty="0" err="1">
                <a:latin typeface="Times New Roman" panose="02020603050405020304" pitchFamily="18" charset="0"/>
                <a:ea typeface="Calibri" panose="020F0502020204030204" pitchFamily="34" charset="0"/>
                <a:cs typeface="Times New Roman" panose="02020603050405020304" pitchFamily="18" charset="0"/>
              </a:rPr>
              <a:t>Stalinplatz</a:t>
            </a:r>
            <a:r>
              <a:rPr lang="en-GB" dirty="0">
                <a:latin typeface="Times New Roman" panose="02020603050405020304" pitchFamily="18" charset="0"/>
                <a:ea typeface="Calibri" panose="020F0502020204030204" pitchFamily="34" charset="0"/>
                <a:cs typeface="Times New Roman" panose="02020603050405020304" pitchFamily="18" charset="0"/>
              </a:rPr>
              <a:t>. At the same time, it decided to name this square after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 unionist and workers’ sportsman ((</a:t>
            </a:r>
            <a:r>
              <a:rPr lang="en-GB" dirty="0" err="1">
                <a:latin typeface="Times New Roman" panose="02020603050405020304" pitchFamily="18" charset="0"/>
                <a:ea typeface="Calibri" panose="020F0502020204030204" pitchFamily="34" charset="0"/>
                <a:cs typeface="Times New Roman" panose="02020603050405020304" pitchFamily="18" charset="0"/>
              </a:rPr>
              <a:t>Arbeitersportler</a:t>
            </a:r>
            <a:r>
              <a:rPr lang="en-GB" dirty="0">
                <a:latin typeface="Times New Roman" panose="02020603050405020304" pitchFamily="18" charset="0"/>
                <a:ea typeface="Calibri" panose="020F0502020204030204" pitchFamily="34" charset="0"/>
                <a:cs typeface="Times New Roman" panose="02020603050405020304" pitchFamily="18" charset="0"/>
              </a:rPr>
              <a:t>))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  In 1925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became a member of the [communist] organisation ‘red worker’s children’ and he joined the communist youth federation.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became a member of the communist party in 1932 …. also as a dedicated footballer [he was] a member of the workers’ exercise and sports club. There he led the youth team. He greatly distinguished himself in the construction of the football pitch of the workers’ sports union ‘Storm 1939-Opp’ and during the construction of the swimming pool in the </a:t>
            </a:r>
            <a:r>
              <a:rPr lang="en-GB" dirty="0" err="1">
                <a:latin typeface="Times New Roman" panose="02020603050405020304" pitchFamily="18" charset="0"/>
                <a:ea typeface="Calibri" panose="020F0502020204030204" pitchFamily="34" charset="0"/>
                <a:cs typeface="Times New Roman" panose="02020603050405020304" pitchFamily="18" charset="0"/>
              </a:rPr>
              <a:t>Humpe</a:t>
            </a:r>
            <a:r>
              <a:rPr lang="en-GB" dirty="0">
                <a:latin typeface="Times New Roman" panose="02020603050405020304" pitchFamily="18" charset="0"/>
                <a:ea typeface="Calibri" panose="020F0502020204030204" pitchFamily="34" charset="0"/>
                <a:cs typeface="Times New Roman" panose="02020603050405020304" pitchFamily="18" charset="0"/>
              </a:rPr>
              <a:t> Valley. During Nazi times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remained true to the workers’ cause. After having been imprisoned several times, and having been sentenced to jail, the Gestapo sent him to the concentration camp </a:t>
            </a:r>
            <a:r>
              <a:rPr lang="en-GB" dirty="0" err="1">
                <a:latin typeface="Times New Roman" panose="02020603050405020304" pitchFamily="18" charset="0"/>
                <a:ea typeface="Calibri" panose="020F0502020204030204" pitchFamily="34" charset="0"/>
                <a:cs typeface="Times New Roman" panose="02020603050405020304" pitchFamily="18" charset="0"/>
              </a:rPr>
              <a:t>Sachsenburg</a:t>
            </a:r>
            <a:r>
              <a:rPr lang="en-GB" dirty="0">
                <a:latin typeface="Times New Roman" panose="02020603050405020304" pitchFamily="18" charset="0"/>
                <a:ea typeface="Calibri" panose="020F0502020204030204" pitchFamily="34" charset="0"/>
                <a:cs typeface="Times New Roman" panose="02020603050405020304" pitchFamily="18" charset="0"/>
              </a:rPr>
              <a:t>. Because he continued to be politically active, he received increased penalty in the so-called ‘sports commando’.  On December 22, 1935, he contracted pneumonia as a result of the chicanery of [having to work] in the wet and cold snow drift, of which he died shortly after. The decision of the city councillors’ meeting to rename the hitherto </a:t>
            </a:r>
            <a:r>
              <a:rPr lang="en-GB" dirty="0" err="1">
                <a:latin typeface="Times New Roman" panose="02020603050405020304" pitchFamily="18" charset="0"/>
                <a:ea typeface="Calibri" panose="020F0502020204030204" pitchFamily="34" charset="0"/>
                <a:cs typeface="Times New Roman" panose="02020603050405020304" pitchFamily="18" charset="0"/>
              </a:rPr>
              <a:t>Stalinpatz</a:t>
            </a:r>
            <a:r>
              <a:rPr lang="en-GB" dirty="0">
                <a:latin typeface="Times New Roman" panose="02020603050405020304" pitchFamily="18" charset="0"/>
                <a:ea typeface="Calibri" panose="020F0502020204030204" pitchFamily="34" charset="0"/>
                <a:cs typeface="Times New Roman" panose="02020603050405020304" pitchFamily="18" charset="0"/>
              </a:rPr>
              <a:t> as Kurt-</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err="1">
                <a:latin typeface="Times New Roman" panose="02020603050405020304" pitchFamily="18" charset="0"/>
                <a:ea typeface="Calibri" panose="020F0502020204030204" pitchFamily="34" charset="0"/>
                <a:cs typeface="Times New Roman" panose="02020603050405020304" pitchFamily="18" charset="0"/>
              </a:rPr>
              <a:t>Kampfbahn</a:t>
            </a:r>
            <a:r>
              <a:rPr lang="en-GB" dirty="0">
                <a:latin typeface="Times New Roman" panose="02020603050405020304" pitchFamily="18" charset="0"/>
                <a:ea typeface="Calibri" panose="020F0502020204030204" pitchFamily="34" charset="0"/>
                <a:cs typeface="Times New Roman" panose="02020603050405020304" pitchFamily="18" charset="0"/>
              </a:rPr>
              <a:t> was endorsed by the DTSB</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[German gymnastics and sports club] local committee. The sportsmen suggested further to instate a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commemoration sports event and to unveil a memorial stone.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Löser’s</a:t>
            </a:r>
            <a:r>
              <a:rPr lang="en-GB" dirty="0">
                <a:latin typeface="Times New Roman" panose="02020603050405020304" pitchFamily="18" charset="0"/>
                <a:ea typeface="Calibri" panose="020F0502020204030204" pitchFamily="34" charset="0"/>
                <a:cs typeface="Times New Roman" panose="02020603050405020304" pitchFamily="18" charset="0"/>
              </a:rPr>
              <a:t> brother … the approval of whom has been recently recorded, wrote ‘the naming of a sports ground as Kurt-</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err="1">
                <a:latin typeface="Times New Roman" panose="02020603050405020304" pitchFamily="18" charset="0"/>
                <a:ea typeface="Calibri" panose="020F0502020204030204" pitchFamily="34" charset="0"/>
                <a:cs typeface="Times New Roman" panose="02020603050405020304" pitchFamily="18" charset="0"/>
              </a:rPr>
              <a:t>Kampfbahn</a:t>
            </a:r>
            <a:r>
              <a:rPr lang="en-GB" dirty="0">
                <a:latin typeface="Times New Roman" panose="02020603050405020304" pitchFamily="18" charset="0"/>
                <a:ea typeface="Calibri" panose="020F0502020204030204" pitchFamily="34" charset="0"/>
                <a:cs typeface="Times New Roman" panose="02020603050405020304" pitchFamily="18" charset="0"/>
              </a:rPr>
              <a:t> is a commitment of the sportsmen in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 local authority to pour all their energy into peacekeeping and into the </a:t>
            </a:r>
            <a:r>
              <a:rPr lang="en-GB" dirty="0" err="1">
                <a:latin typeface="Times New Roman" panose="02020603050405020304" pitchFamily="18" charset="0"/>
                <a:ea typeface="Calibri" panose="020F0502020204030204" pitchFamily="34" charset="0"/>
                <a:cs typeface="Times New Roman" panose="02020603050405020304" pitchFamily="18" charset="0"/>
              </a:rPr>
              <a:t>defense</a:t>
            </a:r>
            <a:r>
              <a:rPr lang="en-GB" dirty="0">
                <a:latin typeface="Times New Roman" panose="02020603050405020304" pitchFamily="18" charset="0"/>
                <a:ea typeface="Calibri" panose="020F0502020204030204" pitchFamily="34" charset="0"/>
                <a:cs typeface="Times New Roman" panose="02020603050405020304" pitchFamily="18" charset="0"/>
              </a:rPr>
              <a:t> of our DDR – if needs be with their life – as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has done in his fight against fascism’”.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As pointed out above, the didactical potential of such </a:t>
            </a:r>
            <a:r>
              <a:rPr lang="en-GB" dirty="0" err="1">
                <a:latin typeface="Times New Roman" panose="02020603050405020304" pitchFamily="18" charset="0"/>
                <a:ea typeface="Calibri" panose="020F0502020204030204" pitchFamily="34" charset="0"/>
                <a:cs typeface="Times New Roman" panose="02020603050405020304" pitchFamily="18" charset="0"/>
              </a:rPr>
              <a:t>namings</a:t>
            </a:r>
            <a:r>
              <a:rPr lang="en-GB" dirty="0">
                <a:latin typeface="Times New Roman" panose="02020603050405020304" pitchFamily="18" charset="0"/>
                <a:ea typeface="Calibri" panose="020F0502020204030204" pitchFamily="34" charset="0"/>
                <a:cs typeface="Times New Roman" panose="02020603050405020304" pitchFamily="18" charset="0"/>
              </a:rPr>
              <a:t> is </a:t>
            </a:r>
            <a:r>
              <a:rPr lang="en-GB" dirty="0" err="1">
                <a:latin typeface="Times New Roman" panose="02020603050405020304" pitchFamily="18" charset="0"/>
                <a:ea typeface="Calibri" panose="020F0502020204030204" pitchFamily="34" charset="0"/>
                <a:cs typeface="Times New Roman" panose="02020603050405020304" pitchFamily="18" charset="0"/>
              </a:rPr>
              <a:t>reinformed</a:t>
            </a:r>
            <a:r>
              <a:rPr lang="en-GB" dirty="0">
                <a:latin typeface="Times New Roman" panose="02020603050405020304" pitchFamily="18" charset="0"/>
                <a:ea typeface="Calibri" panose="020F0502020204030204" pitchFamily="34" charset="0"/>
                <a:cs typeface="Times New Roman" panose="02020603050405020304" pitchFamily="18" charset="0"/>
              </a:rPr>
              <a:t> by the decision to add – as much as feasible – explanatory information about the personage commemorated on a supplementary sign. Example (5) contains a relevant decision which was taken as early as 1945 by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city council.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(5) 	“… all streets that are named after persons should be fitted with a supplementary sign containing a short characterisation of the person concerned.”</a:t>
            </a:r>
            <a:r>
              <a:rPr lang="de-DE"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Note in this respect that didactic arguments, together with expository information, can already be found during the Nazi era. Example (6) illustrates the official state law which was issued by the Nazi government on 15</a:t>
            </a:r>
            <a:r>
              <a:rPr lang="en-GB"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GB" dirty="0">
                <a:latin typeface="Times New Roman" panose="02020603050405020304" pitchFamily="18" charset="0"/>
                <a:ea typeface="Calibri" panose="020F0502020204030204" pitchFamily="34" charset="0"/>
                <a:cs typeface="Times New Roman" panose="02020603050405020304" pitchFamily="18" charset="0"/>
              </a:rPr>
              <a:t> July 1939: </a:t>
            </a:r>
            <a:br>
              <a:rPr lang="en-GB" dirty="0">
                <a:latin typeface="Times New Roman" panose="02020603050405020304" pitchFamily="18" charset="0"/>
                <a:ea typeface="Calibri" panose="020F0502020204030204" pitchFamily="34" charset="0"/>
                <a:cs typeface="Times New Roman" panose="02020603050405020304" pitchFamily="18" charset="0"/>
              </a:rPr>
            </a:b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(6)	“If possible, the sign is to have an explanation underneath the traditional street name so as to instruct the inhabitant as well as the foreigner of a piece of history of the respective city – such explanations are also requested for address books, but only if experts can provide a really reliable explanation for the street name.</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l-PL" dirty="0">
                <a:latin typeface="Times New Roman" panose="02020603050405020304" pitchFamily="18" charset="0"/>
                <a:ea typeface="Calibri" panose="020F0502020204030204" pitchFamily="34" charset="0"/>
                <a:cs typeface="Times New Roman" panose="02020603050405020304" pitchFamily="18" charset="0"/>
              </a:rPr>
              <a:t>“</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Die Stadtverordnetenversammlung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faßte</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ihrer Tagung am 28. November einen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Beschluß</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den Stalinplatz umzubenennen. Gleichzeitig wurde beschlossen, diesen Platz nach einem Annaberger Arbeitersportler, nämlich Kurt Löser, zu benennen. </a:t>
            </a:r>
            <a:r>
              <a:rPr lang="de-DE"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Kurt Löser wurde im April 1911 als Sohn eines Arbeiters in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Geyersdorf</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geboren. Der Vater fiel 1916 in Frankreich. Die Mutter übersiedelte mit ihren Kindern nach Annaberg und bezog eine Wohnung in der Seminargasse.</a:t>
            </a:r>
            <a:r>
              <a:rPr lang="de-DE"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1925 wurde Kurt Löser Mitglied der Organisation ‚Rote Arbeiterkinder</a:t>
            </a:r>
            <a:r>
              <a:rPr lang="de-DE" dirty="0">
                <a:latin typeface="Times New Roman" panose="02020603050405020304" pitchFamily="18" charset="0"/>
                <a:ea typeface="Calibri" panose="020F0502020204030204" pitchFamily="34" charset="0"/>
                <a:cs typeface="Times New Roman" panose="02020603050405020304" pitchFamily="18" charset="0"/>
              </a:rPr>
              <a:t>‘ und 1928 trat er dem Kommunistischen Jugendverband bei. Mitglied der KPD wurde Kurt Löser 1932. Außerdem war er Mitglied der Roten Hilfe, der Roten Gewerkschaftsopposition und der Internationalen Arbeiterhilfe, sowie als begeisterter Fußballer Mitglied des Arbeiter-Turn- und Sportbundes. Dort führte er die Jugendmannschaft. Er erwarb sich große Verdienste beim Bau des Fußballplatzes des Arbeitersportvereins ‚Sturm 1939-Opp.‘ und beim Bau des Schwimmbades im </a:t>
            </a:r>
            <a:r>
              <a:rPr lang="de-DE" dirty="0" err="1">
                <a:latin typeface="Times New Roman" panose="02020603050405020304" pitchFamily="18" charset="0"/>
                <a:ea typeface="Calibri" panose="020F0502020204030204" pitchFamily="34" charset="0"/>
                <a:cs typeface="Times New Roman" panose="02020603050405020304" pitchFamily="18" charset="0"/>
              </a:rPr>
              <a:t>Humpetal</a:t>
            </a:r>
            <a:r>
              <a:rPr lang="de-DE" dirty="0">
                <a:latin typeface="Times New Roman" panose="02020603050405020304" pitchFamily="18" charset="0"/>
                <a:ea typeface="Calibri" panose="020F0502020204030204" pitchFamily="34" charset="0"/>
                <a:cs typeface="Times New Roman" panose="02020603050405020304" pitchFamily="18" charset="0"/>
              </a:rPr>
              <a:t>.</a:t>
            </a:r>
            <a:r>
              <a:rPr lang="de-DE" dirty="0">
                <a:latin typeface="Times New Roman" panose="02020603050405020304" pitchFamily="18" charset="0"/>
                <a:ea typeface="MS Gothic" panose="020B0609070205080204" pitchFamily="49" charset="-128"/>
                <a:cs typeface="Times New Roman" panose="02020603050405020304" pitchFamily="18" charset="0"/>
              </a:rPr>
              <a:t> </a:t>
            </a:r>
            <a:r>
              <a:rPr lang="de-DE" dirty="0">
                <a:latin typeface="Times New Roman" panose="02020603050405020304" pitchFamily="18" charset="0"/>
                <a:ea typeface="Calibri" panose="020F0502020204030204" pitchFamily="34" charset="0"/>
                <a:cs typeface="Times New Roman" panose="02020603050405020304" pitchFamily="18" charset="0"/>
              </a:rPr>
              <a:t>Während der Nazizeit blieb Kurt Löser der Sache der Arbeiterklasse treu. Nachdem er mehrmals inhaftiert und zu Zuchthaus verurteilt wurde, schaffte ihn die Gestapo 1935 ins KZ Sachsenburg. Weil er auch dort politische Arbeit leistete, bekam er Strafverschärfung in dem sogenannten Sportkommando. Am 22. Dezember 1935 zog er sich als Folge der Schikanen im </a:t>
            </a:r>
            <a:r>
              <a:rPr lang="de-DE" dirty="0" err="1">
                <a:latin typeface="Times New Roman" panose="02020603050405020304" pitchFamily="18" charset="0"/>
                <a:ea typeface="Calibri" panose="020F0502020204030204" pitchFamily="34" charset="0"/>
                <a:cs typeface="Times New Roman" panose="02020603050405020304" pitchFamily="18" charset="0"/>
              </a:rPr>
              <a:t>naß</a:t>
            </a:r>
            <a:r>
              <a:rPr lang="de-DE" dirty="0">
                <a:latin typeface="Times New Roman" panose="02020603050405020304" pitchFamily="18" charset="0"/>
                <a:ea typeface="Calibri" panose="020F0502020204030204" pitchFamily="34" charset="0"/>
                <a:cs typeface="Times New Roman" panose="02020603050405020304" pitchFamily="18" charset="0"/>
              </a:rPr>
              <a:t>-kalten Schneetreiben eine Lungenentzündung zu, an deren Verlauf er innerhalb kürzester Zeit verstarb. Der Vorschlag der Stadtverordnetenversammlung, den bisherigen Stalinplatz in ‚Kurt-Löser-Kampfbahn‘ umzubenennen, fand die Zustimmung des DTSB-Kreisvorstandes. Die Sportler schlugen weiterhin vor, im kommenden Jahr ein Kurt-Löser-Gedächtnis-Sportfest durchzuführen und einen Gedenkstein zu enthüllen.</a:t>
            </a:r>
            <a:r>
              <a:rPr lang="de-DE" dirty="0">
                <a:latin typeface="Times New Roman" panose="02020603050405020304" pitchFamily="18" charset="0"/>
                <a:ea typeface="MS Gothic" panose="020B0609070205080204" pitchFamily="49" charset="-128"/>
                <a:cs typeface="Times New Roman" panose="02020603050405020304" pitchFamily="18" charset="0"/>
              </a:rPr>
              <a:t> D</a:t>
            </a:r>
            <a:r>
              <a:rPr lang="de-DE" dirty="0">
                <a:latin typeface="Times New Roman" panose="02020603050405020304" pitchFamily="18" charset="0"/>
                <a:ea typeface="Calibri" panose="020F0502020204030204" pitchFamily="34" charset="0"/>
                <a:cs typeface="Times New Roman" panose="02020603050405020304" pitchFamily="18" charset="0"/>
              </a:rPr>
              <a:t>er in Ronneburg lebende Bruder von Kurt Löser, dessen Zustimmung zur Platzbenennung seit kurzer Zeit vorliegt, schrieb u.a.:</a:t>
            </a:r>
            <a:r>
              <a:rPr lang="de-DE" dirty="0">
                <a:latin typeface="Times New Roman" panose="02020603050405020304" pitchFamily="18" charset="0"/>
                <a:ea typeface="MS Gothic" panose="020B0609070205080204" pitchFamily="49" charset="-128"/>
                <a:cs typeface="Times New Roman" panose="02020603050405020304" pitchFamily="18" charset="0"/>
              </a:rPr>
              <a:t> </a:t>
            </a:r>
            <a:r>
              <a:rPr lang="de-DE" dirty="0">
                <a:latin typeface="Times New Roman" panose="02020603050405020304" pitchFamily="18" charset="0"/>
                <a:ea typeface="Calibri" panose="020F0502020204030204" pitchFamily="34" charset="0"/>
                <a:cs typeface="Times New Roman" panose="02020603050405020304" pitchFamily="18" charset="0"/>
              </a:rPr>
              <a:t>‚Die Benennung einer Sportstätte ‚Kurt-Löser-Kampfbahn‘ ist eine Verpflichtung der Sportler im Kreis Annaberg, ihre ganze Kraft für die Erhaltung des Friedens und Verteidigung unserer DDR einzusetzen – wenn es sein </a:t>
            </a:r>
            <a:r>
              <a:rPr lang="de-DE" dirty="0" err="1">
                <a:latin typeface="Times New Roman" panose="02020603050405020304" pitchFamily="18" charset="0"/>
                <a:ea typeface="Calibri" panose="020F0502020204030204" pitchFamily="34" charset="0"/>
                <a:cs typeface="Times New Roman" panose="02020603050405020304" pitchFamily="18" charset="0"/>
              </a:rPr>
              <a:t>muß</a:t>
            </a:r>
            <a:r>
              <a:rPr lang="de-DE" dirty="0">
                <a:latin typeface="Times New Roman" panose="02020603050405020304" pitchFamily="18" charset="0"/>
                <a:ea typeface="Calibri" panose="020F0502020204030204" pitchFamily="34" charset="0"/>
                <a:cs typeface="Times New Roman" panose="02020603050405020304" pitchFamily="18" charset="0"/>
              </a:rPr>
              <a:t>, mit dem Leben – wie es Kurt Löser im Kampf gegen den Faschismus tat‘.“  (Volksstimme 28.12.1961).</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dirty="0" err="1">
                <a:latin typeface="Times New Roman" panose="02020603050405020304" pitchFamily="18" charset="0"/>
                <a:ea typeface="Calibri" panose="020F0502020204030204" pitchFamily="34" charset="0"/>
                <a:cs typeface="Times New Roman" panose="02020603050405020304" pitchFamily="18" charset="0"/>
              </a:rPr>
              <a:t>daß</a:t>
            </a:r>
            <a:r>
              <a:rPr lang="de-DE" dirty="0">
                <a:latin typeface="Times New Roman" panose="02020603050405020304" pitchFamily="18" charset="0"/>
                <a:ea typeface="Calibri" panose="020F0502020204030204" pitchFamily="34" charset="0"/>
                <a:cs typeface="Times New Roman" panose="02020603050405020304" pitchFamily="18" charset="0"/>
              </a:rPr>
              <a:t> bei allen Straßen, die nach Personen benannt sind, Ergänzungsschilder mit kurzer Charakteristik über die betreffende Person angebracht werden.“ (</a:t>
            </a:r>
            <a:r>
              <a:rPr lang="de-DE" dirty="0" err="1">
                <a:latin typeface="Times New Roman" panose="02020603050405020304" pitchFamily="18" charset="0"/>
                <a:ea typeface="Calibri" panose="020F0502020204030204" pitchFamily="34" charset="0"/>
                <a:cs typeface="Times New Roman" panose="02020603050405020304" pitchFamily="18" charset="0"/>
              </a:rPr>
              <a:t>source</a:t>
            </a:r>
            <a:r>
              <a:rPr lang="de-DE" dirty="0">
                <a:latin typeface="Times New Roman" panose="02020603050405020304" pitchFamily="18" charset="0"/>
                <a:ea typeface="Calibri" panose="020F0502020204030204" pitchFamily="34" charset="0"/>
                <a:cs typeface="Times New Roman" panose="02020603050405020304" pitchFamily="18" charset="0"/>
              </a:rPr>
              <a:t>: Annaberg Buchholz und seine Straßennamen (1969). (</a:t>
            </a:r>
            <a:r>
              <a:rPr lang="de-DE" sz="1100" dirty="0">
                <a:latin typeface="Times New Roman" panose="02020603050405020304" pitchFamily="18" charset="0"/>
                <a:ea typeface="Calibri" panose="020F0502020204030204" pitchFamily="34" charset="0"/>
                <a:cs typeface="Times New Roman" panose="02020603050405020304" pitchFamily="18" charset="0"/>
              </a:rPr>
              <a:t>In: </a:t>
            </a:r>
            <a:r>
              <a:rPr lang="de-DE" sz="1100" i="1" dirty="0">
                <a:latin typeface="Times New Roman" panose="02020603050405020304" pitchFamily="18" charset="0"/>
                <a:ea typeface="Calibri" panose="020F0502020204030204" pitchFamily="34" charset="0"/>
                <a:cs typeface="Times New Roman" panose="02020603050405020304" pitchFamily="18" charset="0"/>
              </a:rPr>
              <a:t>Akten des Rates der Stadt Annaberg-Buchholz Hauptakten – Umbenennung von Straßen und Plätzen</a:t>
            </a:r>
            <a:r>
              <a:rPr lang="de-DE" sz="1100" dirty="0">
                <a:latin typeface="Times New Roman" panose="02020603050405020304" pitchFamily="18" charset="0"/>
                <a:ea typeface="Calibri" panose="020F0502020204030204" pitchFamily="34" charset="0"/>
                <a:cs typeface="Times New Roman" panose="02020603050405020304" pitchFamily="18" charset="0"/>
              </a:rPr>
              <a:t>. Ergangen: 1945. Abt. Industrie und Verkehr. Aktenzeichen: Rep. V </a:t>
            </a:r>
            <a:r>
              <a:rPr lang="de-DE" sz="1100" dirty="0" err="1">
                <a:latin typeface="Times New Roman" panose="02020603050405020304" pitchFamily="18" charset="0"/>
                <a:ea typeface="Calibri" panose="020F0502020204030204" pitchFamily="34" charset="0"/>
                <a:cs typeface="Times New Roman" panose="02020603050405020304" pitchFamily="18" charset="0"/>
              </a:rPr>
              <a:t>Lit</a:t>
            </a:r>
            <a:r>
              <a:rPr lang="de-DE" sz="1100" dirty="0">
                <a:latin typeface="Times New Roman" panose="02020603050405020304" pitchFamily="18" charset="0"/>
                <a:ea typeface="Calibri" panose="020F0502020204030204" pitchFamily="34" charset="0"/>
                <a:cs typeface="Times New Roman" panose="02020603050405020304" pitchFamily="18" charset="0"/>
              </a:rPr>
              <a:t>. St Nr. 75 Bd. – . </a:t>
            </a:r>
            <a:r>
              <a:rPr lang="de-DE" sz="1100" dirty="0" err="1">
                <a:latin typeface="Times New Roman" panose="02020603050405020304" pitchFamily="18" charset="0"/>
                <a:ea typeface="Calibri" panose="020F0502020204030204" pitchFamily="34" charset="0"/>
                <a:cs typeface="Times New Roman" panose="02020603050405020304" pitchFamily="18" charset="0"/>
              </a:rPr>
              <a:t>Locat</a:t>
            </a:r>
            <a:r>
              <a:rPr lang="de-DE" sz="1100" dirty="0">
                <a:latin typeface="Times New Roman" panose="02020603050405020304" pitchFamily="18" charset="0"/>
                <a:ea typeface="Calibri" panose="020F0502020204030204" pitchFamily="34" charset="0"/>
                <a:cs typeface="Times New Roman" panose="02020603050405020304" pitchFamily="18" charset="0"/>
              </a:rPr>
              <a:t> III / 33 / 333 – Stadtarchiv Annaberg-Buchholz, </a:t>
            </a:r>
            <a:r>
              <a:rPr lang="de-DE" sz="1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de-DE" sz="1100" dirty="0">
                <a:latin typeface="Times New Roman" panose="02020603050405020304" pitchFamily="18" charset="0"/>
                <a:ea typeface="Calibri" panose="020F0502020204030204" pitchFamily="34" charset="0"/>
                <a:cs typeface="Times New Roman" panose="02020603050405020304" pitchFamily="18" charset="0"/>
              </a:rPr>
              <a:t> 237</a:t>
            </a:r>
            <a:r>
              <a:rPr lang="de-DE" dirty="0">
                <a:latin typeface="Times New Roman" panose="02020603050405020304" pitchFamily="18" charset="0"/>
                <a:ea typeface="Calibri" panose="020F0502020204030204" pitchFamily="34" charset="0"/>
                <a:cs typeface="Times New Roman" panose="02020603050405020304" pitchFamily="18"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“Unter dem alten Straßennamen wird auf dem Schilde möglichst eine Erklärung desselben angebracht und damit den Einheimischen wie den Fremden ein Stück Geschichte der Stadt vermittelt. – Auch für die </a:t>
            </a:r>
            <a:r>
              <a:rPr lang="de-DE" dirty="0" err="1">
                <a:latin typeface="Times New Roman" panose="02020603050405020304" pitchFamily="18" charset="0"/>
                <a:ea typeface="Calibri" panose="020F0502020204030204" pitchFamily="34" charset="0"/>
                <a:cs typeface="Times New Roman" panose="02020603050405020304" pitchFamily="18" charset="0"/>
              </a:rPr>
              <a:t>Adreßbücher</a:t>
            </a:r>
            <a:r>
              <a:rPr lang="de-DE" dirty="0">
                <a:latin typeface="Times New Roman" panose="02020603050405020304" pitchFamily="18" charset="0"/>
                <a:ea typeface="Calibri" panose="020F0502020204030204" pitchFamily="34" charset="0"/>
                <a:cs typeface="Times New Roman" panose="02020603050405020304" pitchFamily="18" charset="0"/>
              </a:rPr>
              <a:t> sind solche Erklärungen der Straßennamen erwünscht, aber nur dann, wenn Fachleute diese Erklärungen wirklich zuverlässig zu geben vermögen.“</a:t>
            </a:r>
            <a:br>
              <a:rPr lang="de-DE" dirty="0">
                <a:latin typeface="Times New Roman" panose="02020603050405020304" pitchFamily="18" charset="0"/>
                <a:ea typeface="Calibri" panose="020F0502020204030204" pitchFamily="34" charset="0"/>
                <a:cs typeface="Times New Roman" panose="02020603050405020304" pitchFamily="18" charset="0"/>
              </a:rPr>
            </a:b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2941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RdErl</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RWdJ</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Vom 15.7.1939 betreffend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Ausf</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Anw</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Zur BD. über die Benennung von Straßen, Plätzen und Brücken. V a 5141 IX 39-1002 B. –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RMBliB</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1521. In: Sammlung von wichtigen Gesetzesabdrucken und Verordnungen des Deutschen Reichs. Ausgabe B.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source</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Akten des Rates der Stadt Annaberg – Straßenbenennung. Ergangen: 1933. Aktenzeichen: Rep. IV.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Lit</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 Nr. 363 Bd. I – Stadtarchiv Annaberg-Buchholz, </a:t>
            </a:r>
            <a:r>
              <a:rPr lang="de-DE" sz="1100"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86</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Reference?</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Under-represented in relation to what?</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Compared to what </a:t>
            </a:r>
            <a:r>
              <a:rPr lang="en-GB" dirty="0" err="1">
                <a:latin typeface="Calibri" panose="020F0502020204030204" pitchFamily="34" charset="0"/>
                <a:ea typeface="Calibri" panose="020F0502020204030204" pitchFamily="34" charset="0"/>
                <a:cs typeface="Times New Roman" panose="02020603050405020304" pitchFamily="18" charset="0"/>
              </a:rPr>
              <a:t>Pöppinghege’s</a:t>
            </a:r>
            <a:r>
              <a:rPr lang="en-GB" dirty="0">
                <a:latin typeface="Calibri" panose="020F0502020204030204" pitchFamily="34" charset="0"/>
                <a:ea typeface="Calibri" panose="020F0502020204030204" pitchFamily="34" charset="0"/>
                <a:cs typeface="Times New Roman" panose="02020603050405020304" pitchFamily="18" charset="0"/>
              </a:rPr>
              <a:t> argument that these are found in parts of </a:t>
            </a:r>
            <a:r>
              <a:rPr lang="en-GB" dirty="0" err="1">
                <a:latin typeface="Calibri" panose="020F0502020204030204" pitchFamily="34" charset="0"/>
                <a:ea typeface="Calibri" panose="020F0502020204030204" pitchFamily="34" charset="0"/>
                <a:cs typeface="Times New Roman" panose="02020603050405020304" pitchFamily="18" charset="0"/>
              </a:rPr>
              <a:t>Westen</a:t>
            </a:r>
            <a:r>
              <a:rPr lang="en-GB" dirty="0">
                <a:latin typeface="Calibri" panose="020F0502020204030204" pitchFamily="34" charset="0"/>
                <a:ea typeface="Calibri" panose="020F0502020204030204" pitchFamily="34" charset="0"/>
                <a:cs typeface="Times New Roman" panose="02020603050405020304" pitchFamily="18" charset="0"/>
              </a:rPr>
              <a:t> Germany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Grundsätzliche Frage: Wie gehen wir damit um, wenn nur Teile des Originals übersetzt </a:t>
            </a:r>
            <a:r>
              <a:rPr lang="de-DE" dirty="0" err="1">
                <a:latin typeface="Calibri" panose="020F0502020204030204" pitchFamily="34" charset="0"/>
                <a:ea typeface="Calibri" panose="020F0502020204030204" pitchFamily="34" charset="0"/>
                <a:cs typeface="Times New Roman" panose="02020603050405020304" pitchFamily="18" charset="0"/>
              </a:rPr>
              <a:t>warden</a:t>
            </a:r>
            <a:r>
              <a:rPr lang="de-DE" dirty="0">
                <a:latin typeface="Calibri" panose="020F0502020204030204" pitchFamily="34" charset="0"/>
                <a:ea typeface="Calibri" panose="020F0502020204030204" pitchFamily="34" charset="0"/>
                <a:cs typeface="Times New Roman" panose="02020603050405020304" pitchFamily="18" charset="0"/>
              </a:rPr>
              <a:t>? Im Original dann auch die entsprechenden Teile weglassen (auch im Interesse nicht zu sehr ausufernder Fußnoten)?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Und wie halten wir es mit eher freien Übersetzungen (wie im Beispiel, das ich dem Original angepasst habe)?</a:t>
            </a: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Ja, im Original dann auch die Teile weglassen, da damit ja kein Erkenntnisgewinn verbunden ist</a:t>
            </a: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explain</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42</a:t>
            </a:fld>
            <a:endParaRPr lang="de-DE"/>
          </a:p>
        </p:txBody>
      </p:sp>
    </p:spTree>
    <p:extLst>
      <p:ext uri="{BB962C8B-B14F-4D97-AF65-F5344CB8AC3E}">
        <p14:creationId xmlns:p14="http://schemas.microsoft.com/office/powerpoint/2010/main" val="3112151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spcAft>
                <a:spcPts val="0"/>
              </a:spcAft>
            </a:pPr>
            <a:r>
              <a:rPr lang="en-GB" b="1" u="sng" dirty="0">
                <a:latin typeface="Times New Roman" panose="02020603050405020304" pitchFamily="18" charset="0"/>
                <a:ea typeface="Calibri" panose="020F0502020204030204" pitchFamily="34" charset="0"/>
                <a:cs typeface="Times New Roman" panose="02020603050405020304" pitchFamily="18" charset="0"/>
              </a:rPr>
              <a:t>Didactical</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b="1" u="sng" dirty="0">
                <a:latin typeface="Times New Roman" panose="02020603050405020304" pitchFamily="18" charset="0"/>
                <a:ea typeface="Calibri" panose="020F0502020204030204" pitchFamily="34" charset="0"/>
                <a:cs typeface="Times New Roman" panose="02020603050405020304" pitchFamily="18" charset="0"/>
              </a:rPr>
              <a:t>arguments</a:t>
            </a:r>
            <a:endParaRPr lang="de-DE"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he only candid way to address the issue of street naming is to confront rather than purge the commemorative remnants of one’s history. Taken to a moralising extreme, which we have not come across in </a:t>
            </a:r>
            <a:r>
              <a:rPr lang="pl-P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Annaberg-Buchholz</a:t>
            </a:r>
            <a:r>
              <a:rPr lang="en-GB" dirty="0">
                <a:latin typeface="Times New Roman" panose="02020603050405020304" pitchFamily="18" charset="0"/>
                <a:ea typeface="Calibri" panose="020F0502020204030204" pitchFamily="34" charset="0"/>
                <a:cs typeface="Times New Roman" panose="02020603050405020304" pitchFamily="18" charset="0"/>
              </a:rPr>
              <a:t>, this position results in the total rejection of street renaming as an attempt to do away with an uncomfortable era of history. However, as </a:t>
            </a:r>
            <a:r>
              <a:rPr lang="en-GB" dirty="0" err="1">
                <a:latin typeface="Times New Roman" panose="02020603050405020304" pitchFamily="18" charset="0"/>
                <a:ea typeface="Calibri" panose="020F0502020204030204" pitchFamily="34" charset="0"/>
                <a:cs typeface="Times New Roman" panose="02020603050405020304" pitchFamily="18" charset="0"/>
              </a:rPr>
              <a:t>Pöppinghege</a:t>
            </a:r>
            <a:r>
              <a:rPr lang="en-GB" dirty="0">
                <a:latin typeface="Times New Roman" panose="02020603050405020304" pitchFamily="18" charset="0"/>
                <a:ea typeface="Calibri" panose="020F0502020204030204" pitchFamily="34" charset="0"/>
                <a:cs typeface="Times New Roman" panose="02020603050405020304" pitchFamily="18" charset="0"/>
              </a:rPr>
              <a:t> (2012) points out, it is unreasonable to expect that passers-by or unsuspecting </a:t>
            </a:r>
            <a:r>
              <a:rPr lang="en-GB" dirty="0" err="1">
                <a:latin typeface="Times New Roman" panose="02020603050405020304" pitchFamily="18" charset="0"/>
                <a:ea typeface="Calibri" panose="020F0502020204030204" pitchFamily="34" charset="0"/>
                <a:cs typeface="Times New Roman" panose="02020603050405020304" pitchFamily="18" charset="0"/>
              </a:rPr>
              <a:t>flâneurs</a:t>
            </a:r>
            <a:r>
              <a:rPr lang="en-GB" dirty="0">
                <a:latin typeface="Times New Roman" panose="02020603050405020304" pitchFamily="18" charset="0"/>
                <a:ea typeface="Calibri" panose="020F0502020204030204" pitchFamily="34" charset="0"/>
                <a:cs typeface="Times New Roman" panose="02020603050405020304" pitchFamily="18" charset="0"/>
              </a:rPr>
              <a:t>  would be reflective on the meaning of every street they happen to transverse, actively differentiating between commemoration and memorial. This is even less the case for GPS-navigated vehicles making their way through the traffic arteries. And while many Eastern German cities, including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have resorted to adding information plaques to their street signs, we need to point out that it is impossible to provide this pedagogical contextualisation at every instance a pedestrian is entering a street (and this is less so the case with readers of navigation systems, address books etc.).</a:t>
            </a:r>
            <a:endParaRPr lang="de-DE" sz="1000" dirty="0">
              <a:latin typeface="Calibri" panose="020F0502020204030204" pitchFamily="34" charset="0"/>
              <a:ea typeface="Calibri" panose="020F0502020204030204" pitchFamily="34" charset="0"/>
              <a:cs typeface="Times New Roman" panose="02020603050405020304" pitchFamily="18" charset="0"/>
            </a:endParaRPr>
          </a:p>
          <a:p>
            <a:pPr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Didactical arguments in favour of retaining the streetscape to remind the public of the painful past are under-represented </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in present-day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Note in this respect, however, that the avowedly anti-Nazi, anti-fascist stance of the GDR regime resulted in a street naming policy whereby persons who suffered as a consequence of their resistance to right-wing ideology have become prime targets for didactic commemoration. Hence, in contrast to </a:t>
            </a:r>
            <a:r>
              <a:rPr lang="en-GB" dirty="0" err="1">
                <a:latin typeface="Times New Roman" panose="02020603050405020304" pitchFamily="18" charset="0"/>
                <a:ea typeface="Calibri" panose="020F0502020204030204" pitchFamily="34" charset="0"/>
                <a:cs typeface="Times New Roman" panose="02020603050405020304" pitchFamily="18" charset="0"/>
              </a:rPr>
              <a:t>Pöppinghege’s</a:t>
            </a:r>
            <a:r>
              <a:rPr lang="en-GB" dirty="0">
                <a:latin typeface="Times New Roman" panose="02020603050405020304" pitchFamily="18" charset="0"/>
                <a:ea typeface="Calibri" panose="020F0502020204030204" pitchFamily="34" charset="0"/>
                <a:cs typeface="Times New Roman" panose="02020603050405020304" pitchFamily="18" charset="0"/>
              </a:rPr>
              <a:t> findings that didactical arguments tend to oppose street renaming, in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they were given as a rationale for changes in public </a:t>
            </a:r>
            <a:r>
              <a:rPr lang="en-GB" dirty="0" err="1">
                <a:latin typeface="Times New Roman" panose="02020603050405020304" pitchFamily="18" charset="0"/>
                <a:ea typeface="Calibri" panose="020F0502020204030204" pitchFamily="34" charset="0"/>
                <a:cs typeface="Times New Roman" panose="02020603050405020304" pitchFamily="18" charset="0"/>
              </a:rPr>
              <a:t>semioticisation</a:t>
            </a:r>
            <a:r>
              <a:rPr lang="en-GB" dirty="0">
                <a:latin typeface="Times New Roman" panose="02020603050405020304" pitchFamily="18" charset="0"/>
                <a:ea typeface="Calibri" panose="020F0502020204030204" pitchFamily="34" charset="0"/>
                <a:cs typeface="Times New Roman" panose="02020603050405020304" pitchFamily="18" charset="0"/>
              </a:rPr>
              <a:t>. We illustrate this case with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whose commemoration was amply justified by appealing to didactic arguments (example 4).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(4)	</a:t>
            </a:r>
            <a:r>
              <a:rPr lang="pl-PL" dirty="0">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The </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city</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councillors’ meeting ((</a:t>
            </a:r>
            <a:r>
              <a:rPr lang="en-GB" dirty="0" err="1">
                <a:latin typeface="Times New Roman" panose="02020603050405020304" pitchFamily="18" charset="0"/>
                <a:ea typeface="Calibri" panose="020F0502020204030204" pitchFamily="34" charset="0"/>
                <a:cs typeface="Times New Roman" panose="02020603050405020304" pitchFamily="18" charset="0"/>
              </a:rPr>
              <a:t>Stadtverordnetenversammlung</a:t>
            </a:r>
            <a:r>
              <a:rPr lang="en-GB" dirty="0">
                <a:latin typeface="Times New Roman" panose="02020603050405020304" pitchFamily="18" charset="0"/>
                <a:ea typeface="Calibri" panose="020F0502020204030204" pitchFamily="34" charset="0"/>
                <a:cs typeface="Times New Roman" panose="02020603050405020304" pitchFamily="18" charset="0"/>
              </a:rPr>
              <a:t>)) decided on 28th November 1961] to rename </a:t>
            </a:r>
            <a:r>
              <a:rPr lang="en-GB" dirty="0" err="1">
                <a:latin typeface="Times New Roman" panose="02020603050405020304" pitchFamily="18" charset="0"/>
                <a:ea typeface="Calibri" panose="020F0502020204030204" pitchFamily="34" charset="0"/>
                <a:cs typeface="Times New Roman" panose="02020603050405020304" pitchFamily="18" charset="0"/>
              </a:rPr>
              <a:t>Stalinplatz</a:t>
            </a:r>
            <a:r>
              <a:rPr lang="en-GB" dirty="0">
                <a:latin typeface="Times New Roman" panose="02020603050405020304" pitchFamily="18" charset="0"/>
                <a:ea typeface="Calibri" panose="020F0502020204030204" pitchFamily="34" charset="0"/>
                <a:cs typeface="Times New Roman" panose="02020603050405020304" pitchFamily="18" charset="0"/>
              </a:rPr>
              <a:t>. At the same time, it decided to name this square after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 unionist and workers’ sportsman ((</a:t>
            </a:r>
            <a:r>
              <a:rPr lang="en-GB" dirty="0" err="1">
                <a:latin typeface="Times New Roman" panose="02020603050405020304" pitchFamily="18" charset="0"/>
                <a:ea typeface="Calibri" panose="020F0502020204030204" pitchFamily="34" charset="0"/>
                <a:cs typeface="Times New Roman" panose="02020603050405020304" pitchFamily="18" charset="0"/>
              </a:rPr>
              <a:t>Arbeitersportler</a:t>
            </a:r>
            <a:r>
              <a:rPr lang="en-GB" dirty="0">
                <a:latin typeface="Times New Roman" panose="02020603050405020304" pitchFamily="18" charset="0"/>
                <a:ea typeface="Calibri" panose="020F0502020204030204" pitchFamily="34" charset="0"/>
                <a:cs typeface="Times New Roman" panose="02020603050405020304" pitchFamily="18" charset="0"/>
              </a:rPr>
              <a:t>))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  In 1925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became a member of the [communist] organisation ‘red worker’s children’ and he joined the communist youth federation.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became a member of the communist party in 1932 …. also as a dedicated footballer [he was] a member of the workers’ exercise and sports club. There he led the youth team. He greatly distinguished himself in the construction of the football pitch of the workers’ sports union ‘Storm 1939-Opp’ and during the construction of the swimming pool in the </a:t>
            </a:r>
            <a:r>
              <a:rPr lang="en-GB" dirty="0" err="1">
                <a:latin typeface="Times New Roman" panose="02020603050405020304" pitchFamily="18" charset="0"/>
                <a:ea typeface="Calibri" panose="020F0502020204030204" pitchFamily="34" charset="0"/>
                <a:cs typeface="Times New Roman" panose="02020603050405020304" pitchFamily="18" charset="0"/>
              </a:rPr>
              <a:t>Humpe</a:t>
            </a:r>
            <a:r>
              <a:rPr lang="en-GB" dirty="0">
                <a:latin typeface="Times New Roman" panose="02020603050405020304" pitchFamily="18" charset="0"/>
                <a:ea typeface="Calibri" panose="020F0502020204030204" pitchFamily="34" charset="0"/>
                <a:cs typeface="Times New Roman" panose="02020603050405020304" pitchFamily="18" charset="0"/>
              </a:rPr>
              <a:t> Valley. During Nazi times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remained true to the workers’ cause. After having been imprisoned several times, and having been sentenced to jail, the Gestapo sent him to the concentration camp </a:t>
            </a:r>
            <a:r>
              <a:rPr lang="en-GB" dirty="0" err="1">
                <a:latin typeface="Times New Roman" panose="02020603050405020304" pitchFamily="18" charset="0"/>
                <a:ea typeface="Calibri" panose="020F0502020204030204" pitchFamily="34" charset="0"/>
                <a:cs typeface="Times New Roman" panose="02020603050405020304" pitchFamily="18" charset="0"/>
              </a:rPr>
              <a:t>Sachsenburg</a:t>
            </a:r>
            <a:r>
              <a:rPr lang="en-GB" dirty="0">
                <a:latin typeface="Times New Roman" panose="02020603050405020304" pitchFamily="18" charset="0"/>
                <a:ea typeface="Calibri" panose="020F0502020204030204" pitchFamily="34" charset="0"/>
                <a:cs typeface="Times New Roman" panose="02020603050405020304" pitchFamily="18" charset="0"/>
              </a:rPr>
              <a:t>. Because he continued to be politically active, he received increased penalty in the so-called ‘sports commando’.  On December 22, 1935, he contracted pneumonia as a result of the chicanery of [having to work] in the wet and cold snow drift, of which he died shortly after. The decision of the city councillors’ meeting to rename the hitherto </a:t>
            </a:r>
            <a:r>
              <a:rPr lang="en-GB" dirty="0" err="1">
                <a:latin typeface="Times New Roman" panose="02020603050405020304" pitchFamily="18" charset="0"/>
                <a:ea typeface="Calibri" panose="020F0502020204030204" pitchFamily="34" charset="0"/>
                <a:cs typeface="Times New Roman" panose="02020603050405020304" pitchFamily="18" charset="0"/>
              </a:rPr>
              <a:t>Stalinpatz</a:t>
            </a:r>
            <a:r>
              <a:rPr lang="en-GB" dirty="0">
                <a:latin typeface="Times New Roman" panose="02020603050405020304" pitchFamily="18" charset="0"/>
                <a:ea typeface="Calibri" panose="020F0502020204030204" pitchFamily="34" charset="0"/>
                <a:cs typeface="Times New Roman" panose="02020603050405020304" pitchFamily="18" charset="0"/>
              </a:rPr>
              <a:t> as Kurt-</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err="1">
                <a:latin typeface="Times New Roman" panose="02020603050405020304" pitchFamily="18" charset="0"/>
                <a:ea typeface="Calibri" panose="020F0502020204030204" pitchFamily="34" charset="0"/>
                <a:cs typeface="Times New Roman" panose="02020603050405020304" pitchFamily="18" charset="0"/>
              </a:rPr>
              <a:t>Kampfbahn</a:t>
            </a:r>
            <a:r>
              <a:rPr lang="en-GB" dirty="0">
                <a:latin typeface="Times New Roman" panose="02020603050405020304" pitchFamily="18" charset="0"/>
                <a:ea typeface="Calibri" panose="020F0502020204030204" pitchFamily="34" charset="0"/>
                <a:cs typeface="Times New Roman" panose="02020603050405020304" pitchFamily="18" charset="0"/>
              </a:rPr>
              <a:t> was endorsed by the DTSB</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 [German gymnastics and sports club] local committee. The sportsmen suggested further to instate a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commemoration sports event and to unveil a memorial stone.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Löser’s</a:t>
            </a:r>
            <a:r>
              <a:rPr lang="en-GB" dirty="0">
                <a:latin typeface="Times New Roman" panose="02020603050405020304" pitchFamily="18" charset="0"/>
                <a:ea typeface="Calibri" panose="020F0502020204030204" pitchFamily="34" charset="0"/>
                <a:cs typeface="Times New Roman" panose="02020603050405020304" pitchFamily="18" charset="0"/>
              </a:rPr>
              <a:t> brother … the approval of whom has been recently recorded, wrote ‘the naming of a sports ground as Kurt-</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a:t>
            </a:r>
            <a:r>
              <a:rPr lang="en-GB" dirty="0" err="1">
                <a:latin typeface="Times New Roman" panose="02020603050405020304" pitchFamily="18" charset="0"/>
                <a:ea typeface="Calibri" panose="020F0502020204030204" pitchFamily="34" charset="0"/>
                <a:cs typeface="Times New Roman" panose="02020603050405020304" pitchFamily="18" charset="0"/>
              </a:rPr>
              <a:t>Kampfbahn</a:t>
            </a:r>
            <a:r>
              <a:rPr lang="en-GB" dirty="0">
                <a:latin typeface="Times New Roman" panose="02020603050405020304" pitchFamily="18" charset="0"/>
                <a:ea typeface="Calibri" panose="020F0502020204030204" pitchFamily="34" charset="0"/>
                <a:cs typeface="Times New Roman" panose="02020603050405020304" pitchFamily="18" charset="0"/>
              </a:rPr>
              <a:t> is a commitment of the sportsmen in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 local authority to pour all their energy into peacekeeping and into the </a:t>
            </a:r>
            <a:r>
              <a:rPr lang="en-GB" dirty="0" err="1">
                <a:latin typeface="Times New Roman" panose="02020603050405020304" pitchFamily="18" charset="0"/>
                <a:ea typeface="Calibri" panose="020F0502020204030204" pitchFamily="34" charset="0"/>
                <a:cs typeface="Times New Roman" panose="02020603050405020304" pitchFamily="18" charset="0"/>
              </a:rPr>
              <a:t>defense</a:t>
            </a:r>
            <a:r>
              <a:rPr lang="en-GB" dirty="0">
                <a:latin typeface="Times New Roman" panose="02020603050405020304" pitchFamily="18" charset="0"/>
                <a:ea typeface="Calibri" panose="020F0502020204030204" pitchFamily="34" charset="0"/>
                <a:cs typeface="Times New Roman" panose="02020603050405020304" pitchFamily="18" charset="0"/>
              </a:rPr>
              <a:t> of our DDR – if needs be with their life – as Kurt </a:t>
            </a:r>
            <a:r>
              <a:rPr lang="en-GB" dirty="0" err="1">
                <a:latin typeface="Times New Roman" panose="02020603050405020304" pitchFamily="18" charset="0"/>
                <a:ea typeface="Calibri" panose="020F0502020204030204" pitchFamily="34" charset="0"/>
                <a:cs typeface="Times New Roman" panose="02020603050405020304" pitchFamily="18" charset="0"/>
              </a:rPr>
              <a:t>Löser</a:t>
            </a:r>
            <a:r>
              <a:rPr lang="en-GB" dirty="0">
                <a:latin typeface="Times New Roman" panose="02020603050405020304" pitchFamily="18" charset="0"/>
                <a:ea typeface="Calibri" panose="020F0502020204030204" pitchFamily="34" charset="0"/>
                <a:cs typeface="Times New Roman" panose="02020603050405020304" pitchFamily="18" charset="0"/>
              </a:rPr>
              <a:t> has done in his fight against fascism’”.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As pointed out above, the didactical potential of such </a:t>
            </a:r>
            <a:r>
              <a:rPr lang="en-GB" dirty="0" err="1">
                <a:latin typeface="Times New Roman" panose="02020603050405020304" pitchFamily="18" charset="0"/>
                <a:ea typeface="Calibri" panose="020F0502020204030204" pitchFamily="34" charset="0"/>
                <a:cs typeface="Times New Roman" panose="02020603050405020304" pitchFamily="18" charset="0"/>
              </a:rPr>
              <a:t>namings</a:t>
            </a:r>
            <a:r>
              <a:rPr lang="en-GB" dirty="0">
                <a:latin typeface="Times New Roman" panose="02020603050405020304" pitchFamily="18" charset="0"/>
                <a:ea typeface="Calibri" panose="020F0502020204030204" pitchFamily="34" charset="0"/>
                <a:cs typeface="Times New Roman" panose="02020603050405020304" pitchFamily="18" charset="0"/>
              </a:rPr>
              <a:t> is </a:t>
            </a:r>
            <a:r>
              <a:rPr lang="en-GB" dirty="0" err="1">
                <a:latin typeface="Times New Roman" panose="02020603050405020304" pitchFamily="18" charset="0"/>
                <a:ea typeface="Calibri" panose="020F0502020204030204" pitchFamily="34" charset="0"/>
                <a:cs typeface="Times New Roman" panose="02020603050405020304" pitchFamily="18" charset="0"/>
              </a:rPr>
              <a:t>reinformed</a:t>
            </a:r>
            <a:r>
              <a:rPr lang="en-GB" dirty="0">
                <a:latin typeface="Times New Roman" panose="02020603050405020304" pitchFamily="18" charset="0"/>
                <a:ea typeface="Calibri" panose="020F0502020204030204" pitchFamily="34" charset="0"/>
                <a:cs typeface="Times New Roman" panose="02020603050405020304" pitchFamily="18" charset="0"/>
              </a:rPr>
              <a:t> by the decision to add – as much as feasible – explanatory information about the personage commemorated on a supplementary sign. Example (5) contains a relevant decision which was taken as early as 1945 by the </a:t>
            </a:r>
            <a:r>
              <a:rPr lang="en-GB" dirty="0" err="1">
                <a:latin typeface="Times New Roman" panose="02020603050405020304" pitchFamily="18" charset="0"/>
                <a:ea typeface="Calibri" panose="020F0502020204030204" pitchFamily="34" charset="0"/>
                <a:cs typeface="Times New Roman" panose="02020603050405020304" pitchFamily="18" charset="0"/>
              </a:rPr>
              <a:t>Annaberg</a:t>
            </a:r>
            <a:r>
              <a:rPr lang="en-GB" dirty="0">
                <a:latin typeface="Times New Roman" panose="02020603050405020304" pitchFamily="18" charset="0"/>
                <a:ea typeface="Calibri" panose="020F0502020204030204" pitchFamily="34" charset="0"/>
                <a:cs typeface="Times New Roman" panose="02020603050405020304" pitchFamily="18" charset="0"/>
              </a:rPr>
              <a:t>-Buchholz city council.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(5) 	“… all streets that are named after persons should be fitted with a supplementary sign containing a short characterisation of the person concerned.”</a:t>
            </a:r>
            <a:r>
              <a:rPr lang="de-DE"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 </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Note in this respect that didactic arguments, together with expository information, can already be found during the Nazi era. Example (6) illustrates the official state law which was issued by the Nazi government on 15</a:t>
            </a:r>
            <a:r>
              <a:rPr lang="en-GB"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GB" dirty="0">
                <a:latin typeface="Times New Roman" panose="02020603050405020304" pitchFamily="18" charset="0"/>
                <a:ea typeface="Calibri" panose="020F0502020204030204" pitchFamily="34" charset="0"/>
                <a:cs typeface="Times New Roman" panose="02020603050405020304" pitchFamily="18" charset="0"/>
              </a:rPr>
              <a:t> July 1939: </a:t>
            </a:r>
            <a:br>
              <a:rPr lang="en-GB" dirty="0">
                <a:latin typeface="Times New Roman" panose="02020603050405020304" pitchFamily="18" charset="0"/>
                <a:ea typeface="Calibri" panose="020F0502020204030204" pitchFamily="34" charset="0"/>
                <a:cs typeface="Times New Roman" panose="02020603050405020304" pitchFamily="18" charset="0"/>
              </a:rPr>
            </a:b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r>
              <a:rPr lang="en-GB" dirty="0">
                <a:latin typeface="Times New Roman" panose="02020603050405020304" pitchFamily="18" charset="0"/>
                <a:ea typeface="Calibri" panose="020F0502020204030204" pitchFamily="34" charset="0"/>
                <a:cs typeface="Times New Roman" panose="02020603050405020304" pitchFamily="18" charset="0"/>
              </a:rPr>
              <a:t>(6)	“If possible, the sign is to have an explanation underneath the traditional street name so as to instruct the inhabitant as well as the foreigner of a piece of history of the respective city – such explanations are also requested for address books, but only if experts can provide a really reliable explanation for the street name.</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l-PL" dirty="0">
                <a:latin typeface="Times New Roman" panose="02020603050405020304" pitchFamily="18" charset="0"/>
                <a:ea typeface="Calibri" panose="020F0502020204030204" pitchFamily="34" charset="0"/>
                <a:cs typeface="Times New Roman" panose="02020603050405020304" pitchFamily="18" charset="0"/>
              </a:rPr>
              <a:t>“</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Die Stadtverordnetenversammlung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faßte</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ihrer Tagung am 28. November einen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Beschluß</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den Stalinplatz umzubenennen. Gleichzeitig wurde beschlossen, diesen Platz nach einem Annaberger Arbeitersportler, nämlich Kurt Löser, zu benennen. </a:t>
            </a:r>
            <a:r>
              <a:rPr lang="de-DE"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Kurt Löser wurde im April 1911 als Sohn eines Arbeiters in </a:t>
            </a:r>
            <a:r>
              <a:rPr lang="de-DE"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Geyersdorf</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geboren. Der Vater fiel 1916 in Frankreich. Die Mutter übersiedelte mit ihren Kindern nach Annaberg und bezog eine Wohnung in der Seminargasse.</a:t>
            </a:r>
            <a:r>
              <a:rPr lang="de-DE" dirty="0">
                <a:solidFill>
                  <a:srgbClr val="000000"/>
                </a:solidFill>
                <a:latin typeface="Times New Roman" panose="02020603050405020304" pitchFamily="18" charset="0"/>
                <a:ea typeface="MS Gothic" panose="020B0609070205080204" pitchFamily="49" charset="-128"/>
                <a:cs typeface="Times New Roman" panose="02020603050405020304" pitchFamily="18" charset="0"/>
              </a:rPr>
              <a:t> </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1925 wurde Kurt Löser Mitglied der Organisation ‚Rote Arbeiterkinder</a:t>
            </a:r>
            <a:r>
              <a:rPr lang="de-DE" dirty="0">
                <a:latin typeface="Times New Roman" panose="02020603050405020304" pitchFamily="18" charset="0"/>
                <a:ea typeface="Calibri" panose="020F0502020204030204" pitchFamily="34" charset="0"/>
                <a:cs typeface="Times New Roman" panose="02020603050405020304" pitchFamily="18" charset="0"/>
              </a:rPr>
              <a:t>‘ und 1928 trat er dem Kommunistischen Jugendverband bei. Mitglied der KPD wurde Kurt Löser 1932. Außerdem war er Mitglied der Roten Hilfe, der Roten Gewerkschaftsopposition und der Internationalen Arbeiterhilfe, sowie als begeisterter Fußballer Mitglied des Arbeiter-Turn- und Sportbundes. Dort führte er die Jugendmannschaft. Er erwarb sich große Verdienste beim Bau des Fußballplatzes des Arbeitersportvereins ‚Sturm 1939-Opp.‘ und beim Bau des Schwimmbades im </a:t>
            </a:r>
            <a:r>
              <a:rPr lang="de-DE" dirty="0" err="1">
                <a:latin typeface="Times New Roman" panose="02020603050405020304" pitchFamily="18" charset="0"/>
                <a:ea typeface="Calibri" panose="020F0502020204030204" pitchFamily="34" charset="0"/>
                <a:cs typeface="Times New Roman" panose="02020603050405020304" pitchFamily="18" charset="0"/>
              </a:rPr>
              <a:t>Humpetal</a:t>
            </a:r>
            <a:r>
              <a:rPr lang="de-DE" dirty="0">
                <a:latin typeface="Times New Roman" panose="02020603050405020304" pitchFamily="18" charset="0"/>
                <a:ea typeface="Calibri" panose="020F0502020204030204" pitchFamily="34" charset="0"/>
                <a:cs typeface="Times New Roman" panose="02020603050405020304" pitchFamily="18" charset="0"/>
              </a:rPr>
              <a:t>.</a:t>
            </a:r>
            <a:r>
              <a:rPr lang="de-DE" dirty="0">
                <a:latin typeface="Times New Roman" panose="02020603050405020304" pitchFamily="18" charset="0"/>
                <a:ea typeface="MS Gothic" panose="020B0609070205080204" pitchFamily="49" charset="-128"/>
                <a:cs typeface="Times New Roman" panose="02020603050405020304" pitchFamily="18" charset="0"/>
              </a:rPr>
              <a:t> </a:t>
            </a:r>
            <a:r>
              <a:rPr lang="de-DE" dirty="0">
                <a:latin typeface="Times New Roman" panose="02020603050405020304" pitchFamily="18" charset="0"/>
                <a:ea typeface="Calibri" panose="020F0502020204030204" pitchFamily="34" charset="0"/>
                <a:cs typeface="Times New Roman" panose="02020603050405020304" pitchFamily="18" charset="0"/>
              </a:rPr>
              <a:t>Während der Nazizeit blieb Kurt Löser der Sache der Arbeiterklasse treu. Nachdem er mehrmals inhaftiert und zu Zuchthaus verurteilt wurde, schaffte ihn die Gestapo 1935 ins KZ Sachsenburg. Weil er auch dort politische Arbeit leistete, bekam er Strafverschärfung in dem sogenannten Sportkommando. Am 22. Dezember 1935 zog er sich als Folge der Schikanen im </a:t>
            </a:r>
            <a:r>
              <a:rPr lang="de-DE" dirty="0" err="1">
                <a:latin typeface="Times New Roman" panose="02020603050405020304" pitchFamily="18" charset="0"/>
                <a:ea typeface="Calibri" panose="020F0502020204030204" pitchFamily="34" charset="0"/>
                <a:cs typeface="Times New Roman" panose="02020603050405020304" pitchFamily="18" charset="0"/>
              </a:rPr>
              <a:t>naß</a:t>
            </a:r>
            <a:r>
              <a:rPr lang="de-DE" dirty="0">
                <a:latin typeface="Times New Roman" panose="02020603050405020304" pitchFamily="18" charset="0"/>
                <a:ea typeface="Calibri" panose="020F0502020204030204" pitchFamily="34" charset="0"/>
                <a:cs typeface="Times New Roman" panose="02020603050405020304" pitchFamily="18" charset="0"/>
              </a:rPr>
              <a:t>-kalten Schneetreiben eine Lungenentzündung zu, an deren Verlauf er innerhalb kürzester Zeit verstarb. Der Vorschlag der Stadtverordnetenversammlung, den bisherigen Stalinplatz in ‚Kurt-Löser-Kampfbahn‘ umzubenennen, fand die Zustimmung des DTSB-Kreisvorstandes. Die Sportler schlugen weiterhin vor, im kommenden Jahr ein Kurt-Löser-Gedächtnis-Sportfest durchzuführen und einen Gedenkstein zu enthüllen.</a:t>
            </a:r>
            <a:r>
              <a:rPr lang="de-DE" dirty="0">
                <a:latin typeface="Times New Roman" panose="02020603050405020304" pitchFamily="18" charset="0"/>
                <a:ea typeface="MS Gothic" panose="020B0609070205080204" pitchFamily="49" charset="-128"/>
                <a:cs typeface="Times New Roman" panose="02020603050405020304" pitchFamily="18" charset="0"/>
              </a:rPr>
              <a:t> D</a:t>
            </a:r>
            <a:r>
              <a:rPr lang="de-DE" dirty="0">
                <a:latin typeface="Times New Roman" panose="02020603050405020304" pitchFamily="18" charset="0"/>
                <a:ea typeface="Calibri" panose="020F0502020204030204" pitchFamily="34" charset="0"/>
                <a:cs typeface="Times New Roman" panose="02020603050405020304" pitchFamily="18" charset="0"/>
              </a:rPr>
              <a:t>er in Ronneburg lebende Bruder von Kurt Löser, dessen Zustimmung zur Platzbenennung seit kurzer Zeit vorliegt, schrieb u.a.:</a:t>
            </a:r>
            <a:r>
              <a:rPr lang="de-DE" dirty="0">
                <a:latin typeface="Times New Roman" panose="02020603050405020304" pitchFamily="18" charset="0"/>
                <a:ea typeface="MS Gothic" panose="020B0609070205080204" pitchFamily="49" charset="-128"/>
                <a:cs typeface="Times New Roman" panose="02020603050405020304" pitchFamily="18" charset="0"/>
              </a:rPr>
              <a:t> </a:t>
            </a:r>
            <a:r>
              <a:rPr lang="de-DE" dirty="0">
                <a:latin typeface="Times New Roman" panose="02020603050405020304" pitchFamily="18" charset="0"/>
                <a:ea typeface="Calibri" panose="020F0502020204030204" pitchFamily="34" charset="0"/>
                <a:cs typeface="Times New Roman" panose="02020603050405020304" pitchFamily="18" charset="0"/>
              </a:rPr>
              <a:t>‚Die Benennung einer Sportstätte ‚Kurt-Löser-Kampfbahn‘ ist eine Verpflichtung der Sportler im Kreis Annaberg, ihre ganze Kraft für die Erhaltung des Friedens und Verteidigung unserer DDR einzusetzen – wenn es sein </a:t>
            </a:r>
            <a:r>
              <a:rPr lang="de-DE" dirty="0" err="1">
                <a:latin typeface="Times New Roman" panose="02020603050405020304" pitchFamily="18" charset="0"/>
                <a:ea typeface="Calibri" panose="020F0502020204030204" pitchFamily="34" charset="0"/>
                <a:cs typeface="Times New Roman" panose="02020603050405020304" pitchFamily="18" charset="0"/>
              </a:rPr>
              <a:t>muß</a:t>
            </a:r>
            <a:r>
              <a:rPr lang="de-DE" dirty="0">
                <a:latin typeface="Times New Roman" panose="02020603050405020304" pitchFamily="18" charset="0"/>
                <a:ea typeface="Calibri" panose="020F0502020204030204" pitchFamily="34" charset="0"/>
                <a:cs typeface="Times New Roman" panose="02020603050405020304" pitchFamily="18" charset="0"/>
              </a:rPr>
              <a:t>, mit dem Leben – wie es Kurt Löser im Kampf gegen den Faschismus tat‘.“  (Volksstimme 28.12.1961).</a:t>
            </a:r>
            <a:endParaRPr lang="de-D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dirty="0" err="1">
                <a:latin typeface="Times New Roman" panose="02020603050405020304" pitchFamily="18" charset="0"/>
                <a:ea typeface="Calibri" panose="020F0502020204030204" pitchFamily="34" charset="0"/>
                <a:cs typeface="Times New Roman" panose="02020603050405020304" pitchFamily="18" charset="0"/>
              </a:rPr>
              <a:t>daß</a:t>
            </a:r>
            <a:r>
              <a:rPr lang="de-DE" dirty="0">
                <a:latin typeface="Times New Roman" panose="02020603050405020304" pitchFamily="18" charset="0"/>
                <a:ea typeface="Calibri" panose="020F0502020204030204" pitchFamily="34" charset="0"/>
                <a:cs typeface="Times New Roman" panose="02020603050405020304" pitchFamily="18" charset="0"/>
              </a:rPr>
              <a:t> bei allen Straßen, die nach Personen benannt sind, Ergänzungsschilder mit kurzer Charakteristik über die betreffende Person angebracht werden.“ (</a:t>
            </a:r>
            <a:r>
              <a:rPr lang="de-DE" dirty="0" err="1">
                <a:latin typeface="Times New Roman" panose="02020603050405020304" pitchFamily="18" charset="0"/>
                <a:ea typeface="Calibri" panose="020F0502020204030204" pitchFamily="34" charset="0"/>
                <a:cs typeface="Times New Roman" panose="02020603050405020304" pitchFamily="18" charset="0"/>
              </a:rPr>
              <a:t>source</a:t>
            </a:r>
            <a:r>
              <a:rPr lang="de-DE" dirty="0">
                <a:latin typeface="Times New Roman" panose="02020603050405020304" pitchFamily="18" charset="0"/>
                <a:ea typeface="Calibri" panose="020F0502020204030204" pitchFamily="34" charset="0"/>
                <a:cs typeface="Times New Roman" panose="02020603050405020304" pitchFamily="18" charset="0"/>
              </a:rPr>
              <a:t>: Annaberg Buchholz und seine Straßennamen (1969). (</a:t>
            </a:r>
            <a:r>
              <a:rPr lang="de-DE" sz="1100" dirty="0">
                <a:latin typeface="Times New Roman" panose="02020603050405020304" pitchFamily="18" charset="0"/>
                <a:ea typeface="Calibri" panose="020F0502020204030204" pitchFamily="34" charset="0"/>
                <a:cs typeface="Times New Roman" panose="02020603050405020304" pitchFamily="18" charset="0"/>
              </a:rPr>
              <a:t>In: </a:t>
            </a:r>
            <a:r>
              <a:rPr lang="de-DE" sz="1100" i="1" dirty="0">
                <a:latin typeface="Times New Roman" panose="02020603050405020304" pitchFamily="18" charset="0"/>
                <a:ea typeface="Calibri" panose="020F0502020204030204" pitchFamily="34" charset="0"/>
                <a:cs typeface="Times New Roman" panose="02020603050405020304" pitchFamily="18" charset="0"/>
              </a:rPr>
              <a:t>Akten des Rates der Stadt Annaberg-Buchholz Hauptakten – Umbenennung von Straßen und Plätzen</a:t>
            </a:r>
            <a:r>
              <a:rPr lang="de-DE" sz="1100" dirty="0">
                <a:latin typeface="Times New Roman" panose="02020603050405020304" pitchFamily="18" charset="0"/>
                <a:ea typeface="Calibri" panose="020F0502020204030204" pitchFamily="34" charset="0"/>
                <a:cs typeface="Times New Roman" panose="02020603050405020304" pitchFamily="18" charset="0"/>
              </a:rPr>
              <a:t>. Ergangen: 1945. Abt. Industrie und Verkehr. Aktenzeichen: Rep. V </a:t>
            </a:r>
            <a:r>
              <a:rPr lang="de-DE" sz="1100" dirty="0" err="1">
                <a:latin typeface="Times New Roman" panose="02020603050405020304" pitchFamily="18" charset="0"/>
                <a:ea typeface="Calibri" panose="020F0502020204030204" pitchFamily="34" charset="0"/>
                <a:cs typeface="Times New Roman" panose="02020603050405020304" pitchFamily="18" charset="0"/>
              </a:rPr>
              <a:t>Lit</a:t>
            </a:r>
            <a:r>
              <a:rPr lang="de-DE" sz="1100" dirty="0">
                <a:latin typeface="Times New Roman" panose="02020603050405020304" pitchFamily="18" charset="0"/>
                <a:ea typeface="Calibri" panose="020F0502020204030204" pitchFamily="34" charset="0"/>
                <a:cs typeface="Times New Roman" panose="02020603050405020304" pitchFamily="18" charset="0"/>
              </a:rPr>
              <a:t>. St Nr. 75 Bd. – . </a:t>
            </a:r>
            <a:r>
              <a:rPr lang="de-DE" sz="1100" dirty="0" err="1">
                <a:latin typeface="Times New Roman" panose="02020603050405020304" pitchFamily="18" charset="0"/>
                <a:ea typeface="Calibri" panose="020F0502020204030204" pitchFamily="34" charset="0"/>
                <a:cs typeface="Times New Roman" panose="02020603050405020304" pitchFamily="18" charset="0"/>
              </a:rPr>
              <a:t>Locat</a:t>
            </a:r>
            <a:r>
              <a:rPr lang="de-DE" sz="1100" dirty="0">
                <a:latin typeface="Times New Roman" panose="02020603050405020304" pitchFamily="18" charset="0"/>
                <a:ea typeface="Calibri" panose="020F0502020204030204" pitchFamily="34" charset="0"/>
                <a:cs typeface="Times New Roman" panose="02020603050405020304" pitchFamily="18" charset="0"/>
              </a:rPr>
              <a:t> III / 33 / 333 – Stadtarchiv Annaberg-Buchholz, </a:t>
            </a:r>
            <a:r>
              <a:rPr lang="de-DE" sz="11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de-DE" sz="1100" dirty="0">
                <a:latin typeface="Times New Roman" panose="02020603050405020304" pitchFamily="18" charset="0"/>
                <a:ea typeface="Calibri" panose="020F0502020204030204" pitchFamily="34" charset="0"/>
                <a:cs typeface="Times New Roman" panose="02020603050405020304" pitchFamily="18" charset="0"/>
              </a:rPr>
              <a:t> 237</a:t>
            </a:r>
            <a:r>
              <a:rPr lang="de-DE" dirty="0">
                <a:latin typeface="Times New Roman" panose="02020603050405020304" pitchFamily="18" charset="0"/>
                <a:ea typeface="Calibri" panose="020F0502020204030204" pitchFamily="34" charset="0"/>
                <a:cs typeface="Times New Roman" panose="02020603050405020304" pitchFamily="18"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“Unter dem alten Straßennamen wird auf dem Schilde möglichst eine Erklärung desselben angebracht und damit den Einheimischen wie den Fremden ein Stück Geschichte der Stadt vermittelt. – Auch für die </a:t>
            </a:r>
            <a:r>
              <a:rPr lang="de-DE" dirty="0" err="1">
                <a:latin typeface="Times New Roman" panose="02020603050405020304" pitchFamily="18" charset="0"/>
                <a:ea typeface="Calibri" panose="020F0502020204030204" pitchFamily="34" charset="0"/>
                <a:cs typeface="Times New Roman" panose="02020603050405020304" pitchFamily="18" charset="0"/>
              </a:rPr>
              <a:t>Adreßbücher</a:t>
            </a:r>
            <a:r>
              <a:rPr lang="de-DE" dirty="0">
                <a:latin typeface="Times New Roman" panose="02020603050405020304" pitchFamily="18" charset="0"/>
                <a:ea typeface="Calibri" panose="020F0502020204030204" pitchFamily="34" charset="0"/>
                <a:cs typeface="Times New Roman" panose="02020603050405020304" pitchFamily="18" charset="0"/>
              </a:rPr>
              <a:t> sind solche Erklärungen der Straßennamen erwünscht, aber nur dann, wenn Fachleute diese Erklärungen wirklich zuverlässig zu geben vermögen.“</a:t>
            </a:r>
            <a:br>
              <a:rPr lang="de-DE" dirty="0">
                <a:latin typeface="Times New Roman" panose="02020603050405020304" pitchFamily="18" charset="0"/>
                <a:ea typeface="Calibri" panose="020F0502020204030204" pitchFamily="34" charset="0"/>
                <a:cs typeface="Times New Roman" panose="02020603050405020304" pitchFamily="18" charset="0"/>
              </a:rPr>
            </a:b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2941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RdErl</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RWdJ</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Vom 15.7.1939 betreffend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Ausf</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Anw</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Zur BD. über die Benennung von Straßen, Plätzen und Brücken. V a 5141 IX 39-1002 B. –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RMBliB</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1521. In: Sammlung von wichtigen Gesetzesabdrucken und Verordnungen des Deutschen Reichs. Ausgabe B.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source</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Akten des Rates der Stadt Annaberg – Straßenbenennung. Ergangen: 1933. Aktenzeichen: Rep. IV. </a:t>
            </a:r>
            <a:r>
              <a:rPr lang="de-DE" sz="1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Lit</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 Nr. 363 Bd. I – Stadtarchiv Annaberg-Buchholz, </a:t>
            </a:r>
            <a:r>
              <a:rPr lang="de-DE" sz="1100"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t>
            </a:r>
            <a:r>
              <a:rPr lang="de-DE"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86</a:t>
            </a:r>
            <a:r>
              <a:rPr lang="de-D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de-D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Reference?</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Under-represented in relation to what?</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Compared to what </a:t>
            </a:r>
            <a:r>
              <a:rPr lang="en-GB" dirty="0" err="1">
                <a:latin typeface="Calibri" panose="020F0502020204030204" pitchFamily="34" charset="0"/>
                <a:ea typeface="Calibri" panose="020F0502020204030204" pitchFamily="34" charset="0"/>
                <a:cs typeface="Times New Roman" panose="02020603050405020304" pitchFamily="18" charset="0"/>
              </a:rPr>
              <a:t>Pöppinghege’s</a:t>
            </a:r>
            <a:r>
              <a:rPr lang="en-GB" dirty="0">
                <a:latin typeface="Calibri" panose="020F0502020204030204" pitchFamily="34" charset="0"/>
                <a:ea typeface="Calibri" panose="020F0502020204030204" pitchFamily="34" charset="0"/>
                <a:cs typeface="Times New Roman" panose="02020603050405020304" pitchFamily="18" charset="0"/>
              </a:rPr>
              <a:t> argument that these are found in parts of </a:t>
            </a:r>
            <a:r>
              <a:rPr lang="en-GB" dirty="0" err="1">
                <a:latin typeface="Calibri" panose="020F0502020204030204" pitchFamily="34" charset="0"/>
                <a:ea typeface="Calibri" panose="020F0502020204030204" pitchFamily="34" charset="0"/>
                <a:cs typeface="Times New Roman" panose="02020603050405020304" pitchFamily="18" charset="0"/>
              </a:rPr>
              <a:t>Westen</a:t>
            </a:r>
            <a:r>
              <a:rPr lang="en-GB" dirty="0">
                <a:latin typeface="Calibri" panose="020F0502020204030204" pitchFamily="34" charset="0"/>
                <a:ea typeface="Calibri" panose="020F0502020204030204" pitchFamily="34" charset="0"/>
                <a:cs typeface="Times New Roman" panose="02020603050405020304" pitchFamily="18" charset="0"/>
              </a:rPr>
              <a:t> Germany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Grundsätzliche Frage: Wie gehen wir damit um, wenn nur Teile des Originals übersetzt </a:t>
            </a:r>
            <a:r>
              <a:rPr lang="de-DE" dirty="0" err="1">
                <a:latin typeface="Calibri" panose="020F0502020204030204" pitchFamily="34" charset="0"/>
                <a:ea typeface="Calibri" panose="020F0502020204030204" pitchFamily="34" charset="0"/>
                <a:cs typeface="Times New Roman" panose="02020603050405020304" pitchFamily="18" charset="0"/>
              </a:rPr>
              <a:t>warden</a:t>
            </a:r>
            <a:r>
              <a:rPr lang="de-DE" dirty="0">
                <a:latin typeface="Calibri" panose="020F0502020204030204" pitchFamily="34" charset="0"/>
                <a:ea typeface="Calibri" panose="020F0502020204030204" pitchFamily="34" charset="0"/>
                <a:cs typeface="Times New Roman" panose="02020603050405020304" pitchFamily="18" charset="0"/>
              </a:rPr>
              <a:t>? Im Original dann auch die entsprechenden Teile weglassen (auch im Interesse nicht zu sehr ausufernder Fußnoten)?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Und wie halten wir es mit eher freien Übersetzungen (wie im Beispiel, das ich dem Original angepasst habe)?</a:t>
            </a: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rPr>
              <a:t>Ja, im Original dann auch die Teile weglassen, da damit ja kein Erkenntnisgewinn verbunden ist</a:t>
            </a: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explain</a:t>
            </a:r>
            <a:endParaRPr lang="de-DE"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43</a:t>
            </a:fld>
            <a:endParaRPr lang="de-DE"/>
          </a:p>
        </p:txBody>
      </p:sp>
    </p:spTree>
    <p:extLst>
      <p:ext uri="{BB962C8B-B14F-4D97-AF65-F5344CB8AC3E}">
        <p14:creationId xmlns:p14="http://schemas.microsoft.com/office/powerpoint/2010/main" val="3036696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E5304937-BA7F-4B10-ACEA-0FCEC197B185}" type="slidenum">
              <a:rPr lang="de-DE" smtClean="0"/>
              <a:t>44</a:t>
            </a:fld>
            <a:endParaRPr lang="de-DE"/>
          </a:p>
        </p:txBody>
      </p:sp>
    </p:spTree>
    <p:extLst>
      <p:ext uri="{BB962C8B-B14F-4D97-AF65-F5344CB8AC3E}">
        <p14:creationId xmlns:p14="http://schemas.microsoft.com/office/powerpoint/2010/main" val="165297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7</a:t>
            </a:fld>
            <a:endParaRPr lang="de-DE"/>
          </a:p>
        </p:txBody>
      </p:sp>
    </p:spTree>
    <p:extLst>
      <p:ext uri="{BB962C8B-B14F-4D97-AF65-F5344CB8AC3E}">
        <p14:creationId xmlns:p14="http://schemas.microsoft.com/office/powerpoint/2010/main" val="67137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8</a:t>
            </a:fld>
            <a:endParaRPr lang="de-DE"/>
          </a:p>
        </p:txBody>
      </p:sp>
    </p:spTree>
    <p:extLst>
      <p:ext uri="{BB962C8B-B14F-4D97-AF65-F5344CB8AC3E}">
        <p14:creationId xmlns:p14="http://schemas.microsoft.com/office/powerpoint/2010/main" val="392335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a:t>
            </a:r>
            <a:r>
              <a:rPr lang="en-US" dirty="0">
                <a:hlinkClick r:id="rId3" tooltip="German history"/>
              </a:rPr>
              <a:t>German</a:t>
            </a:r>
            <a:r>
              <a:rPr lang="en-US" dirty="0"/>
              <a:t> democratic politician, publicist, poet, publisher, revolutionist and member of the </a:t>
            </a:r>
            <a:r>
              <a:rPr lang="en-US" dirty="0">
                <a:hlinkClick r:id="rId4" tooltip="Frankfurt Parliament"/>
              </a:rPr>
              <a:t>National Assembly</a:t>
            </a:r>
            <a:r>
              <a:rPr lang="en-US" dirty="0"/>
              <a:t> of 1848.</a:t>
            </a:r>
          </a:p>
          <a:p>
            <a:endParaRPr lang="en-US" dirty="0"/>
          </a:p>
          <a:p>
            <a:r>
              <a:rPr lang="en-US" dirty="0"/>
              <a:t>He was a pacifist and In his fight for a strong, unified Germany he opposed </a:t>
            </a:r>
            <a:r>
              <a:rPr lang="en-US" dirty="0">
                <a:hlinkClick r:id="rId5" tooltip="Ethnocentrism"/>
              </a:rPr>
              <a:t>ethnocentrism</a:t>
            </a:r>
            <a:r>
              <a:rPr lang="en-US" dirty="0"/>
              <a:t> and it was his strong belief that no one people should rule over another. </a:t>
            </a:r>
          </a:p>
          <a:p>
            <a:endParaRPr lang="en-US" dirty="0"/>
          </a:p>
          <a:p>
            <a:r>
              <a:rPr lang="en-US" dirty="0"/>
              <a:t>He was an opponent of the </a:t>
            </a:r>
            <a:r>
              <a:rPr lang="en-US" dirty="0">
                <a:hlinkClick r:id="rId6" tooltip="Prussia"/>
              </a:rPr>
              <a:t>Prussian</a:t>
            </a:r>
            <a:r>
              <a:rPr lang="en-US" dirty="0"/>
              <a:t> occupation of Poland. Blum was a critic of </a:t>
            </a:r>
            <a:r>
              <a:rPr lang="en-US" dirty="0">
                <a:hlinkClick r:id="rId7" tooltip="Antisemitism"/>
              </a:rPr>
              <a:t>antisemitism</a:t>
            </a:r>
            <a:r>
              <a:rPr lang="en-US" dirty="0"/>
              <a:t> and agitated for the equality of the sexes. </a:t>
            </a:r>
          </a:p>
          <a:p>
            <a:endParaRPr lang="en-US" dirty="0"/>
          </a:p>
          <a:p>
            <a:r>
              <a:rPr lang="en-US" dirty="0"/>
              <a:t>Although claiming immunity as a member of the National Assembly, he was arrested and executed for his role in the Revolutions of 1848, which stressed </a:t>
            </a:r>
            <a:r>
              <a:rPr lang="en-US" u="sng" dirty="0">
                <a:hlinkClick r:id="rId8"/>
              </a:rPr>
              <a:t>pan-</a:t>
            </a:r>
            <a:r>
              <a:rPr lang="en-US" u="sng" dirty="0" err="1">
                <a:hlinkClick r:id="rId8"/>
              </a:rPr>
              <a:t>Germanism</a:t>
            </a:r>
            <a:r>
              <a:rPr lang="en-US" u="sng" dirty="0"/>
              <a:t>  and </a:t>
            </a:r>
            <a:r>
              <a:rPr lang="en-US" dirty="0"/>
              <a:t>demonstrated discontent with the traditional, largely autocratic political structure of the Confederation that inherited the German territory of the former </a:t>
            </a:r>
            <a:r>
              <a:rPr lang="en-US" u="sng" dirty="0">
                <a:hlinkClick r:id="rId9"/>
              </a:rPr>
              <a:t>Holy Roman Empire</a:t>
            </a:r>
            <a:r>
              <a:rPr lang="en-US" dirty="0"/>
              <a:t>.</a:t>
            </a:r>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9</a:t>
            </a:fld>
            <a:endParaRPr lang="de-DE"/>
          </a:p>
        </p:txBody>
      </p:sp>
    </p:spTree>
    <p:extLst>
      <p:ext uri="{BB962C8B-B14F-4D97-AF65-F5344CB8AC3E}">
        <p14:creationId xmlns:p14="http://schemas.microsoft.com/office/powerpoint/2010/main" val="400874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10</a:t>
            </a:fld>
            <a:endParaRPr lang="de-DE"/>
          </a:p>
        </p:txBody>
      </p:sp>
    </p:spTree>
    <p:extLst>
      <p:ext uri="{BB962C8B-B14F-4D97-AF65-F5344CB8AC3E}">
        <p14:creationId xmlns:p14="http://schemas.microsoft.com/office/powerpoint/2010/main" val="259603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5304937-BA7F-4B10-ACEA-0FCEC197B185}" type="slidenum">
              <a:rPr lang="de-DE" smtClean="0"/>
              <a:t>11</a:t>
            </a:fld>
            <a:endParaRPr lang="de-DE"/>
          </a:p>
        </p:txBody>
      </p:sp>
    </p:spTree>
    <p:extLst>
      <p:ext uri="{BB962C8B-B14F-4D97-AF65-F5344CB8AC3E}">
        <p14:creationId xmlns:p14="http://schemas.microsoft.com/office/powerpoint/2010/main" val="274970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ea typeface="Calibri" panose="020F0502020204030204" pitchFamily="34" charset="0"/>
                <a:cs typeface="Times New Roman" panose="02020603050405020304" pitchFamily="18" charset="0"/>
              </a:rPr>
              <a:t>Commemorative street (re</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-)naming results from the perceived need to encode and thus to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in the streetscape certain personages or values other ideological referents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The moral-ideological arguments in favour of commemorative street (re-)naming are well known, including the 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and the 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 Our analysis of press articles, interviews with city officials and interested citizens, in conjunction with the relevant literature on street name change juxtaposes this traditionalist </a:t>
            </a:r>
            <a:r>
              <a:rPr lang="en-GB" sz="900"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point of view with a wealth of arguments contra commemorative street renaming which have been largely neglected in the relevant literature (see </a:t>
            </a:r>
            <a:r>
              <a:rPr lang="en-GB" dirty="0" err="1">
                <a:ea typeface="Calibri" panose="020F0502020204030204" pitchFamily="34" charset="0"/>
                <a:cs typeface="Times New Roman" panose="02020603050405020304" pitchFamily="18" charset="0"/>
              </a:rPr>
              <a:t>Pöppinghege</a:t>
            </a:r>
            <a:r>
              <a:rPr lang="en-GB" dirty="0">
                <a:ea typeface="Calibri" panose="020F0502020204030204" pitchFamily="34" charset="0"/>
                <a:cs typeface="Times New Roman" panose="02020603050405020304" pitchFamily="18" charset="0"/>
              </a:rPr>
              <a:t> 2012). </a:t>
            </a:r>
            <a:endParaRPr lang="de-DE" sz="1100" dirty="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E5304937-BA7F-4B10-ACEA-0FCEC197B185}" type="slidenum">
              <a:rPr lang="de-DE" smtClean="0"/>
              <a:t>12</a:t>
            </a:fld>
            <a:endParaRPr lang="de-DE"/>
          </a:p>
        </p:txBody>
      </p:sp>
    </p:spTree>
    <p:extLst>
      <p:ext uri="{BB962C8B-B14F-4D97-AF65-F5344CB8AC3E}">
        <p14:creationId xmlns:p14="http://schemas.microsoft.com/office/powerpoint/2010/main" val="239343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474CA5-D312-4DA3-BF02-8ACBA16C7D63}"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426489721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7C1279-3251-4BF2-9DA8-CA9F6758118C}"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3636031"/>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35D7C-5136-4AB6-A476-3CE58F49C3F2}"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946996540"/>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64B46B-7257-468C-872F-EC7BE2FDCAAC}"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851282635"/>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66CB5-65AF-41A2-A8AD-543B4A9633B9}" type="datetime1">
              <a:rPr lang="en-GB" smtClean="0"/>
              <a:t>10/06/2021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95840346"/>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67EC9C-5384-4D39-8B50-33157331062B}"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582010281"/>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B4B3CA-8826-446F-91F4-B5959CC3B2BF}" type="datetime1">
              <a:rPr lang="en-GB" smtClean="0"/>
              <a:t>10/06/2021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62790634"/>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4311C3-1D7A-43BC-B801-CA6D7ABCF8A9}" type="datetime1">
              <a:rPr lang="en-GB" smtClean="0"/>
              <a:t>10/06/2021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271022473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65186-9637-4D51-97E0-4D20705845C4}" type="datetime1">
              <a:rPr lang="en-GB" smtClean="0"/>
              <a:t>10/06/2021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3971468949"/>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8F1931-D13D-4ACA-AE25-E004D532084F}"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1566765260"/>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891248-FDC6-41BC-9B31-E8876A20E51D}" type="datetime1">
              <a:rPr lang="en-GB" smtClean="0"/>
              <a:t>10/06/2021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02EE1-E5E5-4074-89EA-05E8AA117174}" type="slidenum">
              <a:rPr lang="en-GB" smtClean="0"/>
              <a:t>‹#›</a:t>
            </a:fld>
            <a:endParaRPr lang="en-GB"/>
          </a:p>
        </p:txBody>
      </p:sp>
    </p:spTree>
    <p:extLst>
      <p:ext uri="{BB962C8B-B14F-4D97-AF65-F5344CB8AC3E}">
        <p14:creationId xmlns:p14="http://schemas.microsoft.com/office/powerpoint/2010/main" val="3951548410"/>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809E0-64A1-4902-8710-9B426DF3A8B5}" type="datetime1">
              <a:rPr lang="en-GB" smtClean="0"/>
              <a:t>10/06/2021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02EE1-E5E5-4074-89EA-05E8AA117174}" type="slidenum">
              <a:rPr lang="en-GB" smtClean="0"/>
              <a:t>‹#›</a:t>
            </a:fld>
            <a:endParaRPr lang="en-GB"/>
          </a:p>
        </p:txBody>
      </p:sp>
    </p:spTree>
    <p:extLst>
      <p:ext uri="{BB962C8B-B14F-4D97-AF65-F5344CB8AC3E}">
        <p14:creationId xmlns:p14="http://schemas.microsoft.com/office/powerpoint/2010/main" val="9949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20.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33700"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Rechteck 4"/>
          <p:cNvSpPr/>
          <p:nvPr/>
        </p:nvSpPr>
        <p:spPr>
          <a:xfrm>
            <a:off x="1115647" y="1052736"/>
            <a:ext cx="7291436" cy="3447098"/>
          </a:xfrm>
          <a:prstGeom prst="rect">
            <a:avLst/>
          </a:prstGeom>
        </p:spPr>
        <p:txBody>
          <a:bodyPr wrap="square">
            <a:spAutoFit/>
          </a:bodyPr>
          <a:lstStyle/>
          <a:p>
            <a:pPr algn="ctr"/>
            <a:r>
              <a:rPr lang="en-GB" sz="2800" b="1" dirty="0"/>
              <a:t>To rename or not to rename …. </a:t>
            </a:r>
          </a:p>
          <a:p>
            <a:pPr algn="ctr"/>
            <a:endParaRPr lang="en-GB" sz="1600" b="1" dirty="0"/>
          </a:p>
          <a:p>
            <a:pPr algn="ctr"/>
            <a:r>
              <a:rPr lang="en-GB" sz="2800" b="1" dirty="0"/>
              <a:t>Investigating the complex interplay of forces resulting or preventing commemorative street renaming in Eastern Germany</a:t>
            </a:r>
            <a:endParaRPr lang="de-DE" sz="2800" dirty="0"/>
          </a:p>
          <a:p>
            <a:pPr algn="ctr"/>
            <a:endParaRPr lang="en-GB" dirty="0"/>
          </a:p>
          <a:p>
            <a:pPr algn="ctr"/>
            <a:r>
              <a:rPr lang="en-GB" sz="2000" dirty="0" err="1"/>
              <a:t>Carolin</a:t>
            </a:r>
            <a:r>
              <a:rPr lang="en-GB" sz="2000" dirty="0"/>
              <a:t> Schneider </a:t>
            </a:r>
          </a:p>
          <a:p>
            <a:pPr algn="ctr"/>
            <a:r>
              <a:rPr lang="en-GB" sz="2000" dirty="0"/>
              <a:t>Isabelle Buchstaller</a:t>
            </a:r>
          </a:p>
          <a:p>
            <a:pPr algn="ctr"/>
            <a:endParaRPr lang="en-GB" sz="1200" dirty="0"/>
          </a:p>
          <a:p>
            <a:pPr algn="ctr"/>
            <a:r>
              <a:rPr lang="en-GB" sz="2000" dirty="0"/>
              <a:t>University of Duisburg-Essen </a:t>
            </a:r>
          </a:p>
        </p:txBody>
      </p:sp>
      <p:pic>
        <p:nvPicPr>
          <p:cNvPr id="6" name="Picture 4" descr="Image result for df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6086344"/>
            <a:ext cx="2050124" cy="558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umocs.web.ua.pt/images/Univ_Duisburg_Essen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410" y="5654257"/>
            <a:ext cx="2264580" cy="864174"/>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4"/>
          <a:stretch>
            <a:fillRect/>
          </a:stretch>
        </p:blipFill>
        <p:spPr>
          <a:xfrm>
            <a:off x="3912919" y="5571409"/>
            <a:ext cx="1696893" cy="987981"/>
          </a:xfrm>
          <a:prstGeom prst="rect">
            <a:avLst/>
          </a:prstGeom>
        </p:spPr>
      </p:pic>
      <p:pic>
        <p:nvPicPr>
          <p:cNvPr id="9" name="Grafik 8"/>
          <p:cNvPicPr>
            <a:picLocks noChangeAspect="1"/>
          </p:cNvPicPr>
          <p:nvPr/>
        </p:nvPicPr>
        <p:blipFill rotWithShape="1">
          <a:blip r:embed="rId5"/>
          <a:srcRect l="45010" t="13992"/>
          <a:stretch/>
        </p:blipFill>
        <p:spPr>
          <a:xfrm>
            <a:off x="72411" y="5664260"/>
            <a:ext cx="3131840" cy="401140"/>
          </a:xfrm>
          <a:prstGeom prst="rect">
            <a:avLst/>
          </a:prstGeom>
        </p:spPr>
      </p:pic>
      <p:sp>
        <p:nvSpPr>
          <p:cNvPr id="10" name="Rechteck 9"/>
          <p:cNvSpPr/>
          <p:nvPr/>
        </p:nvSpPr>
        <p:spPr>
          <a:xfrm>
            <a:off x="1638331" y="5006939"/>
            <a:ext cx="7182141" cy="369332"/>
          </a:xfrm>
          <a:prstGeom prst="rect">
            <a:avLst/>
          </a:prstGeom>
        </p:spPr>
        <p:txBody>
          <a:bodyPr wrap="square">
            <a:spAutoFit/>
          </a:bodyPr>
          <a:lstStyle/>
          <a:p>
            <a:r>
              <a:rPr lang="en-GB" b="1" dirty="0">
                <a:solidFill>
                  <a:schemeClr val="tx2">
                    <a:lumMod val="75000"/>
                  </a:schemeClr>
                </a:solidFill>
                <a:latin typeface="Arial" panose="020B0604020202020204" pitchFamily="34" charset="0"/>
                <a:ea typeface="Calibri" panose="020F0502020204030204" pitchFamily="34" charset="0"/>
              </a:rPr>
              <a:t>MILL</a:t>
            </a:r>
            <a:r>
              <a:rPr lang="en-GB" dirty="0">
                <a:latin typeface="Arial" panose="020B0604020202020204" pitchFamily="34" charset="0"/>
                <a:ea typeface="Calibri" panose="020F0502020204030204" pitchFamily="34" charset="0"/>
              </a:rPr>
              <a:t> (</a:t>
            </a:r>
            <a:r>
              <a:rPr lang="en-GB" b="1" dirty="0">
                <a:solidFill>
                  <a:schemeClr val="tx2">
                    <a:lumMod val="75000"/>
                  </a:schemeClr>
                </a:solidFill>
                <a:latin typeface="Arial" panose="020B0604020202020204" pitchFamily="34" charset="0"/>
                <a:ea typeface="Calibri" panose="020F0502020204030204" pitchFamily="34" charset="0"/>
              </a:rPr>
              <a:t>M</a:t>
            </a:r>
            <a:r>
              <a:rPr lang="en-GB" dirty="0">
                <a:latin typeface="Arial" panose="020B0604020202020204" pitchFamily="34" charset="0"/>
                <a:ea typeface="Calibri" panose="020F0502020204030204" pitchFamily="34" charset="0"/>
              </a:rPr>
              <a:t>emory and </a:t>
            </a:r>
            <a:r>
              <a:rPr lang="en-GB" b="1" dirty="0">
                <a:solidFill>
                  <a:schemeClr val="tx2">
                    <a:lumMod val="75000"/>
                  </a:schemeClr>
                </a:solidFill>
                <a:latin typeface="Arial" panose="020B0604020202020204" pitchFamily="34" charset="0"/>
                <a:ea typeface="Calibri" panose="020F0502020204030204" pitchFamily="34" charset="0"/>
              </a:rPr>
              <a:t>I</a:t>
            </a:r>
            <a:r>
              <a:rPr lang="en-GB" dirty="0">
                <a:latin typeface="Arial" panose="020B0604020202020204" pitchFamily="34" charset="0"/>
                <a:ea typeface="Calibri" panose="020F0502020204030204" pitchFamily="34" charset="0"/>
              </a:rPr>
              <a:t>deology in the </a:t>
            </a:r>
            <a:r>
              <a:rPr lang="en-GB" b="1" dirty="0">
                <a:solidFill>
                  <a:schemeClr val="tx2">
                    <a:lumMod val="75000"/>
                  </a:schemeClr>
                </a:solidFill>
                <a:latin typeface="Arial" panose="020B0604020202020204" pitchFamily="34" charset="0"/>
                <a:ea typeface="Calibri" panose="020F0502020204030204" pitchFamily="34" charset="0"/>
              </a:rPr>
              <a:t>L</a:t>
            </a:r>
            <a:r>
              <a:rPr lang="en-GB" dirty="0">
                <a:latin typeface="Arial" panose="020B0604020202020204" pitchFamily="34" charset="0"/>
                <a:ea typeface="Calibri" panose="020F0502020204030204" pitchFamily="34" charset="0"/>
              </a:rPr>
              <a:t>inguistic </a:t>
            </a:r>
            <a:r>
              <a:rPr lang="en-GB" b="1" dirty="0">
                <a:solidFill>
                  <a:schemeClr val="tx2">
                    <a:lumMod val="75000"/>
                  </a:schemeClr>
                </a:solidFill>
                <a:latin typeface="Arial" panose="020B0604020202020204" pitchFamily="34" charset="0"/>
                <a:ea typeface="Calibri" panose="020F0502020204030204" pitchFamily="34" charset="0"/>
              </a:rPr>
              <a:t>L</a:t>
            </a:r>
            <a:r>
              <a:rPr lang="en-GB" dirty="0">
                <a:latin typeface="Arial" panose="020B0604020202020204" pitchFamily="34" charset="0"/>
                <a:ea typeface="Calibri" panose="020F0502020204030204" pitchFamily="34" charset="0"/>
              </a:rPr>
              <a:t>andscape) </a:t>
            </a:r>
            <a:endParaRPr lang="de-DE" dirty="0"/>
          </a:p>
        </p:txBody>
      </p:sp>
    </p:spTree>
    <p:extLst>
      <p:ext uri="{BB962C8B-B14F-4D97-AF65-F5344CB8AC3E}">
        <p14:creationId xmlns:p14="http://schemas.microsoft.com/office/powerpoint/2010/main" val="2322894985"/>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10</a:t>
            </a:fld>
            <a:endParaRPr lang="en-GB"/>
          </a:p>
        </p:txBody>
      </p:sp>
      <p:sp>
        <p:nvSpPr>
          <p:cNvPr id="3" name="Rechteck 2"/>
          <p:cNvSpPr/>
          <p:nvPr/>
        </p:nvSpPr>
        <p:spPr>
          <a:xfrm>
            <a:off x="323528" y="1124744"/>
            <a:ext cx="8496944" cy="6047809"/>
          </a:xfrm>
          <a:prstGeom prst="rect">
            <a:avLst/>
          </a:prstGeom>
        </p:spPr>
        <p:txBody>
          <a:bodyPr wrap="square">
            <a:spAutoFit/>
          </a:bodyPr>
          <a:lstStyle/>
          <a:p>
            <a:pPr marL="342900" indent="-342900">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Archival research </a:t>
            </a:r>
          </a:p>
          <a:p>
            <a:pPr>
              <a:spcAft>
                <a:spcPts val="0"/>
              </a:spcAft>
            </a:pPr>
            <a:endParaRPr lang="en-GB" sz="1000" dirty="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Local Newspapers:</a:t>
            </a:r>
          </a:p>
          <a:p>
            <a:pPr marL="355600" indent="-355600">
              <a:spcAft>
                <a:spcPts val="0"/>
              </a:spcAft>
            </a:pPr>
            <a:r>
              <a:rPr lang="en-GB" sz="2000" b="1" dirty="0">
                <a:ea typeface="Calibri" panose="020F0502020204030204" pitchFamily="34" charset="0"/>
                <a:cs typeface="Times New Roman" panose="02020603050405020304" pitchFamily="18" charset="0"/>
              </a:rPr>
              <a:t>	</a:t>
            </a:r>
            <a:r>
              <a:rPr lang="en-GB" sz="2000" u="sng" dirty="0" err="1">
                <a:ea typeface="Calibri" panose="020F0502020204030204" pitchFamily="34" charset="0"/>
                <a:cs typeface="Times New Roman" panose="02020603050405020304" pitchFamily="18" charset="0"/>
              </a:rPr>
              <a:t>Annaberg</a:t>
            </a:r>
            <a:r>
              <a:rPr lang="en-GB" sz="2000" u="sng" dirty="0">
                <a:ea typeface="Calibri" panose="020F0502020204030204" pitchFamily="34" charset="0"/>
                <a:cs typeface="Times New Roman" panose="02020603050405020304" pitchFamily="18" charset="0"/>
              </a:rPr>
              <a:t>-Buchholz:</a:t>
            </a:r>
            <a:r>
              <a:rPr lang="en-GB" sz="2000" dirty="0">
                <a:ea typeface="Calibri" panose="020F0502020204030204" pitchFamily="34" charset="0"/>
                <a:cs typeface="Times New Roman" panose="02020603050405020304" pitchFamily="18" charset="0"/>
              </a:rPr>
              <a:t>			</a:t>
            </a:r>
          </a:p>
          <a:p>
            <a:pPr marL="698500" indent="-342900">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Tageblatt</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Annaberger</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Wochenblatt</a:t>
            </a:r>
            <a:r>
              <a:rPr lang="en-GB" sz="2000" dirty="0">
                <a:ea typeface="Calibri" panose="020F0502020204030204" pitchFamily="34" charset="0"/>
                <a:cs typeface="Times New Roman" panose="02020603050405020304" pitchFamily="18" charset="0"/>
              </a:rPr>
              <a:t> (1807-1945), </a:t>
            </a:r>
          </a:p>
          <a:p>
            <a:pPr marL="698500" indent="-342900">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Volksstimme</a:t>
            </a:r>
            <a:r>
              <a:rPr lang="en-GB" sz="2000" dirty="0">
                <a:ea typeface="Calibri" panose="020F0502020204030204" pitchFamily="34" charset="0"/>
                <a:cs typeface="Times New Roman" panose="02020603050405020304" pitchFamily="18" charset="0"/>
              </a:rPr>
              <a:t> (1946-1963), </a:t>
            </a:r>
          </a:p>
          <a:p>
            <a:pPr marL="698500" indent="-342900">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Freie</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Presse</a:t>
            </a:r>
            <a:r>
              <a:rPr lang="en-GB" sz="2000" dirty="0">
                <a:ea typeface="Calibri" panose="020F0502020204030204" pitchFamily="34" charset="0"/>
                <a:cs typeface="Times New Roman" panose="02020603050405020304" pitchFamily="18" charset="0"/>
              </a:rPr>
              <a:t> (since 1963). </a:t>
            </a:r>
          </a:p>
          <a:p>
            <a:pPr marL="355600"/>
            <a:endParaRPr lang="en-GB" sz="900" dirty="0">
              <a:ea typeface="Calibri" panose="020F0502020204030204" pitchFamily="34" charset="0"/>
              <a:cs typeface="Times New Roman" panose="02020603050405020304" pitchFamily="18" charset="0"/>
            </a:endParaRPr>
          </a:p>
          <a:p>
            <a:pPr marL="355600"/>
            <a:r>
              <a:rPr lang="en-GB" sz="2000" dirty="0">
                <a:ea typeface="Calibri" panose="020F0502020204030204" pitchFamily="34" charset="0"/>
                <a:cs typeface="Times New Roman" panose="02020603050405020304" pitchFamily="18" charset="0"/>
              </a:rPr>
              <a:t>Interviews with city councillors and local historians</a:t>
            </a:r>
          </a:p>
          <a:p>
            <a:pPr marL="355600" indent="-355600">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55600" indent="-355600">
              <a:spcAft>
                <a:spcPts val="0"/>
              </a:spcAft>
            </a:pPr>
            <a:r>
              <a:rPr lang="en-GB" sz="2000" b="1" dirty="0">
                <a:ea typeface="Calibri" panose="020F0502020204030204" pitchFamily="34" charset="0"/>
                <a:cs typeface="Times New Roman" panose="02020603050405020304" pitchFamily="18" charset="0"/>
              </a:rPr>
              <a:t>	</a:t>
            </a:r>
            <a:r>
              <a:rPr lang="en-GB" sz="2000" u="sng" dirty="0">
                <a:ea typeface="Calibri" panose="020F0502020204030204" pitchFamily="34" charset="0"/>
                <a:cs typeface="Times New Roman" panose="02020603050405020304" pitchFamily="18" charset="0"/>
              </a:rPr>
              <a:t>Leipzig:</a:t>
            </a:r>
          </a:p>
          <a:p>
            <a:pPr marL="717550" indent="-358775">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Leipziger</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Volkszeitung</a:t>
            </a:r>
            <a:r>
              <a:rPr lang="en-GB" sz="2000" dirty="0">
                <a:ea typeface="Calibri" panose="020F0502020204030204" pitchFamily="34" charset="0"/>
                <a:cs typeface="Times New Roman" panose="02020603050405020304" pitchFamily="18" charset="0"/>
              </a:rPr>
              <a:t> (2000-2018)</a:t>
            </a:r>
          </a:p>
          <a:p>
            <a:pPr marL="717550" indent="-358775">
              <a:spcAft>
                <a:spcPts val="0"/>
              </a:spcAft>
              <a:buFont typeface="Symbol" panose="05050102010706020507" pitchFamily="18" charset="2"/>
              <a:buChar char="-"/>
            </a:pPr>
            <a:r>
              <a:rPr lang="en-GB" sz="2000" dirty="0">
                <a:ea typeface="Calibri" panose="020F0502020204030204" pitchFamily="34" charset="0"/>
                <a:cs typeface="Times New Roman" panose="02020603050405020304" pitchFamily="18" charset="0"/>
              </a:rPr>
              <a:t>Kreutzer </a:t>
            </a:r>
          </a:p>
          <a:p>
            <a:pPr marL="717550" indent="-358775">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Leipziger</a:t>
            </a:r>
            <a:r>
              <a:rPr lang="en-GB" sz="2000" dirty="0">
                <a:ea typeface="Calibri" panose="020F0502020204030204" pitchFamily="34" charset="0"/>
                <a:cs typeface="Times New Roman" panose="02020603050405020304" pitchFamily="18" charset="0"/>
              </a:rPr>
              <a:t> Internet </a:t>
            </a:r>
            <a:r>
              <a:rPr lang="en-GB" sz="2000" dirty="0" err="1">
                <a:ea typeface="Calibri" panose="020F0502020204030204" pitchFamily="34" charset="0"/>
                <a:cs typeface="Times New Roman" panose="02020603050405020304" pitchFamily="18" charset="0"/>
              </a:rPr>
              <a:t>Zeitung</a:t>
            </a:r>
            <a:r>
              <a:rPr lang="en-GB" sz="2000" dirty="0">
                <a:ea typeface="Calibri" panose="020F0502020204030204" pitchFamily="34" charset="0"/>
                <a:cs typeface="Times New Roman" panose="02020603050405020304" pitchFamily="18" charset="0"/>
              </a:rPr>
              <a:t> </a:t>
            </a:r>
          </a:p>
          <a:p>
            <a:pPr marL="717550" indent="-358775">
              <a:spcAft>
                <a:spcPts val="0"/>
              </a:spcAft>
              <a:buFont typeface="Symbol" panose="05050102010706020507" pitchFamily="18" charset="2"/>
              <a:buChar char="-"/>
            </a:pPr>
            <a:endParaRPr lang="en-GB" sz="1100" dirty="0">
              <a:ea typeface="Calibri" panose="020F0502020204030204" pitchFamily="34" charset="0"/>
              <a:cs typeface="Times New Roman" panose="02020603050405020304" pitchFamily="18" charset="0"/>
            </a:endParaRPr>
          </a:p>
          <a:p>
            <a:pPr marL="355600">
              <a:spcAft>
                <a:spcPts val="0"/>
              </a:spcAft>
            </a:pPr>
            <a:r>
              <a:rPr lang="en-GB" sz="2000" dirty="0">
                <a:ea typeface="Calibri" panose="020F0502020204030204" pitchFamily="34" charset="0"/>
                <a:cs typeface="Times New Roman" panose="02020603050405020304" pitchFamily="18" charset="0"/>
              </a:rPr>
              <a:t>Interviews with city councillors and local historians</a:t>
            </a:r>
          </a:p>
          <a:p>
            <a:pPr marL="358775">
              <a:spcAft>
                <a:spcPts val="0"/>
              </a:spcAft>
            </a:pPr>
            <a:endParaRPr lang="en-GB" sz="2000" dirty="0">
              <a:solidFill>
                <a:schemeClr val="bg1">
                  <a:lumMod val="75000"/>
                </a:schemeClr>
              </a:solidFill>
              <a:ea typeface="Calibri" panose="020F0502020204030204" pitchFamily="34" charset="0"/>
              <a:cs typeface="Times New Roman" panose="02020603050405020304" pitchFamily="18" charset="0"/>
            </a:endParaRPr>
          </a:p>
          <a:p>
            <a:pPr>
              <a:lnSpc>
                <a:spcPct val="150000"/>
              </a:lnSpc>
              <a:spcAft>
                <a:spcPts val="0"/>
              </a:spcAft>
            </a:pPr>
            <a:endParaRPr lang="en-GB" sz="2000" u="sng" dirty="0">
              <a:ea typeface="Calibri" panose="020F0502020204030204" pitchFamily="34" charset="0"/>
              <a:cs typeface="Times New Roman" panose="02020603050405020304" pitchFamily="18" charset="0"/>
            </a:endParaRPr>
          </a:p>
          <a:p>
            <a:pPr>
              <a:lnSpc>
                <a:spcPct val="150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Tree>
    <p:extLst>
      <p:ext uri="{BB962C8B-B14F-4D97-AF65-F5344CB8AC3E}">
        <p14:creationId xmlns:p14="http://schemas.microsoft.com/office/powerpoint/2010/main" val="2245001684"/>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11</a:t>
            </a:fld>
            <a:endParaRPr lang="en-GB"/>
          </a:p>
        </p:txBody>
      </p:sp>
      <p:sp>
        <p:nvSpPr>
          <p:cNvPr id="3" name="Rechteck 2"/>
          <p:cNvSpPr/>
          <p:nvPr/>
        </p:nvSpPr>
        <p:spPr>
          <a:xfrm>
            <a:off x="323528" y="1124744"/>
            <a:ext cx="8496944" cy="6047809"/>
          </a:xfrm>
          <a:prstGeom prst="rect">
            <a:avLst/>
          </a:prstGeom>
        </p:spPr>
        <p:txBody>
          <a:bodyPr wrap="square">
            <a:spAutoFit/>
          </a:bodyPr>
          <a:lstStyle/>
          <a:p>
            <a:pPr marL="342900" indent="-342900">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Archival research </a:t>
            </a:r>
          </a:p>
          <a:p>
            <a:pPr>
              <a:spcAft>
                <a:spcPts val="0"/>
              </a:spcAft>
            </a:pPr>
            <a:endParaRPr lang="en-GB" sz="1000" dirty="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Local Newspapers:</a:t>
            </a:r>
          </a:p>
          <a:p>
            <a:pPr marL="355600" indent="-355600">
              <a:spcAft>
                <a:spcPts val="0"/>
              </a:spcAft>
            </a:pPr>
            <a:r>
              <a:rPr lang="en-GB" sz="2000" b="1" dirty="0">
                <a:ea typeface="Calibri" panose="020F0502020204030204" pitchFamily="34" charset="0"/>
                <a:cs typeface="Times New Roman" panose="02020603050405020304" pitchFamily="18" charset="0"/>
              </a:rPr>
              <a:t>	</a:t>
            </a:r>
            <a:r>
              <a:rPr lang="en-GB" sz="2000" u="sng" dirty="0" err="1">
                <a:ea typeface="Calibri" panose="020F0502020204030204" pitchFamily="34" charset="0"/>
                <a:cs typeface="Times New Roman" panose="02020603050405020304" pitchFamily="18" charset="0"/>
              </a:rPr>
              <a:t>Annaberg</a:t>
            </a:r>
            <a:r>
              <a:rPr lang="en-GB" sz="2000" u="sng" dirty="0">
                <a:ea typeface="Calibri" panose="020F0502020204030204" pitchFamily="34" charset="0"/>
                <a:cs typeface="Times New Roman" panose="02020603050405020304" pitchFamily="18" charset="0"/>
              </a:rPr>
              <a:t>-Buchholz:</a:t>
            </a:r>
            <a:r>
              <a:rPr lang="en-GB" sz="2000" dirty="0">
                <a:ea typeface="Calibri" panose="020F0502020204030204" pitchFamily="34" charset="0"/>
                <a:cs typeface="Times New Roman" panose="02020603050405020304" pitchFamily="18" charset="0"/>
              </a:rPr>
              <a:t>			</a:t>
            </a:r>
          </a:p>
          <a:p>
            <a:pPr marL="698500" indent="-342900">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Tageblatt</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Annaberger</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Wochenblatt</a:t>
            </a:r>
            <a:r>
              <a:rPr lang="en-GB" sz="2000" dirty="0">
                <a:ea typeface="Calibri" panose="020F0502020204030204" pitchFamily="34" charset="0"/>
                <a:cs typeface="Times New Roman" panose="02020603050405020304" pitchFamily="18" charset="0"/>
              </a:rPr>
              <a:t> (1807-1945), </a:t>
            </a:r>
          </a:p>
          <a:p>
            <a:pPr marL="698500" indent="-342900">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Volksstimme</a:t>
            </a:r>
            <a:r>
              <a:rPr lang="en-GB" sz="2000" dirty="0">
                <a:ea typeface="Calibri" panose="020F0502020204030204" pitchFamily="34" charset="0"/>
                <a:cs typeface="Times New Roman" panose="02020603050405020304" pitchFamily="18" charset="0"/>
              </a:rPr>
              <a:t> (1946-1963), </a:t>
            </a:r>
          </a:p>
          <a:p>
            <a:pPr marL="698500" indent="-342900">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Freie</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Presse</a:t>
            </a:r>
            <a:r>
              <a:rPr lang="en-GB" sz="2000" dirty="0">
                <a:ea typeface="Calibri" panose="020F0502020204030204" pitchFamily="34" charset="0"/>
                <a:cs typeface="Times New Roman" panose="02020603050405020304" pitchFamily="18" charset="0"/>
              </a:rPr>
              <a:t> (since 1963). </a:t>
            </a:r>
          </a:p>
          <a:p>
            <a:pPr marL="355600"/>
            <a:endParaRPr lang="en-GB" sz="900" dirty="0">
              <a:ea typeface="Calibri" panose="020F0502020204030204" pitchFamily="34" charset="0"/>
              <a:cs typeface="Times New Roman" panose="02020603050405020304" pitchFamily="18" charset="0"/>
            </a:endParaRPr>
          </a:p>
          <a:p>
            <a:pPr marL="355600"/>
            <a:r>
              <a:rPr lang="en-GB" sz="2000" dirty="0">
                <a:ea typeface="Calibri" panose="020F0502020204030204" pitchFamily="34" charset="0"/>
                <a:cs typeface="Times New Roman" panose="02020603050405020304" pitchFamily="18" charset="0"/>
              </a:rPr>
              <a:t>Interviews with city councillors and local historians</a:t>
            </a:r>
          </a:p>
          <a:p>
            <a:pPr marL="355600" indent="-355600">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55600" indent="-355600">
              <a:spcAft>
                <a:spcPts val="0"/>
              </a:spcAft>
            </a:pPr>
            <a:r>
              <a:rPr lang="en-GB" sz="2000" b="1" dirty="0">
                <a:ea typeface="Calibri" panose="020F0502020204030204" pitchFamily="34" charset="0"/>
                <a:cs typeface="Times New Roman" panose="02020603050405020304" pitchFamily="18" charset="0"/>
              </a:rPr>
              <a:t>	</a:t>
            </a:r>
            <a:r>
              <a:rPr lang="en-GB" sz="2000" u="sng" dirty="0">
                <a:ea typeface="Calibri" panose="020F0502020204030204" pitchFamily="34" charset="0"/>
                <a:cs typeface="Times New Roman" panose="02020603050405020304" pitchFamily="18" charset="0"/>
              </a:rPr>
              <a:t>Leipzig:</a:t>
            </a:r>
          </a:p>
          <a:p>
            <a:pPr marL="717550" indent="-358775">
              <a:spcAft>
                <a:spcPts val="0"/>
              </a:spcAft>
              <a:buFont typeface="Symbol" panose="05050102010706020507" pitchFamily="18" charset="2"/>
              <a:buChar char="-"/>
            </a:pPr>
            <a:r>
              <a:rPr lang="en-GB" sz="2000" dirty="0" err="1">
                <a:ea typeface="Calibri" panose="020F0502020204030204" pitchFamily="34" charset="0"/>
                <a:cs typeface="Times New Roman" panose="02020603050405020304" pitchFamily="18" charset="0"/>
              </a:rPr>
              <a:t>Leipziger</a:t>
            </a:r>
            <a:r>
              <a:rPr lang="en-GB" sz="2000" dirty="0">
                <a:ea typeface="Calibri" panose="020F0502020204030204" pitchFamily="34" charset="0"/>
                <a:cs typeface="Times New Roman" panose="02020603050405020304" pitchFamily="18" charset="0"/>
              </a:rPr>
              <a:t> </a:t>
            </a:r>
            <a:r>
              <a:rPr lang="en-GB" sz="2000" dirty="0" err="1">
                <a:ea typeface="Calibri" panose="020F0502020204030204" pitchFamily="34" charset="0"/>
                <a:cs typeface="Times New Roman" panose="02020603050405020304" pitchFamily="18" charset="0"/>
              </a:rPr>
              <a:t>Volkszeitung</a:t>
            </a:r>
            <a:r>
              <a:rPr lang="en-GB" sz="2000" dirty="0">
                <a:ea typeface="Calibri" panose="020F0502020204030204" pitchFamily="34" charset="0"/>
                <a:cs typeface="Times New Roman" panose="02020603050405020304" pitchFamily="18" charset="0"/>
              </a:rPr>
              <a:t> (2000-2018)</a:t>
            </a:r>
          </a:p>
          <a:p>
            <a:pPr marL="717550" indent="-358775">
              <a:spcAft>
                <a:spcPts val="0"/>
              </a:spcAft>
              <a:buFont typeface="Symbol" panose="05050102010706020507" pitchFamily="18" charset="2"/>
              <a:buChar char="-"/>
            </a:pPr>
            <a:r>
              <a:rPr lang="en-GB" sz="2000" dirty="0">
                <a:solidFill>
                  <a:schemeClr val="bg1">
                    <a:lumMod val="75000"/>
                  </a:schemeClr>
                </a:solidFill>
                <a:ea typeface="Calibri" panose="020F0502020204030204" pitchFamily="34" charset="0"/>
                <a:cs typeface="Times New Roman" panose="02020603050405020304" pitchFamily="18" charset="0"/>
              </a:rPr>
              <a:t>Kreutzer </a:t>
            </a:r>
          </a:p>
          <a:p>
            <a:pPr marL="717550" indent="-358775">
              <a:spcAft>
                <a:spcPts val="0"/>
              </a:spcAft>
              <a:buFont typeface="Symbol" panose="05050102010706020507" pitchFamily="18" charset="2"/>
              <a:buChar char="-"/>
            </a:pPr>
            <a:r>
              <a:rPr lang="en-GB" sz="2000" dirty="0" err="1">
                <a:solidFill>
                  <a:schemeClr val="bg1">
                    <a:lumMod val="75000"/>
                  </a:schemeClr>
                </a:solidFill>
                <a:ea typeface="Calibri" panose="020F0502020204030204" pitchFamily="34" charset="0"/>
                <a:cs typeface="Times New Roman" panose="02020603050405020304" pitchFamily="18" charset="0"/>
              </a:rPr>
              <a:t>Leipziger</a:t>
            </a:r>
            <a:r>
              <a:rPr lang="en-GB" sz="2000" dirty="0">
                <a:solidFill>
                  <a:schemeClr val="bg1">
                    <a:lumMod val="75000"/>
                  </a:schemeClr>
                </a:solidFill>
                <a:ea typeface="Calibri" panose="020F0502020204030204" pitchFamily="34" charset="0"/>
                <a:cs typeface="Times New Roman" panose="02020603050405020304" pitchFamily="18" charset="0"/>
              </a:rPr>
              <a:t> Internet </a:t>
            </a:r>
            <a:r>
              <a:rPr lang="en-GB" sz="2000" dirty="0" err="1">
                <a:solidFill>
                  <a:schemeClr val="bg1">
                    <a:lumMod val="75000"/>
                  </a:schemeClr>
                </a:solidFill>
                <a:ea typeface="Calibri" panose="020F0502020204030204" pitchFamily="34" charset="0"/>
                <a:cs typeface="Times New Roman" panose="02020603050405020304" pitchFamily="18" charset="0"/>
              </a:rPr>
              <a:t>Zeitung</a:t>
            </a:r>
            <a:r>
              <a:rPr lang="en-GB" sz="2000" dirty="0">
                <a:solidFill>
                  <a:schemeClr val="bg1">
                    <a:lumMod val="75000"/>
                  </a:schemeClr>
                </a:solidFill>
                <a:ea typeface="Calibri" panose="020F0502020204030204" pitchFamily="34" charset="0"/>
                <a:cs typeface="Times New Roman" panose="02020603050405020304" pitchFamily="18" charset="0"/>
              </a:rPr>
              <a:t> </a:t>
            </a:r>
          </a:p>
          <a:p>
            <a:pPr marL="717550" indent="-358775">
              <a:spcAft>
                <a:spcPts val="0"/>
              </a:spcAft>
              <a:buFont typeface="Symbol" panose="05050102010706020507" pitchFamily="18" charset="2"/>
              <a:buChar char="-"/>
            </a:pPr>
            <a:endParaRPr lang="en-GB" sz="1100" dirty="0">
              <a:solidFill>
                <a:schemeClr val="bg1">
                  <a:lumMod val="75000"/>
                </a:schemeClr>
              </a:solidFill>
              <a:ea typeface="Calibri" panose="020F0502020204030204" pitchFamily="34" charset="0"/>
              <a:cs typeface="Times New Roman" panose="02020603050405020304" pitchFamily="18" charset="0"/>
            </a:endParaRPr>
          </a:p>
          <a:p>
            <a:pPr marL="355600">
              <a:spcAft>
                <a:spcPts val="0"/>
              </a:spcAft>
            </a:pPr>
            <a:r>
              <a:rPr lang="en-GB" sz="2000" dirty="0">
                <a:solidFill>
                  <a:schemeClr val="bg1">
                    <a:lumMod val="75000"/>
                  </a:schemeClr>
                </a:solidFill>
                <a:ea typeface="Calibri" panose="020F0502020204030204" pitchFamily="34" charset="0"/>
                <a:cs typeface="Times New Roman" panose="02020603050405020304" pitchFamily="18" charset="0"/>
              </a:rPr>
              <a:t>Interviews with city councillors and local historians</a:t>
            </a:r>
          </a:p>
          <a:p>
            <a:pPr marL="358775">
              <a:spcAft>
                <a:spcPts val="0"/>
              </a:spcAft>
            </a:pPr>
            <a:endParaRPr lang="en-GB" sz="2000" dirty="0">
              <a:solidFill>
                <a:schemeClr val="bg1">
                  <a:lumMod val="75000"/>
                </a:schemeClr>
              </a:solidFill>
              <a:ea typeface="Calibri" panose="020F0502020204030204" pitchFamily="34" charset="0"/>
              <a:cs typeface="Times New Roman" panose="02020603050405020304" pitchFamily="18" charset="0"/>
            </a:endParaRPr>
          </a:p>
          <a:p>
            <a:pPr>
              <a:lnSpc>
                <a:spcPct val="150000"/>
              </a:lnSpc>
              <a:spcAft>
                <a:spcPts val="0"/>
              </a:spcAft>
            </a:pPr>
            <a:endParaRPr lang="en-GB" sz="2000" u="sng" dirty="0">
              <a:ea typeface="Calibri" panose="020F0502020204030204" pitchFamily="34" charset="0"/>
              <a:cs typeface="Times New Roman" panose="02020603050405020304" pitchFamily="18" charset="0"/>
            </a:endParaRPr>
          </a:p>
          <a:p>
            <a:pPr>
              <a:lnSpc>
                <a:spcPct val="150000"/>
              </a:lnSpc>
              <a:spcAft>
                <a:spcPts val="0"/>
              </a:spcAft>
            </a:pP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Textfeld 4"/>
          <p:cNvSpPr txBox="1"/>
          <p:nvPr/>
        </p:nvSpPr>
        <p:spPr>
          <a:xfrm>
            <a:off x="6655658" y="886216"/>
            <a:ext cx="1460721" cy="7201972"/>
          </a:xfrm>
          <a:prstGeom prst="rect">
            <a:avLst/>
          </a:prstGeom>
          <a:noFill/>
        </p:spPr>
        <p:txBody>
          <a:bodyPr wrap="none" rtlCol="0">
            <a:spAutoFit/>
          </a:bodyPr>
          <a:lstStyle/>
          <a:p>
            <a:pPr algn="ctr"/>
            <a:r>
              <a:rPr lang="de-DE" sz="2000" u="sng" dirty="0">
                <a:solidFill>
                  <a:schemeClr val="accent4">
                    <a:lumMod val="75000"/>
                  </a:schemeClr>
                </a:solidFill>
              </a:rPr>
              <a:t>Overall</a:t>
            </a:r>
          </a:p>
          <a:p>
            <a:pPr algn="ctr"/>
            <a:endParaRPr lang="de-DE" sz="2000" dirty="0">
              <a:solidFill>
                <a:schemeClr val="accent4">
                  <a:lumMod val="75000"/>
                </a:schemeClr>
              </a:solidFill>
            </a:endParaRPr>
          </a:p>
          <a:p>
            <a:pPr algn="ctr"/>
            <a:endParaRPr lang="de-DE" sz="2000" dirty="0">
              <a:solidFill>
                <a:schemeClr val="accent4">
                  <a:lumMod val="75000"/>
                </a:schemeClr>
              </a:solidFill>
            </a:endParaRPr>
          </a:p>
          <a:p>
            <a:pPr algn="ctr"/>
            <a:endParaRPr lang="de-DE" sz="2000" dirty="0">
              <a:solidFill>
                <a:schemeClr val="accent4">
                  <a:lumMod val="75000"/>
                </a:schemeClr>
              </a:solidFill>
            </a:endParaRPr>
          </a:p>
          <a:p>
            <a:pPr algn="ctr"/>
            <a:endParaRPr lang="de-DE" sz="2000" dirty="0">
              <a:solidFill>
                <a:schemeClr val="accent4">
                  <a:lumMod val="75000"/>
                </a:schemeClr>
              </a:solidFill>
            </a:endParaRPr>
          </a:p>
          <a:p>
            <a:pPr algn="ctr"/>
            <a:r>
              <a:rPr lang="de-DE" sz="2000" dirty="0">
                <a:solidFill>
                  <a:schemeClr val="accent4">
                    <a:lumMod val="75000"/>
                  </a:schemeClr>
                </a:solidFill>
              </a:rPr>
              <a:t>52 </a:t>
            </a:r>
            <a:r>
              <a:rPr lang="de-DE" sz="2000" dirty="0" err="1">
                <a:solidFill>
                  <a:schemeClr val="accent4">
                    <a:lumMod val="75000"/>
                  </a:schemeClr>
                </a:solidFill>
              </a:rPr>
              <a:t>articles</a:t>
            </a:r>
            <a:endParaRPr lang="de-DE" sz="2000" dirty="0">
              <a:solidFill>
                <a:schemeClr val="accent4">
                  <a:lumMod val="75000"/>
                </a:schemeClr>
              </a:solidFill>
            </a:endParaRPr>
          </a:p>
          <a:p>
            <a:pPr algn="ctr"/>
            <a:endParaRPr lang="de-DE" sz="2000" dirty="0">
              <a:solidFill>
                <a:schemeClr val="accent4">
                  <a:lumMod val="75000"/>
                </a:schemeClr>
              </a:solidFill>
            </a:endParaRPr>
          </a:p>
          <a:p>
            <a:pPr algn="ctr"/>
            <a:endParaRPr lang="de-DE" sz="2000" dirty="0">
              <a:solidFill>
                <a:schemeClr val="accent4">
                  <a:lumMod val="75000"/>
                </a:schemeClr>
              </a:solidFill>
            </a:endParaRPr>
          </a:p>
          <a:p>
            <a:pPr algn="ctr"/>
            <a:endParaRPr lang="de-DE" sz="1200" dirty="0">
              <a:solidFill>
                <a:schemeClr val="accent4">
                  <a:lumMod val="75000"/>
                </a:schemeClr>
              </a:solidFill>
            </a:endParaRPr>
          </a:p>
          <a:p>
            <a:pPr algn="ctr"/>
            <a:r>
              <a:rPr lang="de-DE" sz="2000" dirty="0">
                <a:solidFill>
                  <a:schemeClr val="accent4">
                    <a:lumMod val="75000"/>
                  </a:schemeClr>
                </a:solidFill>
              </a:rPr>
              <a:t>2 </a:t>
            </a:r>
            <a:r>
              <a:rPr lang="de-DE" sz="2000" dirty="0" err="1">
                <a:solidFill>
                  <a:schemeClr val="accent4">
                    <a:lumMod val="75000"/>
                  </a:schemeClr>
                </a:solidFill>
              </a:rPr>
              <a:t>interviews</a:t>
            </a:r>
            <a:endParaRPr lang="de-DE" sz="2000" dirty="0">
              <a:solidFill>
                <a:schemeClr val="accent4">
                  <a:lumMod val="75000"/>
                </a:schemeClr>
              </a:solidFill>
            </a:endParaRPr>
          </a:p>
          <a:p>
            <a:pPr algn="ctr"/>
            <a:endParaRPr lang="de-DE" sz="2000" dirty="0">
              <a:solidFill>
                <a:schemeClr val="accent4">
                  <a:lumMod val="75000"/>
                </a:schemeClr>
              </a:solidFill>
            </a:endParaRPr>
          </a:p>
          <a:p>
            <a:pPr algn="ctr"/>
            <a:endParaRPr lang="de-DE" sz="2000" dirty="0">
              <a:solidFill>
                <a:schemeClr val="accent4">
                  <a:lumMod val="75000"/>
                </a:schemeClr>
              </a:solidFill>
            </a:endParaRPr>
          </a:p>
          <a:p>
            <a:pPr algn="ctr"/>
            <a:r>
              <a:rPr lang="de-DE" sz="2000" dirty="0">
                <a:solidFill>
                  <a:schemeClr val="accent4">
                    <a:lumMod val="75000"/>
                  </a:schemeClr>
                </a:solidFill>
              </a:rPr>
              <a:t>47 </a:t>
            </a:r>
            <a:r>
              <a:rPr lang="de-DE" sz="2000" dirty="0" err="1">
                <a:solidFill>
                  <a:schemeClr val="accent4">
                    <a:lumMod val="75000"/>
                  </a:schemeClr>
                </a:solidFill>
              </a:rPr>
              <a:t>articles</a:t>
            </a:r>
            <a:endParaRPr lang="de-DE" sz="2000" dirty="0">
              <a:solidFill>
                <a:schemeClr val="accent4">
                  <a:lumMod val="75000"/>
                </a:schemeClr>
              </a:solidFill>
            </a:endParaRPr>
          </a:p>
          <a:p>
            <a:endParaRPr lang="de-DE" sz="2000" dirty="0"/>
          </a:p>
          <a:p>
            <a:endParaRPr lang="de-DE" sz="2000"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007772208"/>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12</a:t>
            </a:fld>
            <a:endParaRPr lang="en-GB"/>
          </a:p>
        </p:txBody>
      </p:sp>
      <p:sp>
        <p:nvSpPr>
          <p:cNvPr id="3" name="Rechteck 2"/>
          <p:cNvSpPr/>
          <p:nvPr/>
        </p:nvSpPr>
        <p:spPr>
          <a:xfrm>
            <a:off x="467544" y="1069401"/>
            <a:ext cx="8219256" cy="7402026"/>
          </a:xfrm>
          <a:prstGeom prst="rect">
            <a:avLst/>
          </a:prstGeom>
        </p:spPr>
        <p:txBody>
          <a:bodyPr wrap="square">
            <a:spAutoFit/>
          </a:bodyPr>
          <a:lstStyle/>
          <a:p>
            <a:pPr lvl="7"/>
            <a:r>
              <a:rPr lang="en-GB" dirty="0">
                <a:ea typeface="Calibri" panose="020F0502020204030204" pitchFamily="34" charset="0"/>
                <a:cs typeface="Times New Roman" panose="02020603050405020304" pitchFamily="18" charset="0"/>
              </a:rPr>
              <a:t>	</a:t>
            </a:r>
            <a:r>
              <a:rPr lang="en-GB" sz="2000" b="1" dirty="0">
                <a:ea typeface="Calibri" panose="020F0502020204030204" pitchFamily="34" charset="0"/>
                <a:cs typeface="Times New Roman" panose="02020603050405020304" pitchFamily="18" charset="0"/>
              </a:rPr>
              <a:t>Pro	           Contra</a:t>
            </a:r>
          </a:p>
          <a:p>
            <a:pPr marL="358775" indent="-358775">
              <a:spcAft>
                <a:spcPts val="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Moral-ideological arguments	X		X</a:t>
            </a:r>
          </a:p>
          <a:p>
            <a:pPr marL="358775" indent="-358775">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Practical arguments		X		X</a:t>
            </a:r>
          </a:p>
          <a:p>
            <a:pPr marL="358775" indent="-358775">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Instability of street names	X		X</a:t>
            </a:r>
          </a:p>
          <a:p>
            <a:pPr marL="815975" lvl="1" indent="-358775">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Didactical arguments		X		X</a:t>
            </a:r>
          </a:p>
          <a:p>
            <a:pPr marL="358775" indent="-358775">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r>
              <a:rPr lang="en-GB" sz="2000" dirty="0">
                <a:ea typeface="Calibri" panose="020F0502020204030204" pitchFamily="34" charset="0"/>
                <a:cs typeface="Times New Roman" panose="02020603050405020304" pitchFamily="18" charset="0"/>
              </a:rPr>
              <a:t>Historical-</a:t>
            </a:r>
            <a:r>
              <a:rPr lang="en-GB" sz="2000" dirty="0" err="1">
                <a:ea typeface="Calibri" panose="020F0502020204030204" pitchFamily="34" charset="0"/>
                <a:cs typeface="Times New Roman" panose="02020603050405020304" pitchFamily="18" charset="0"/>
              </a:rPr>
              <a:t>factural</a:t>
            </a:r>
            <a:r>
              <a:rPr lang="en-GB" sz="2000" dirty="0">
                <a:ea typeface="Calibri" panose="020F0502020204030204" pitchFamily="34" charset="0"/>
                <a:cs typeface="Times New Roman" panose="02020603050405020304" pitchFamily="18" charset="0"/>
              </a:rPr>
              <a:t> arguments </a:t>
            </a:r>
            <a:r>
              <a:rPr lang="en-GB" dirty="0">
                <a:ea typeface="Calibri" panose="020F0502020204030204" pitchFamily="34" charset="0"/>
                <a:cs typeface="Times New Roman" panose="02020603050405020304" pitchFamily="18" charset="0"/>
              </a:rPr>
              <a:t>	X		X</a:t>
            </a:r>
          </a:p>
          <a:p>
            <a:pPr marL="358775" indent="-358775">
              <a:spcAft>
                <a:spcPts val="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a:spcAft>
                <a:spcPts val="0"/>
              </a:spcAft>
            </a:pPr>
            <a:r>
              <a:rPr lang="en-GB" dirty="0">
                <a:ea typeface="Calibri" panose="020F0502020204030204" pitchFamily="34" charset="0"/>
                <a:cs typeface="Times New Roman" panose="02020603050405020304" pitchFamily="18" charset="0"/>
              </a:rPr>
              <a:t>			             </a:t>
            </a:r>
            <a:r>
              <a:rPr lang="en-GB" b="1" dirty="0">
                <a:ea typeface="Calibri" panose="020F0502020204030204" pitchFamily="34" charset="0"/>
                <a:cs typeface="Times New Roman" panose="02020603050405020304" pitchFamily="18" charset="0"/>
              </a:rPr>
              <a:t>N=45	             N= 152</a:t>
            </a:r>
          </a:p>
          <a:p>
            <a:pPr>
              <a:spcAft>
                <a:spcPts val="0"/>
              </a:spcAft>
            </a:pPr>
            <a:r>
              <a:rPr lang="en-GB" b="1" dirty="0">
                <a:ea typeface="Calibri" panose="020F0502020204030204" pitchFamily="34" charset="0"/>
                <a:cs typeface="Times New Roman" panose="02020603050405020304" pitchFamily="18" charset="0"/>
              </a:rPr>
              <a:t>			               33%		77%</a:t>
            </a:r>
          </a:p>
          <a:p>
            <a:pPr marL="358775" indent="-358775">
              <a:spcAft>
                <a:spcPts val="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endParaRPr lang="en-GB" sz="1600" b="1" dirty="0">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This talk: Focus on arguments contra commemorative street renaming, which have been neglected in the literature on the topic (see </a:t>
            </a:r>
            <a:r>
              <a:rPr lang="en-GB" sz="2000" dirty="0" err="1">
                <a:ea typeface="Calibri" panose="020F0502020204030204" pitchFamily="34" charset="0"/>
                <a:cs typeface="Times New Roman" panose="02020603050405020304" pitchFamily="18" charset="0"/>
              </a:rPr>
              <a:t>Pöppinghege</a:t>
            </a:r>
            <a:r>
              <a:rPr lang="en-GB" sz="2000" dirty="0">
                <a:ea typeface="Calibri" panose="020F0502020204030204" pitchFamily="34" charset="0"/>
                <a:cs typeface="Times New Roman" panose="02020603050405020304" pitchFamily="18" charset="0"/>
              </a:rPr>
              <a:t> 2013).</a:t>
            </a:r>
            <a:endParaRPr lang="de-DE" sz="2000"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endParaRPr lang="en-GB" sz="1600" b="1"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endParaRPr lang="en-GB" sz="1600" b="1"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endParaRPr lang="en-GB" sz="1600" b="1" dirty="0">
              <a:ea typeface="Calibri" panose="020F0502020204030204" pitchFamily="34" charset="0"/>
              <a:cs typeface="Times New Roman" panose="02020603050405020304" pitchFamily="18" charset="0"/>
            </a:endParaRPr>
          </a:p>
          <a:p>
            <a:pPr marL="358775" indent="-358775">
              <a:spcAft>
                <a:spcPts val="0"/>
              </a:spcAft>
              <a:buFont typeface="Arial" panose="020B0604020202020204" pitchFamily="34" charset="0"/>
              <a:buChar char="•"/>
            </a:pPr>
            <a:endParaRPr lang="de-DE" sz="1600" b="1" dirty="0">
              <a:ea typeface="Calibri" panose="020F0502020204030204" pitchFamily="34" charset="0"/>
              <a:cs typeface="Times New Roman" panose="02020603050405020304" pitchFamily="18" charset="0"/>
            </a:endParaRPr>
          </a:p>
          <a:p>
            <a:pPr marL="358775" indent="-358775">
              <a:spcAft>
                <a:spcPts val="0"/>
              </a:spcAft>
            </a:pPr>
            <a:r>
              <a:rPr lang="en-GB" dirty="0">
                <a:ea typeface="Calibri" panose="020F0502020204030204" pitchFamily="34" charset="0"/>
                <a:cs typeface="Times New Roman" panose="02020603050405020304" pitchFamily="18" charset="0"/>
              </a:rPr>
              <a:t>	</a:t>
            </a:r>
          </a:p>
          <a:p>
            <a:pPr marL="358775" indent="-358775">
              <a:spcAft>
                <a:spcPts val="0"/>
              </a:spcAft>
            </a:pPr>
            <a:r>
              <a:rPr lang="en-GB" sz="1100"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p:txBody>
      </p:sp>
      <p:sp>
        <p:nvSpPr>
          <p:cNvPr id="7" name="Textfeld 6"/>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Rechteck 4"/>
          <p:cNvSpPr/>
          <p:nvPr/>
        </p:nvSpPr>
        <p:spPr>
          <a:xfrm>
            <a:off x="5214256" y="1035184"/>
            <a:ext cx="2016224" cy="4536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3985997" y="891168"/>
            <a:ext cx="3855176" cy="482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6424170"/>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13</a:t>
            </a:fld>
            <a:endParaRPr lang="en-GB"/>
          </a:p>
        </p:txBody>
      </p:sp>
      <p:sp>
        <p:nvSpPr>
          <p:cNvPr id="3" name="Rechteck 2"/>
          <p:cNvSpPr/>
          <p:nvPr/>
        </p:nvSpPr>
        <p:spPr>
          <a:xfrm>
            <a:off x="467544" y="1044000"/>
            <a:ext cx="8352928" cy="1200329"/>
          </a:xfrm>
          <a:prstGeom prst="rect">
            <a:avLst/>
          </a:prstGeom>
        </p:spPr>
        <p:txBody>
          <a:bodyPr wrap="square">
            <a:spAutoFit/>
          </a:bodyPr>
          <a:lstStyle/>
          <a:p>
            <a:pPr marL="285750" indent="-285750">
              <a:spcAft>
                <a:spcPts val="0"/>
              </a:spcAft>
              <a:buFont typeface="Arial" panose="020B0604020202020204" pitchFamily="34" charset="0"/>
              <a:buChar char="•"/>
            </a:pPr>
            <a:r>
              <a:rPr lang="de-DE" b="1" dirty="0">
                <a:ea typeface="Calibri" panose="020F0502020204030204" pitchFamily="34" charset="0"/>
                <a:cs typeface="Times New Roman" panose="02020603050405020304" pitchFamily="18" charset="0"/>
              </a:rPr>
              <a:t>I</a:t>
            </a:r>
            <a:r>
              <a:rPr lang="pl-PL" b="1" dirty="0">
                <a:ea typeface="Calibri" panose="020F0502020204030204" pitchFamily="34" charset="0"/>
                <a:cs typeface="Times New Roman" panose="02020603050405020304" pitchFamily="18" charset="0"/>
              </a:rPr>
              <a:t>deological instability of street names</a:t>
            </a:r>
            <a:r>
              <a:rPr lang="de-DE" b="1" dirty="0">
                <a:ea typeface="Calibri" panose="020F0502020204030204" pitchFamily="34" charset="0"/>
                <a:cs typeface="Times New Roman" panose="02020603050405020304" pitchFamily="18" charset="0"/>
              </a:rPr>
              <a:t> (N=4, 2%)</a:t>
            </a:r>
            <a:endParaRPr lang="de-DE" sz="1600" dirty="0">
              <a:ea typeface="Calibri" panose="020F0502020204030204" pitchFamily="34" charset="0"/>
              <a:cs typeface="Times New Roman" panose="02020603050405020304" pitchFamily="18" charset="0"/>
            </a:endParaRPr>
          </a:p>
          <a:p>
            <a:pPr marL="271463" indent="-271463">
              <a:spcAft>
                <a:spcPts val="0"/>
              </a:spcAft>
            </a:pPr>
            <a:r>
              <a:rPr lang="de-DE"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sym typeface="Wingdings" panose="05000000000000000000" pitchFamily="2" charset="2"/>
              </a:rPr>
              <a:t>C</a:t>
            </a:r>
            <a:r>
              <a:rPr lang="en-GB" dirty="0">
                <a:ea typeface="Calibri" panose="020F0502020204030204" pitchFamily="34" charset="0"/>
                <a:cs typeface="Times New Roman" panose="02020603050405020304" pitchFamily="18" charset="0"/>
              </a:rPr>
              <a:t>onsternation about the semantic unsteadiness of the streetscape</a:t>
            </a:r>
            <a:endParaRPr lang="de-DE" dirty="0">
              <a:ea typeface="Calibri" panose="020F0502020204030204" pitchFamily="34" charset="0"/>
              <a:cs typeface="Times New Roman" panose="02020603050405020304" pitchFamily="18" charset="0"/>
            </a:endParaRPr>
          </a:p>
          <a:p>
            <a:pPr marL="271463" indent="-271463">
              <a:spcAft>
                <a:spcPts val="0"/>
              </a:spcAft>
            </a:pPr>
            <a:endParaRPr lang="de-DE" dirty="0">
              <a:ea typeface="Calibri" panose="020F0502020204030204" pitchFamily="34" charset="0"/>
              <a:cs typeface="Times New Roman" panose="02020603050405020304" pitchFamily="18" charset="0"/>
            </a:endParaRPr>
          </a:p>
          <a:p>
            <a:pPr marL="271463" indent="-271463">
              <a:spcAft>
                <a:spcPts val="0"/>
              </a:spcAft>
            </a:pPr>
            <a:r>
              <a:rPr lang="de-DE" dirty="0">
                <a:ea typeface="Calibri" panose="020F0502020204030204" pitchFamily="34" charset="0"/>
                <a:cs typeface="Times New Roman" panose="02020603050405020304" pitchFamily="18" charset="0"/>
              </a:rPr>
              <a:t>	</a:t>
            </a:r>
            <a:endParaRPr lang="de-DE" sz="1400" dirty="0">
              <a:effectLst/>
              <a:ea typeface="Calibri" panose="020F0502020204030204" pitchFamily="34" charset="0"/>
              <a:cs typeface="Times New Roman" panose="02020603050405020304" pitchFamily="18" charset="0"/>
            </a:endParaRPr>
          </a:p>
        </p:txBody>
      </p:sp>
      <p:sp>
        <p:nvSpPr>
          <p:cNvPr id="5" name="Textfeld 4"/>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4" name="Textfeld 3">
            <a:extLst>
              <a:ext uri="{FF2B5EF4-FFF2-40B4-BE49-F238E27FC236}">
                <a16:creationId xmlns:a16="http://schemas.microsoft.com/office/drawing/2014/main" id="{2EE20EB4-2EB2-E54D-ABEC-83B71D8801C4}"/>
              </a:ext>
            </a:extLst>
          </p:cNvPr>
          <p:cNvSpPr txBox="1"/>
          <p:nvPr/>
        </p:nvSpPr>
        <p:spPr>
          <a:xfrm>
            <a:off x="722480" y="1877920"/>
            <a:ext cx="7737952" cy="923330"/>
          </a:xfrm>
          <a:prstGeom prst="rect">
            <a:avLst/>
          </a:prstGeom>
          <a:noFill/>
        </p:spPr>
        <p:txBody>
          <a:bodyPr wrap="square" rtlCol="0">
            <a:spAutoFit/>
          </a:bodyPr>
          <a:lstStyle/>
          <a:p>
            <a:r>
              <a:rPr lang="en-GB" dirty="0"/>
              <a:t>“</a:t>
            </a:r>
            <a:r>
              <a:rPr lang="en-GB" i="1" dirty="0"/>
              <a:t>After 1990 role models such as </a:t>
            </a:r>
            <a:r>
              <a:rPr lang="en-GB" i="1" u="sng" dirty="0"/>
              <a:t>Ernst </a:t>
            </a:r>
            <a:r>
              <a:rPr lang="en-GB" i="1" u="sng" dirty="0" err="1"/>
              <a:t>Thälmann</a:t>
            </a:r>
            <a:r>
              <a:rPr lang="en-GB" dirty="0"/>
              <a:t> </a:t>
            </a:r>
            <a:r>
              <a:rPr lang="en-GB" i="1" dirty="0"/>
              <a:t>or </a:t>
            </a:r>
            <a:r>
              <a:rPr lang="en-GB" i="1" u="sng" dirty="0"/>
              <a:t>Wilhelm </a:t>
            </a:r>
            <a:r>
              <a:rPr lang="en-GB" i="1" u="sng" dirty="0" err="1"/>
              <a:t>Pieck</a:t>
            </a:r>
            <a:r>
              <a:rPr lang="en-GB" i="1" u="sng" dirty="0"/>
              <a:t> </a:t>
            </a:r>
            <a:r>
              <a:rPr lang="en-GB" dirty="0"/>
              <a:t> </a:t>
            </a:r>
            <a:r>
              <a:rPr lang="en-GB" i="1" dirty="0"/>
              <a:t>disappeared quickly from the streetscape. After the </a:t>
            </a:r>
            <a:r>
              <a:rPr lang="en-GB" i="1" dirty="0" err="1"/>
              <a:t>Wende</a:t>
            </a:r>
            <a:r>
              <a:rPr lang="en-GB" i="1" dirty="0"/>
              <a:t> (turn) they were considered as out dated, because they represented an old regime</a:t>
            </a:r>
            <a:r>
              <a:rPr lang="en-GB" dirty="0"/>
              <a:t>”</a:t>
            </a:r>
            <a:r>
              <a:rPr lang="de-DE" dirty="0"/>
              <a:t> (LVZ  01.05.2010)</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9476989"/>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14</a:t>
            </a:fld>
            <a:endParaRPr lang="en-GB"/>
          </a:p>
        </p:txBody>
      </p:sp>
      <p:sp>
        <p:nvSpPr>
          <p:cNvPr id="3" name="Rechteck 2"/>
          <p:cNvSpPr/>
          <p:nvPr/>
        </p:nvSpPr>
        <p:spPr>
          <a:xfrm>
            <a:off x="467544" y="1044000"/>
            <a:ext cx="8352928" cy="5570756"/>
          </a:xfrm>
          <a:prstGeom prst="rect">
            <a:avLst/>
          </a:prstGeom>
        </p:spPr>
        <p:txBody>
          <a:bodyPr wrap="square">
            <a:spAutoFit/>
          </a:bodyPr>
          <a:lstStyle/>
          <a:p>
            <a:pPr marL="285750" indent="-285750">
              <a:spcAft>
                <a:spcPts val="0"/>
              </a:spcAft>
              <a:buFont typeface="Arial" panose="020B0604020202020204" pitchFamily="34" charset="0"/>
              <a:buChar char="•"/>
            </a:pPr>
            <a:r>
              <a:rPr lang="de-DE" b="1" dirty="0">
                <a:ea typeface="Calibri" panose="020F0502020204030204" pitchFamily="34" charset="0"/>
                <a:cs typeface="Times New Roman" panose="02020603050405020304" pitchFamily="18" charset="0"/>
              </a:rPr>
              <a:t>I</a:t>
            </a:r>
            <a:r>
              <a:rPr lang="pl-PL" b="1" dirty="0">
                <a:ea typeface="Calibri" panose="020F0502020204030204" pitchFamily="34" charset="0"/>
                <a:cs typeface="Times New Roman" panose="02020603050405020304" pitchFamily="18" charset="0"/>
              </a:rPr>
              <a:t>deological instability of street names</a:t>
            </a:r>
            <a:r>
              <a:rPr lang="de-DE" b="1" dirty="0">
                <a:ea typeface="Calibri" panose="020F0502020204030204" pitchFamily="34" charset="0"/>
                <a:cs typeface="Times New Roman" panose="02020603050405020304" pitchFamily="18" charset="0"/>
              </a:rPr>
              <a:t> (N=4, 2%)</a:t>
            </a:r>
            <a:endParaRPr lang="de-DE" sz="1600" dirty="0">
              <a:ea typeface="Calibri" panose="020F0502020204030204" pitchFamily="34" charset="0"/>
              <a:cs typeface="Times New Roman" panose="02020603050405020304" pitchFamily="18" charset="0"/>
            </a:endParaRPr>
          </a:p>
          <a:p>
            <a:pPr marL="271463" indent="-271463">
              <a:spcAft>
                <a:spcPts val="0"/>
              </a:spcAft>
            </a:pPr>
            <a:r>
              <a:rPr lang="de-DE"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sym typeface="Wingdings" panose="05000000000000000000" pitchFamily="2" charset="2"/>
              </a:rPr>
              <a:t>C</a:t>
            </a:r>
            <a:r>
              <a:rPr lang="en-GB" dirty="0">
                <a:ea typeface="Calibri" panose="020F0502020204030204" pitchFamily="34" charset="0"/>
                <a:cs typeface="Times New Roman" panose="02020603050405020304" pitchFamily="18" charset="0"/>
              </a:rPr>
              <a:t>onsternation about the semantic unsteadiness of the streetscape</a:t>
            </a:r>
            <a:endParaRPr lang="de-DE" dirty="0">
              <a:ea typeface="Calibri" panose="020F0502020204030204" pitchFamily="34" charset="0"/>
              <a:cs typeface="Times New Roman" panose="02020603050405020304" pitchFamily="18" charset="0"/>
            </a:endParaRPr>
          </a:p>
          <a:p>
            <a:pPr marL="271463" indent="-271463">
              <a:spcAft>
                <a:spcPts val="0"/>
              </a:spcAft>
            </a:pPr>
            <a:endParaRPr lang="de-DE" dirty="0">
              <a:ea typeface="Calibri" panose="020F0502020204030204" pitchFamily="34" charset="0"/>
              <a:cs typeface="Times New Roman" panose="02020603050405020304" pitchFamily="18" charset="0"/>
            </a:endParaRPr>
          </a:p>
          <a:p>
            <a:pPr marL="271463" indent="-271463">
              <a:spcAft>
                <a:spcPts val="0"/>
              </a:spcAft>
            </a:pPr>
            <a:r>
              <a:rPr lang="de-DE" dirty="0">
                <a:ea typeface="Calibri" panose="020F0502020204030204" pitchFamily="34" charset="0"/>
                <a:cs typeface="Times New Roman" panose="02020603050405020304" pitchFamily="18" charset="0"/>
              </a:rPr>
              <a:t>	A</a:t>
            </a:r>
            <a:r>
              <a:rPr lang="pl-PL" dirty="0">
                <a:ea typeface="Calibri" panose="020F0502020204030204" pitchFamily="34" charset="0"/>
                <a:cs typeface="Times New Roman" panose="02020603050405020304" pitchFamily="18" charset="0"/>
              </a:rPr>
              <a:t>cute sensitivity of Eastern Germans to the ideological nature of recent history</a:t>
            </a:r>
            <a:r>
              <a:rPr lang="de-DE" dirty="0">
                <a:ea typeface="Calibri" panose="020F0502020204030204" pitchFamily="34" charset="0"/>
                <a:cs typeface="Times New Roman" panose="02020603050405020304" pitchFamily="18" charset="0"/>
              </a:rPr>
              <a:t>.</a:t>
            </a:r>
          </a:p>
          <a:p>
            <a:pPr marL="271463" indent="-271463">
              <a:spcAft>
                <a:spcPts val="0"/>
              </a:spcAft>
            </a:pPr>
            <a:r>
              <a:rPr lang="de-DE" dirty="0">
                <a:ea typeface="Calibri" panose="020F0502020204030204" pitchFamily="34" charset="0"/>
                <a:cs typeface="Times New Roman" panose="02020603050405020304" pitchFamily="18" charset="0"/>
              </a:rPr>
              <a:t>	Different </a:t>
            </a:r>
            <a:r>
              <a:rPr lang="de-DE" dirty="0" err="1">
                <a:ea typeface="Calibri" panose="020F0502020204030204" pitchFamily="34" charset="0"/>
                <a:cs typeface="Times New Roman" panose="02020603050405020304" pitchFamily="18" charset="0"/>
              </a:rPr>
              <a:t>approaches</a:t>
            </a:r>
            <a:r>
              <a:rPr lang="de-DE" dirty="0">
                <a:ea typeface="Calibri" panose="020F0502020204030204" pitchFamily="34" charset="0"/>
                <a:cs typeface="Times New Roman" panose="02020603050405020304" pitchFamily="18" charset="0"/>
              </a:rPr>
              <a:t>:</a:t>
            </a:r>
            <a:r>
              <a:rPr lang="pl-PL"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271463" indent="-271463"/>
            <a:endParaRPr lang="de-DE" dirty="0">
              <a:ea typeface="Calibri" panose="020F0502020204030204" pitchFamily="34" charset="0"/>
              <a:cs typeface="Times New Roman" panose="02020603050405020304" pitchFamily="18" charset="0"/>
            </a:endParaRPr>
          </a:p>
          <a:p>
            <a:pPr marL="271463" indent="-271463"/>
            <a:r>
              <a:rPr lang="de-DE" dirty="0">
                <a:ea typeface="Calibri" panose="020F0502020204030204" pitchFamily="34" charset="0"/>
                <a:cs typeface="Times New Roman" panose="02020603050405020304" pitchFamily="18" charset="0"/>
              </a:rPr>
              <a:t>	</a:t>
            </a:r>
            <a:r>
              <a:rPr lang="de-DE" b="1" dirty="0">
                <a:ea typeface="Calibri" panose="020F0502020204030204" pitchFamily="34" charset="0"/>
                <a:cs typeface="Times New Roman" panose="02020603050405020304" pitchFamily="18" charset="0"/>
              </a:rPr>
              <a:t>Annaberg-Buchholz</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connotational instablity of street names </a:t>
            </a:r>
            <a:r>
              <a:rPr lang="de-DE" dirty="0" err="1">
                <a:ea typeface="Calibri" panose="020F0502020204030204" pitchFamily="34" charset="0"/>
                <a:cs typeface="Times New Roman" panose="02020603050405020304" pitchFamily="18" charset="0"/>
              </a:rPr>
              <a:t>is</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the</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main argument against commemorative street renaming of historical persons. </a:t>
            </a:r>
            <a:endParaRPr lang="de-DE" sz="1600" dirty="0">
              <a:ea typeface="Calibri" panose="020F0502020204030204" pitchFamily="34" charset="0"/>
              <a:cs typeface="Times New Roman" panose="02020603050405020304" pitchFamily="18" charset="0"/>
            </a:endParaRPr>
          </a:p>
          <a:p>
            <a:pPr marL="271463" indent="-271463">
              <a:spcAft>
                <a:spcPts val="0"/>
              </a:spcAft>
            </a:pPr>
            <a:endParaRPr lang="de-DE" dirty="0">
              <a:ea typeface="Calibri" panose="020F0502020204030204" pitchFamily="34" charset="0"/>
              <a:cs typeface="Times New Roman" panose="02020603050405020304" pitchFamily="18" charset="0"/>
            </a:endParaRPr>
          </a:p>
          <a:p>
            <a:pPr marL="271463" indent="-271463">
              <a:spcAft>
                <a:spcPts val="0"/>
              </a:spcAft>
            </a:pPr>
            <a:endParaRPr lang="de-DE" dirty="0">
              <a:ea typeface="Calibri" panose="020F0502020204030204" pitchFamily="34" charset="0"/>
              <a:cs typeface="Times New Roman" panose="02020603050405020304" pitchFamily="18" charset="0"/>
            </a:endParaRPr>
          </a:p>
          <a:p>
            <a:pPr marL="271463" indent="-271463">
              <a:spcAft>
                <a:spcPts val="0"/>
              </a:spcAft>
            </a:pPr>
            <a:endParaRPr lang="de-DE" dirty="0">
              <a:ea typeface="Calibri" panose="020F0502020204030204" pitchFamily="34" charset="0"/>
              <a:cs typeface="Times New Roman" panose="02020603050405020304" pitchFamily="18" charset="0"/>
            </a:endParaRPr>
          </a:p>
          <a:p>
            <a:pPr marL="271463" indent="-271463">
              <a:spcAft>
                <a:spcPts val="0"/>
              </a:spcAft>
            </a:pPr>
            <a:endParaRPr lang="de-DE" dirty="0">
              <a:ea typeface="Calibri" panose="020F0502020204030204" pitchFamily="34" charset="0"/>
              <a:cs typeface="Times New Roman" panose="02020603050405020304" pitchFamily="18" charset="0"/>
            </a:endParaRPr>
          </a:p>
          <a:p>
            <a:pPr marL="271463" indent="-271463">
              <a:spcAft>
                <a:spcPts val="0"/>
              </a:spcAft>
            </a:pPr>
            <a:endParaRPr lang="de-DE" dirty="0">
              <a:ea typeface="Calibri" panose="020F0502020204030204" pitchFamily="34" charset="0"/>
              <a:cs typeface="Times New Roman" panose="02020603050405020304" pitchFamily="18" charset="0"/>
            </a:endParaRPr>
          </a:p>
          <a:p>
            <a:pPr marL="271463" indent="-271463"/>
            <a:r>
              <a:rPr lang="en-GB"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271463" indent="-271463">
              <a:spcAft>
                <a:spcPts val="0"/>
              </a:spcAft>
            </a:pPr>
            <a:r>
              <a:rPr lang="de-DE" dirty="0">
                <a:ea typeface="Calibri" panose="020F0502020204030204" pitchFamily="34" charset="0"/>
                <a:cs typeface="Times New Roman" panose="02020603050405020304" pitchFamily="18" charset="0"/>
              </a:rPr>
              <a:t>	</a:t>
            </a:r>
          </a:p>
          <a:p>
            <a:pPr marL="271463" indent="-271463">
              <a:spcAft>
                <a:spcPts val="0"/>
              </a:spcAft>
            </a:pPr>
            <a:endParaRPr lang="de-DE" b="1" dirty="0">
              <a:ea typeface="Calibri" panose="020F0502020204030204" pitchFamily="34" charset="0"/>
              <a:cs typeface="Times New Roman" panose="02020603050405020304" pitchFamily="18" charset="0"/>
            </a:endParaRPr>
          </a:p>
          <a:p>
            <a:pPr marL="271463" indent="-271463">
              <a:spcAft>
                <a:spcPts val="0"/>
              </a:spcAft>
            </a:pPr>
            <a:endParaRPr lang="de-DE" b="1" dirty="0">
              <a:ea typeface="Calibri" panose="020F0502020204030204" pitchFamily="34" charset="0"/>
              <a:cs typeface="Times New Roman" panose="02020603050405020304" pitchFamily="18" charset="0"/>
            </a:endParaRPr>
          </a:p>
          <a:p>
            <a:pPr marL="271463" indent="-271463">
              <a:spcAft>
                <a:spcPts val="0"/>
              </a:spcAft>
            </a:pPr>
            <a:r>
              <a:rPr lang="de-DE" b="1" dirty="0">
                <a:ea typeface="Calibri" panose="020F0502020204030204" pitchFamily="34" charset="0"/>
                <a:cs typeface="Times New Roman" panose="02020603050405020304" pitchFamily="18" charset="0"/>
              </a:rPr>
              <a:t>	Leipzig: </a:t>
            </a:r>
          </a:p>
          <a:p>
            <a:pPr marL="271463" indent="-271463">
              <a:spcAft>
                <a:spcPts val="0"/>
              </a:spcAft>
            </a:pPr>
            <a:r>
              <a:rPr lang="de-DE" dirty="0">
                <a:ea typeface="Calibri" panose="020F0502020204030204" pitchFamily="34" charset="0"/>
                <a:cs typeface="Times New Roman" panose="02020603050405020304" pitchFamily="18" charset="0"/>
              </a:rPr>
              <a:t>	List </a:t>
            </a:r>
            <a:r>
              <a:rPr lang="de-DE" dirty="0" err="1">
                <a:ea typeface="Calibri" panose="020F0502020204030204" pitchFamily="34" charset="0"/>
                <a:cs typeface="Times New Roman" panose="02020603050405020304" pitchFamily="18" charset="0"/>
              </a:rPr>
              <a:t>of</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personnages</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to</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be</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commemorated</a:t>
            </a:r>
            <a:r>
              <a:rPr lang="de-DE" sz="1400" dirty="0">
                <a:ea typeface="Calibri" panose="020F0502020204030204" pitchFamily="34" charset="0"/>
                <a:cs typeface="Times New Roman" panose="02020603050405020304" pitchFamily="18" charset="0"/>
              </a:rPr>
              <a:t> ((all </a:t>
            </a:r>
            <a:r>
              <a:rPr lang="de-DE" sz="1400" dirty="0" err="1">
                <a:ea typeface="Calibri" panose="020F0502020204030204" pitchFamily="34" charset="0"/>
                <a:cs typeface="Times New Roman" panose="02020603050405020304" pitchFamily="18" charset="0"/>
              </a:rPr>
              <a:t>political</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parties</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elected</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into</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the</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city</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council</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have</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right</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to</a:t>
            </a:r>
            <a:r>
              <a:rPr lang="de-DE" sz="1400" dirty="0">
                <a:ea typeface="Calibri" panose="020F0502020204030204" pitchFamily="34" charset="0"/>
                <a:cs typeface="Times New Roman" panose="02020603050405020304" pitchFamily="18" charset="0"/>
              </a:rPr>
              <a:t> </a:t>
            </a:r>
            <a:r>
              <a:rPr lang="de-DE" sz="1400" dirty="0" err="1">
                <a:ea typeface="Calibri" panose="020F0502020204030204" pitchFamily="34" charset="0"/>
                <a:cs typeface="Times New Roman" panose="02020603050405020304" pitchFamily="18" charset="0"/>
              </a:rPr>
              <a:t>vote</a:t>
            </a:r>
            <a:r>
              <a:rPr lang="de-DE" sz="1400" dirty="0">
                <a:ea typeface="Calibri" panose="020F0502020204030204" pitchFamily="34" charset="0"/>
                <a:cs typeface="Times New Roman" panose="02020603050405020304" pitchFamily="18" charset="0"/>
              </a:rPr>
              <a:t>))</a:t>
            </a:r>
            <a:endParaRPr lang="de-DE" sz="1400" dirty="0">
              <a:effectLst/>
              <a:ea typeface="Calibri" panose="020F0502020204030204" pitchFamily="34" charset="0"/>
              <a:cs typeface="Times New Roman" panose="02020603050405020304" pitchFamily="18" charset="0"/>
            </a:endParaRPr>
          </a:p>
        </p:txBody>
      </p:sp>
      <p:sp>
        <p:nvSpPr>
          <p:cNvPr id="5" name="Textfeld 4"/>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6" name="Rechteck 5"/>
          <p:cNvSpPr/>
          <p:nvPr/>
        </p:nvSpPr>
        <p:spPr>
          <a:xfrm>
            <a:off x="450604" y="3425088"/>
            <a:ext cx="8360140" cy="2031325"/>
          </a:xfrm>
          <a:prstGeom prst="rect">
            <a:avLst/>
          </a:prstGeom>
        </p:spPr>
        <p:txBody>
          <a:bodyPr wrap="square">
            <a:spAutoFit/>
          </a:bodyPr>
          <a:lstStyle/>
          <a:p>
            <a:pPr marL="271463" indent="-271463"/>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t>
            </a:r>
            <a:r>
              <a:rPr lang="en-GB" i="1" dirty="0">
                <a:solidFill>
                  <a:schemeClr val="accent1">
                    <a:lumMod val="75000"/>
                  </a:schemeClr>
                </a:solidFill>
              </a:rPr>
              <a:t>There is some sort of consensus -- because we have had some bad experiences -- to avoid the names of … historical personages, because they tend not to have the same staying power during political turnovers because the interpretation of events can always differ and someone finds out that this and that person has maybe done something bad at some point in time and so the decision [to commemorate] becomes tenuous. Hence, [we try] to search for neutral denominations, because they simply have more longevity”.</a:t>
            </a:r>
            <a:r>
              <a:rPr lang="de-DE" i="1" dirty="0">
                <a:solidFill>
                  <a:schemeClr val="accent1">
                    <a:lumMod val="75000"/>
                  </a:schemeClr>
                </a:solidFill>
              </a:rPr>
              <a:t> ((</a:t>
            </a:r>
            <a:r>
              <a:rPr lang="pl-PL" i="1" dirty="0">
                <a:solidFill>
                  <a:schemeClr val="accent1">
                    <a:lumMod val="75000"/>
                  </a:schemeClr>
                </a:solidFill>
              </a:rPr>
              <a:t>city councilor</a:t>
            </a:r>
            <a:r>
              <a:rPr lang="de-DE" i="1" dirty="0">
                <a:solidFill>
                  <a:schemeClr val="accent1">
                    <a:lumMod val="75000"/>
                  </a:schemeClr>
                </a:solidFill>
              </a:rPr>
              <a:t>))</a:t>
            </a:r>
          </a:p>
        </p:txBody>
      </p:sp>
    </p:spTree>
    <p:extLst>
      <p:ext uri="{BB962C8B-B14F-4D97-AF65-F5344CB8AC3E}">
        <p14:creationId xmlns:p14="http://schemas.microsoft.com/office/powerpoint/2010/main" val="279655154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6" end="1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15</a:t>
            </a:fld>
            <a:endParaRPr lang="en-GB"/>
          </a:p>
        </p:txBody>
      </p:sp>
      <p:sp>
        <p:nvSpPr>
          <p:cNvPr id="3" name="Rechteck 2"/>
          <p:cNvSpPr/>
          <p:nvPr/>
        </p:nvSpPr>
        <p:spPr>
          <a:xfrm>
            <a:off x="468000" y="1044000"/>
            <a:ext cx="9001000" cy="2323713"/>
          </a:xfrm>
          <a:prstGeom prst="rect">
            <a:avLst/>
          </a:prstGeom>
        </p:spPr>
        <p:txBody>
          <a:bodyPr wrap="square">
            <a:spAutoFit/>
          </a:bodyPr>
          <a:lstStyle/>
          <a:p>
            <a:pPr marL="285750" indent="-285750">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Didactical</a:t>
            </a:r>
            <a:r>
              <a:rPr lang="en-GB" dirty="0">
                <a:ea typeface="Calibri" panose="020F0502020204030204" pitchFamily="34" charset="0"/>
                <a:cs typeface="Times New Roman" panose="02020603050405020304" pitchFamily="18" charset="0"/>
              </a:rPr>
              <a:t> </a:t>
            </a:r>
            <a:r>
              <a:rPr lang="en-GB" b="1" dirty="0">
                <a:ea typeface="Calibri" panose="020F0502020204030204" pitchFamily="34" charset="0"/>
                <a:cs typeface="Times New Roman" panose="02020603050405020304" pitchFamily="18" charset="0"/>
              </a:rPr>
              <a:t>arguments (N=3)</a:t>
            </a:r>
            <a:endParaRPr lang="de-DE" sz="1200" dirty="0">
              <a:ea typeface="Calibri" panose="020F0502020204030204" pitchFamily="34" charset="0"/>
              <a:cs typeface="Times New Roman" panose="02020603050405020304" pitchFamily="18" charset="0"/>
            </a:endParaRPr>
          </a:p>
          <a:p>
            <a:pPr marL="269875" indent="-269875">
              <a:spcAft>
                <a:spcPts val="0"/>
              </a:spcAft>
            </a:pPr>
            <a:r>
              <a:rPr lang="en-GB" sz="500" dirty="0">
                <a:ea typeface="Calibri" panose="020F0502020204030204" pitchFamily="34" charset="0"/>
                <a:cs typeface="Times New Roman" panose="02020603050405020304" pitchFamily="18" charset="0"/>
              </a:rPr>
              <a:t>	</a:t>
            </a:r>
          </a:p>
          <a:p>
            <a:pPr marL="269875">
              <a:spcAft>
                <a:spcPts val="0"/>
              </a:spcAft>
            </a:pPr>
            <a:r>
              <a:rPr lang="en-GB" dirty="0">
                <a:ea typeface="Calibri" panose="020F0502020204030204" pitchFamily="34" charset="0"/>
                <a:cs typeface="Times New Roman" panose="02020603050405020304" pitchFamily="18" charset="0"/>
              </a:rPr>
              <a:t>Didactical elements in commemorative street naming: </a:t>
            </a:r>
          </a:p>
          <a:p>
            <a:pPr marL="269875">
              <a:spcAft>
                <a:spcPts val="0"/>
              </a:spcAft>
            </a:pPr>
            <a:r>
              <a:rPr lang="en-GB" dirty="0">
                <a:ea typeface="Calibri" panose="020F0502020204030204" pitchFamily="34" charset="0"/>
                <a:cs typeface="Times New Roman" panose="02020603050405020304" pitchFamily="18" charset="0"/>
              </a:rPr>
              <a:t>Many Eastern German cities add information plaques to their street signs</a:t>
            </a:r>
          </a:p>
          <a:p>
            <a:pPr marL="269875">
              <a:spcAft>
                <a:spcPts val="0"/>
              </a:spcAft>
            </a:pPr>
            <a:r>
              <a:rPr lang="en-GB" sz="500" dirty="0">
                <a:ea typeface="Calibri" panose="020F0502020204030204" pitchFamily="34" charset="0"/>
                <a:cs typeface="Times New Roman" panose="02020603050405020304" pitchFamily="18" charset="0"/>
              </a:rPr>
              <a:t> </a:t>
            </a:r>
          </a:p>
          <a:p>
            <a:pPr marL="541338" indent="-541338">
              <a:spcAft>
                <a:spcPts val="0"/>
              </a:spcAft>
            </a:pPr>
            <a:r>
              <a:rPr lang="en-GB" dirty="0">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a:lnSpc>
                <a:spcPct val="150000"/>
              </a:lnSpc>
              <a:spcAft>
                <a:spcPts val="0"/>
              </a:spcAft>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Rechteck 4"/>
          <p:cNvSpPr/>
          <p:nvPr/>
        </p:nvSpPr>
        <p:spPr>
          <a:xfrm>
            <a:off x="539552" y="3814440"/>
            <a:ext cx="8280920" cy="923330"/>
          </a:xfrm>
          <a:prstGeom prst="rect">
            <a:avLst/>
          </a:prstGeom>
        </p:spPr>
        <p:txBody>
          <a:bodyPr wrap="square">
            <a:spAutoFit/>
          </a:bodyPr>
          <a:lstStyle/>
          <a:p>
            <a:pPr marL="269875"/>
            <a:r>
              <a:rPr lang="en-GB"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all streets that are named after persons should be fitted with a supplementary sign containing a short characterisation of the person concerned.”</a:t>
            </a:r>
            <a:r>
              <a:rPr lang="de-DE"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p>
          <a:p>
            <a:pPr marL="269875"/>
            <a:r>
              <a:rPr lang="de-DE"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de-DE" dirty="0">
                <a:solidFill>
                  <a:schemeClr val="tx2"/>
                </a:solidFill>
                <a:latin typeface="Calibri" panose="020F0502020204030204" pitchFamily="34" charset="0"/>
                <a:ea typeface="Calibri" panose="020F0502020204030204" pitchFamily="34" charset="0"/>
                <a:cs typeface="Times New Roman" panose="02020603050405020304" pitchFamily="18" charset="0"/>
              </a:rPr>
              <a:t>AB </a:t>
            </a:r>
            <a:r>
              <a:rPr lang="de-DE"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city</a:t>
            </a:r>
            <a:r>
              <a:rPr lang="de-DE"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council</a:t>
            </a:r>
            <a:r>
              <a:rPr lang="de-DE"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de-DE"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decision</a:t>
            </a:r>
            <a:r>
              <a:rPr lang="de-DE" dirty="0">
                <a:solidFill>
                  <a:schemeClr val="tx2"/>
                </a:solidFill>
                <a:latin typeface="Calibri" panose="020F0502020204030204" pitchFamily="34" charset="0"/>
                <a:ea typeface="Calibri" panose="020F0502020204030204" pitchFamily="34" charset="0"/>
                <a:cs typeface="Times New Roman" panose="02020603050405020304" pitchFamily="18" charset="0"/>
              </a:rPr>
              <a:t> 1945)</a:t>
            </a:r>
          </a:p>
        </p:txBody>
      </p:sp>
      <p:sp>
        <p:nvSpPr>
          <p:cNvPr id="7" name="Rechteck 6">
            <a:extLst>
              <a:ext uri="{FF2B5EF4-FFF2-40B4-BE49-F238E27FC236}">
                <a16:creationId xmlns:a16="http://schemas.microsoft.com/office/drawing/2014/main" id="{2F13E6E1-4033-3445-9C41-B611E8E7E985}"/>
              </a:ext>
            </a:extLst>
          </p:cNvPr>
          <p:cNvSpPr/>
          <p:nvPr/>
        </p:nvSpPr>
        <p:spPr>
          <a:xfrm>
            <a:off x="846246" y="5241136"/>
            <a:ext cx="8478270" cy="646331"/>
          </a:xfrm>
          <a:prstGeom prst="rect">
            <a:avLst/>
          </a:prstGeom>
        </p:spPr>
        <p:txBody>
          <a:bodyPr wrap="square">
            <a:spAutoFit/>
          </a:bodyPr>
          <a:lstStyle/>
          <a:p>
            <a:r>
              <a:rPr lang="en-GB" i="1" dirty="0">
                <a:solidFill>
                  <a:schemeClr val="tx2"/>
                </a:solidFill>
                <a:latin typeface="Calibri" panose="020F0502020204030204" pitchFamily="34" charset="0"/>
                <a:ea typeface="Calibri" panose="020F0502020204030204" pitchFamily="34" charset="0"/>
                <a:cs typeface="Times New Roman" panose="02020603050405020304" pitchFamily="18" charset="0"/>
              </a:rPr>
              <a:t>“It is not the role of street names to replace history books</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de-DE"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(LVZ,  05.09.2007</a:t>
            </a:r>
            <a:r>
              <a:rPr lang="de-DE"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tx2"/>
              </a:solidFill>
            </a:endParaRPr>
          </a:p>
        </p:txBody>
      </p:sp>
      <p:pic>
        <p:nvPicPr>
          <p:cNvPr id="8" name="Grafik 7"/>
          <p:cNvPicPr>
            <a:picLocks noChangeAspect="1"/>
          </p:cNvPicPr>
          <p:nvPr/>
        </p:nvPicPr>
        <p:blipFill>
          <a:blip r:embed="rId3"/>
          <a:stretch>
            <a:fillRect/>
          </a:stretch>
        </p:blipFill>
        <p:spPr>
          <a:xfrm>
            <a:off x="1979972" y="2319772"/>
            <a:ext cx="4716016" cy="1115913"/>
          </a:xfrm>
          <a:prstGeom prst="rect">
            <a:avLst/>
          </a:prstGeom>
        </p:spPr>
      </p:pic>
    </p:spTree>
    <p:extLst>
      <p:ext uri="{BB962C8B-B14F-4D97-AF65-F5344CB8AC3E}">
        <p14:creationId xmlns:p14="http://schemas.microsoft.com/office/powerpoint/2010/main" val="724306064"/>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16</a:t>
            </a:fld>
            <a:endParaRPr lang="en-GB"/>
          </a:p>
        </p:txBody>
      </p:sp>
      <p:sp>
        <p:nvSpPr>
          <p:cNvPr id="3" name="Rechteck 2"/>
          <p:cNvSpPr/>
          <p:nvPr/>
        </p:nvSpPr>
        <p:spPr>
          <a:xfrm>
            <a:off x="467544" y="1044000"/>
            <a:ext cx="8424936" cy="3862596"/>
          </a:xfrm>
          <a:prstGeom prst="rect">
            <a:avLst/>
          </a:prstGeom>
        </p:spPr>
        <p:txBody>
          <a:bodyPr wrap="square">
            <a:spAutoFit/>
          </a:bodyPr>
          <a:lstStyle/>
          <a:p>
            <a:pPr marL="358775" indent="-358775">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Moral ideological arguments </a:t>
            </a:r>
            <a:r>
              <a:rPr lang="en-GB" sz="1600" b="1" dirty="0">
                <a:ea typeface="Calibri" panose="020F0502020204030204" pitchFamily="34" charset="0"/>
                <a:cs typeface="Times New Roman" panose="02020603050405020304" pitchFamily="18" charset="0"/>
              </a:rPr>
              <a:t>(N=37, 24%)</a:t>
            </a:r>
            <a:endParaRPr lang="de-DE" sz="1600" b="1" dirty="0">
              <a:ea typeface="Calibri" panose="020F0502020204030204" pitchFamily="34" charset="0"/>
              <a:cs typeface="Times New Roman" panose="02020603050405020304" pitchFamily="18" charset="0"/>
            </a:endParaRPr>
          </a:p>
          <a:p>
            <a:pPr marL="358775" indent="-358775">
              <a:spcAft>
                <a:spcPts val="0"/>
              </a:spcAft>
            </a:pPr>
            <a:r>
              <a:rPr lang="en-GB" dirty="0">
                <a:ea typeface="Calibri" panose="020F0502020204030204" pitchFamily="34" charset="0"/>
                <a:cs typeface="Times New Roman" panose="02020603050405020304" pitchFamily="18" charset="0"/>
              </a:rPr>
              <a:t>	Perceived need to encode /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certain referents (personages,  values, dates, etc.)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a:t>
            </a:r>
          </a:p>
          <a:p>
            <a:pPr marL="358775" indent="-358775">
              <a:spcAft>
                <a:spcPts val="0"/>
              </a:spcAft>
            </a:pPr>
            <a:endParaRPr lang="en-GB" dirty="0">
              <a:ea typeface="Calibri" panose="020F0502020204030204" pitchFamily="34" charset="0"/>
              <a:cs typeface="Times New Roman" panose="02020603050405020304" pitchFamily="18" charset="0"/>
            </a:endParaRPr>
          </a:p>
          <a:p>
            <a:pPr marL="534988" indent="-174625">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Institutionalisation of cultural memory</a:t>
            </a:r>
            <a:r>
              <a:rPr lang="en-GB" dirty="0">
                <a:ea typeface="Calibri" panose="020F0502020204030204" pitchFamily="34" charset="0"/>
                <a:cs typeface="Times New Roman" panose="02020603050405020304" pitchFamily="18" charset="0"/>
              </a:rPr>
              <a:t>:</a:t>
            </a:r>
          </a:p>
          <a:p>
            <a:pPr marL="534988" indent="-174625">
              <a:spcAft>
                <a:spcPts val="0"/>
              </a:spcAft>
            </a:pPr>
            <a:r>
              <a:rPr lang="en-GB" dirty="0">
                <a:ea typeface="Calibri" panose="020F0502020204030204" pitchFamily="34" charset="0"/>
                <a:cs typeface="Times New Roman" panose="02020603050405020304" pitchFamily="18" charset="0"/>
              </a:rPr>
              <a:t>	Encoding of cultural and local values in urban space (i.e. music, art, folklore, see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a:t>
            </a:r>
          </a:p>
          <a:p>
            <a:pPr marL="644525" indent="-285750">
              <a:spcAft>
                <a:spcPts val="0"/>
              </a:spcAft>
              <a:buFont typeface="Symbol" panose="05050102010706020507" pitchFamily="18" charset="2"/>
              <a:buChar char="-"/>
            </a:pPr>
            <a:endParaRPr lang="en-GB" dirty="0">
              <a:ea typeface="Calibri" panose="020F0502020204030204" pitchFamily="34" charset="0"/>
              <a:cs typeface="Times New Roman" panose="02020603050405020304" pitchFamily="18" charset="0"/>
            </a:endParaRPr>
          </a:p>
          <a:p>
            <a:pPr marL="358775">
              <a:spcAft>
                <a:spcPts val="0"/>
              </a:spcAft>
            </a:pPr>
            <a:r>
              <a:rPr lang="en-GB" dirty="0">
                <a:ea typeface="Calibri" panose="020F0502020204030204" pitchFamily="34" charset="0"/>
                <a:cs typeface="Times New Roman" panose="02020603050405020304" pitchFamily="18" charset="0"/>
              </a:rPr>
              <a:t>	 </a:t>
            </a: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r>
              <a:rPr lang="en-GB" sz="1100"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pic>
        <p:nvPicPr>
          <p:cNvPr id="5" name="Grafik 4"/>
          <p:cNvPicPr>
            <a:picLocks noChangeAspect="1"/>
          </p:cNvPicPr>
          <p:nvPr/>
        </p:nvPicPr>
        <p:blipFill>
          <a:blip r:embed="rId3"/>
          <a:stretch>
            <a:fillRect/>
          </a:stretch>
        </p:blipFill>
        <p:spPr>
          <a:xfrm>
            <a:off x="5871484" y="3140968"/>
            <a:ext cx="2815316" cy="940722"/>
          </a:xfrm>
          <a:prstGeom prst="rect">
            <a:avLst/>
          </a:prstGeom>
        </p:spPr>
      </p:pic>
      <p:pic>
        <p:nvPicPr>
          <p:cNvPr id="6" name="Grafik 5"/>
          <p:cNvPicPr>
            <a:picLocks noChangeAspect="1"/>
          </p:cNvPicPr>
          <p:nvPr/>
        </p:nvPicPr>
        <p:blipFill>
          <a:blip r:embed="rId4"/>
          <a:stretch>
            <a:fillRect/>
          </a:stretch>
        </p:blipFill>
        <p:spPr>
          <a:xfrm>
            <a:off x="5835585" y="4275816"/>
            <a:ext cx="2851215" cy="861593"/>
          </a:xfrm>
          <a:prstGeom prst="rect">
            <a:avLst/>
          </a:prstGeom>
        </p:spPr>
      </p:pic>
      <p:sp>
        <p:nvSpPr>
          <p:cNvPr id="7" name="Textfeld 6"/>
          <p:cNvSpPr txBox="1"/>
          <p:nvPr/>
        </p:nvSpPr>
        <p:spPr>
          <a:xfrm>
            <a:off x="99494" y="2457167"/>
            <a:ext cx="619080" cy="646331"/>
          </a:xfrm>
          <a:prstGeom prst="rect">
            <a:avLst/>
          </a:prstGeom>
          <a:noFill/>
        </p:spPr>
        <p:txBody>
          <a:bodyPr wrap="none" rtlCol="0">
            <a:spAutoFit/>
          </a:bodyPr>
          <a:lstStyle/>
          <a:p>
            <a:r>
              <a:rPr lang="de-DE" dirty="0"/>
              <a:t>N= 3</a:t>
            </a:r>
          </a:p>
          <a:p>
            <a:endParaRPr lang="de-DE" dirty="0"/>
          </a:p>
        </p:txBody>
      </p:sp>
      <p:sp>
        <p:nvSpPr>
          <p:cNvPr id="8" name="Textfeld 7">
            <a:extLst>
              <a:ext uri="{FF2B5EF4-FFF2-40B4-BE49-F238E27FC236}">
                <a16:creationId xmlns:a16="http://schemas.microsoft.com/office/drawing/2014/main" id="{B65743A8-655E-004A-8BF4-D77CA42D6653}"/>
              </a:ext>
            </a:extLst>
          </p:cNvPr>
          <p:cNvSpPr txBox="1"/>
          <p:nvPr/>
        </p:nvSpPr>
        <p:spPr>
          <a:xfrm>
            <a:off x="1022437" y="3552450"/>
            <a:ext cx="4607467" cy="1477328"/>
          </a:xfrm>
          <a:prstGeom prst="rect">
            <a:avLst/>
          </a:prstGeom>
          <a:noFill/>
        </p:spPr>
        <p:txBody>
          <a:bodyPr wrap="square" rtlCol="0">
            <a:spAutoFit/>
          </a:bodyPr>
          <a:lstStyle/>
          <a:p>
            <a:r>
              <a:rPr lang="de-DE" i="1" dirty="0">
                <a:solidFill>
                  <a:schemeClr val="accent1">
                    <a:lumMod val="75000"/>
                  </a:schemeClr>
                </a:solidFill>
              </a:rPr>
              <a:t>„Thus </a:t>
            </a:r>
            <a:r>
              <a:rPr lang="de-DE" i="1" dirty="0" err="1">
                <a:solidFill>
                  <a:schemeClr val="accent1">
                    <a:lumMod val="75000"/>
                  </a:schemeClr>
                </a:solidFill>
              </a:rPr>
              <a:t>we</a:t>
            </a:r>
            <a:r>
              <a:rPr lang="de-DE" i="1" dirty="0">
                <a:solidFill>
                  <a:schemeClr val="accent1">
                    <a:lumMod val="75000"/>
                  </a:schemeClr>
                </a:solidFill>
              </a:rPr>
              <a:t> </a:t>
            </a:r>
            <a:r>
              <a:rPr lang="de-DE" i="1" dirty="0" err="1">
                <a:solidFill>
                  <a:schemeClr val="accent1">
                    <a:lumMod val="75000"/>
                  </a:schemeClr>
                </a:solidFill>
              </a:rPr>
              <a:t>were</a:t>
            </a:r>
            <a:r>
              <a:rPr lang="de-DE" i="1" dirty="0">
                <a:solidFill>
                  <a:schemeClr val="accent1">
                    <a:lumMod val="75000"/>
                  </a:schemeClr>
                </a:solidFill>
              </a:rPr>
              <a:t> all </a:t>
            </a:r>
            <a:r>
              <a:rPr lang="de-DE" i="1" dirty="0" err="1">
                <a:solidFill>
                  <a:schemeClr val="accent1">
                    <a:lumMod val="75000"/>
                  </a:schemeClr>
                </a:solidFill>
              </a:rPr>
              <a:t>baffled</a:t>
            </a:r>
            <a:r>
              <a:rPr lang="de-DE" i="1" dirty="0">
                <a:solidFill>
                  <a:schemeClr val="accent1">
                    <a:lumMod val="75000"/>
                  </a:schemeClr>
                </a:solidFill>
              </a:rPr>
              <a:t> [</a:t>
            </a:r>
            <a:r>
              <a:rPr lang="de-DE" i="1" dirty="0" err="1">
                <a:solidFill>
                  <a:schemeClr val="accent1">
                    <a:lumMod val="75000"/>
                  </a:schemeClr>
                </a:solidFill>
              </a:rPr>
              <a:t>by</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suggested</a:t>
            </a:r>
            <a:r>
              <a:rPr lang="de-DE" i="1" dirty="0">
                <a:solidFill>
                  <a:schemeClr val="accent1">
                    <a:lumMod val="75000"/>
                  </a:schemeClr>
                </a:solidFill>
              </a:rPr>
              <a:t> </a:t>
            </a:r>
            <a:r>
              <a:rPr lang="de-DE" i="1" dirty="0" err="1">
                <a:solidFill>
                  <a:schemeClr val="accent1">
                    <a:lumMod val="75000"/>
                  </a:schemeClr>
                </a:solidFill>
              </a:rPr>
              <a:t>name</a:t>
            </a:r>
            <a:r>
              <a:rPr lang="de-DE" i="1" dirty="0">
                <a:solidFill>
                  <a:schemeClr val="accent1">
                    <a:lumMod val="75000"/>
                  </a:schemeClr>
                </a:solidFill>
              </a:rPr>
              <a:t> </a:t>
            </a:r>
            <a:r>
              <a:rPr lang="de-DE" i="1" dirty="0" err="1">
                <a:solidFill>
                  <a:schemeClr val="accent1">
                    <a:lumMod val="75000"/>
                  </a:schemeClr>
                </a:solidFill>
              </a:rPr>
              <a:t>change</a:t>
            </a:r>
            <a:r>
              <a:rPr lang="de-DE" i="1" dirty="0">
                <a:solidFill>
                  <a:schemeClr val="accent1">
                    <a:lumMod val="75000"/>
                  </a:schemeClr>
                </a:solidFill>
              </a:rPr>
              <a:t> </a:t>
            </a:r>
            <a:r>
              <a:rPr lang="de-DE" i="1" dirty="0" err="1">
                <a:solidFill>
                  <a:schemeClr val="accent1">
                    <a:lumMod val="75000"/>
                  </a:schemeClr>
                </a:solidFill>
              </a:rPr>
              <a:t>to</a:t>
            </a:r>
            <a:r>
              <a:rPr lang="de-DE" i="1" dirty="0">
                <a:solidFill>
                  <a:schemeClr val="accent1">
                    <a:lumMod val="75000"/>
                  </a:schemeClr>
                </a:solidFill>
              </a:rPr>
              <a:t> Mercedes-Benz-Ring] </a:t>
            </a:r>
            <a:r>
              <a:rPr lang="de-DE" i="1" dirty="0" err="1">
                <a:solidFill>
                  <a:schemeClr val="accent1">
                    <a:lumMod val="75000"/>
                  </a:schemeClr>
                </a:solidFill>
              </a:rPr>
              <a:t>because</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name</a:t>
            </a:r>
            <a:r>
              <a:rPr lang="de-DE" i="1" dirty="0">
                <a:solidFill>
                  <a:schemeClr val="accent1">
                    <a:lumMod val="75000"/>
                  </a:schemeClr>
                </a:solidFill>
              </a:rPr>
              <a:t> … </a:t>
            </a:r>
            <a:r>
              <a:rPr lang="de-DE" i="1" dirty="0" err="1">
                <a:solidFill>
                  <a:schemeClr val="accent1">
                    <a:lumMod val="75000"/>
                  </a:schemeClr>
                </a:solidFill>
              </a:rPr>
              <a:t>would</a:t>
            </a:r>
            <a:r>
              <a:rPr lang="de-DE" i="1" dirty="0">
                <a:solidFill>
                  <a:schemeClr val="accent1">
                    <a:lumMod val="75000"/>
                  </a:schemeClr>
                </a:solidFill>
              </a:rPr>
              <a:t> </a:t>
            </a:r>
            <a:r>
              <a:rPr lang="de-DE" i="1" dirty="0" err="1">
                <a:solidFill>
                  <a:schemeClr val="accent1">
                    <a:lumMod val="75000"/>
                  </a:schemeClr>
                </a:solidFill>
              </a:rPr>
              <a:t>be</a:t>
            </a:r>
            <a:r>
              <a:rPr lang="de-DE" i="1" dirty="0">
                <a:solidFill>
                  <a:schemeClr val="accent1">
                    <a:lumMod val="75000"/>
                  </a:schemeClr>
                </a:solidFill>
              </a:rPr>
              <a:t> </a:t>
            </a:r>
            <a:r>
              <a:rPr lang="de-DE" i="1" dirty="0" err="1">
                <a:solidFill>
                  <a:schemeClr val="accent1">
                    <a:lumMod val="75000"/>
                  </a:schemeClr>
                </a:solidFill>
              </a:rPr>
              <a:t>better</a:t>
            </a:r>
            <a:r>
              <a:rPr lang="de-DE" i="1" dirty="0">
                <a:solidFill>
                  <a:schemeClr val="accent1">
                    <a:lumMod val="75000"/>
                  </a:schemeClr>
                </a:solidFill>
              </a:rPr>
              <a:t> </a:t>
            </a:r>
            <a:r>
              <a:rPr lang="de-DE" i="1" dirty="0" err="1">
                <a:solidFill>
                  <a:schemeClr val="accent1">
                    <a:lumMod val="75000"/>
                  </a:schemeClr>
                </a:solidFill>
              </a:rPr>
              <a:t>suited</a:t>
            </a:r>
            <a:r>
              <a:rPr lang="de-DE" i="1" dirty="0">
                <a:solidFill>
                  <a:schemeClr val="accent1">
                    <a:lumMod val="75000"/>
                  </a:schemeClr>
                </a:solidFill>
              </a:rPr>
              <a:t> </a:t>
            </a:r>
            <a:r>
              <a:rPr lang="de-DE" i="1" dirty="0" err="1">
                <a:solidFill>
                  <a:schemeClr val="accent1">
                    <a:lumMod val="75000"/>
                  </a:schemeClr>
                </a:solidFill>
              </a:rPr>
              <a:t>to</a:t>
            </a:r>
            <a:r>
              <a:rPr lang="de-DE" i="1" dirty="0">
                <a:solidFill>
                  <a:schemeClr val="accent1">
                    <a:lumMod val="75000"/>
                  </a:schemeClr>
                </a:solidFill>
              </a:rPr>
              <a:t> Stuttgart, </a:t>
            </a:r>
            <a:r>
              <a:rPr lang="de-DE" i="1" dirty="0" err="1">
                <a:solidFill>
                  <a:schemeClr val="accent1">
                    <a:lumMod val="75000"/>
                  </a:schemeClr>
                </a:solidFill>
              </a:rPr>
              <a:t>which</a:t>
            </a:r>
            <a:r>
              <a:rPr lang="de-DE" i="1" dirty="0">
                <a:solidFill>
                  <a:schemeClr val="accent1">
                    <a:lumMod val="75000"/>
                  </a:schemeClr>
                </a:solidFill>
              </a:rPr>
              <a:t> </a:t>
            </a:r>
            <a:r>
              <a:rPr lang="de-DE" i="1" dirty="0" err="1">
                <a:solidFill>
                  <a:schemeClr val="accent1">
                    <a:lumMod val="75000"/>
                  </a:schemeClr>
                </a:solidFill>
              </a:rPr>
              <a:t>is</a:t>
            </a:r>
            <a:r>
              <a:rPr lang="de-DE" i="1" dirty="0">
                <a:solidFill>
                  <a:schemeClr val="accent1">
                    <a:lumMod val="75000"/>
                  </a:schemeClr>
                </a:solidFill>
              </a:rPr>
              <a:t> </a:t>
            </a:r>
            <a:r>
              <a:rPr lang="de-DE" i="1" dirty="0" err="1">
                <a:solidFill>
                  <a:schemeClr val="accent1">
                    <a:lumMod val="75000"/>
                  </a:schemeClr>
                </a:solidFill>
              </a:rPr>
              <a:t>its</a:t>
            </a:r>
            <a:r>
              <a:rPr lang="de-DE" i="1" dirty="0">
                <a:solidFill>
                  <a:schemeClr val="accent1">
                    <a:lumMod val="75000"/>
                  </a:schemeClr>
                </a:solidFill>
              </a:rPr>
              <a:t> </a:t>
            </a:r>
            <a:r>
              <a:rPr lang="de-DE" i="1" dirty="0" err="1">
                <a:solidFill>
                  <a:schemeClr val="accent1">
                    <a:lumMod val="75000"/>
                  </a:schemeClr>
                </a:solidFill>
              </a:rPr>
              <a:t>home</a:t>
            </a:r>
            <a:r>
              <a:rPr lang="de-DE" i="1" dirty="0">
                <a:solidFill>
                  <a:schemeClr val="accent1">
                    <a:lumMod val="75000"/>
                  </a:schemeClr>
                </a:solidFill>
              </a:rPr>
              <a:t>“</a:t>
            </a:r>
          </a:p>
          <a:p>
            <a:r>
              <a:rPr lang="de-DE" dirty="0">
                <a:solidFill>
                  <a:schemeClr val="accent1">
                    <a:lumMod val="75000"/>
                  </a:schemeClr>
                </a:solidFill>
              </a:rPr>
              <a:t>(interview </a:t>
            </a:r>
            <a:r>
              <a:rPr lang="de-DE" dirty="0" err="1">
                <a:solidFill>
                  <a:schemeClr val="accent1">
                    <a:lumMod val="75000"/>
                  </a:schemeClr>
                </a:solidFill>
              </a:rPr>
              <a:t>with</a:t>
            </a:r>
            <a:r>
              <a:rPr lang="de-DE" dirty="0">
                <a:solidFill>
                  <a:schemeClr val="accent1">
                    <a:lumMod val="75000"/>
                  </a:schemeClr>
                </a:solidFill>
              </a:rPr>
              <a:t> AB </a:t>
            </a:r>
            <a:r>
              <a:rPr lang="de-DE" dirty="0" err="1">
                <a:solidFill>
                  <a:schemeClr val="accent1">
                    <a:lumMod val="75000"/>
                  </a:schemeClr>
                </a:solidFill>
              </a:rPr>
              <a:t>city</a:t>
            </a:r>
            <a:r>
              <a:rPr lang="de-DE" dirty="0">
                <a:solidFill>
                  <a:schemeClr val="accent1">
                    <a:lumMod val="75000"/>
                  </a:schemeClr>
                </a:solidFill>
              </a:rPr>
              <a:t> </a:t>
            </a:r>
            <a:r>
              <a:rPr lang="de-DE" dirty="0" err="1">
                <a:solidFill>
                  <a:schemeClr val="accent1">
                    <a:lumMod val="75000"/>
                  </a:schemeClr>
                </a:solidFill>
              </a:rPr>
              <a:t>council</a:t>
            </a:r>
            <a:r>
              <a:rPr lang="de-DE" dirty="0">
                <a:solidFill>
                  <a:schemeClr val="accent1">
                    <a:lumMod val="75000"/>
                  </a:schemeClr>
                </a:solidFill>
              </a:rPr>
              <a:t>)</a:t>
            </a:r>
            <a:endParaRPr lang="en-US" dirty="0">
              <a:solidFill>
                <a:schemeClr val="accent1">
                  <a:lumMod val="75000"/>
                </a:schemeClr>
              </a:solidFill>
            </a:endParaRPr>
          </a:p>
        </p:txBody>
      </p:sp>
    </p:spTree>
    <p:extLst>
      <p:ext uri="{BB962C8B-B14F-4D97-AF65-F5344CB8AC3E}">
        <p14:creationId xmlns:p14="http://schemas.microsoft.com/office/powerpoint/2010/main" val="316488333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17</a:t>
            </a:fld>
            <a:endParaRPr lang="en-GB"/>
          </a:p>
        </p:txBody>
      </p:sp>
      <p:sp>
        <p:nvSpPr>
          <p:cNvPr id="3" name="Rechteck 2"/>
          <p:cNvSpPr/>
          <p:nvPr/>
        </p:nvSpPr>
        <p:spPr>
          <a:xfrm>
            <a:off x="467544" y="1044000"/>
            <a:ext cx="8424936" cy="4493538"/>
          </a:xfrm>
          <a:prstGeom prst="rect">
            <a:avLst/>
          </a:prstGeom>
        </p:spPr>
        <p:txBody>
          <a:bodyPr wrap="square">
            <a:spAutoFit/>
          </a:bodyPr>
          <a:lstStyle/>
          <a:p>
            <a:pPr marL="358775" indent="-358775">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Moral ideological arguments </a:t>
            </a:r>
            <a:r>
              <a:rPr lang="en-GB" sz="1600" b="1" dirty="0">
                <a:ea typeface="Calibri" panose="020F0502020204030204" pitchFamily="34" charset="0"/>
                <a:cs typeface="Times New Roman" panose="02020603050405020304" pitchFamily="18" charset="0"/>
              </a:rPr>
              <a:t>(N=37, 24%)</a:t>
            </a:r>
            <a:endParaRPr lang="de-DE" sz="1600" b="1" dirty="0">
              <a:ea typeface="Calibri" panose="020F0502020204030204" pitchFamily="34" charset="0"/>
              <a:cs typeface="Times New Roman" panose="02020603050405020304" pitchFamily="18" charset="0"/>
            </a:endParaRPr>
          </a:p>
          <a:p>
            <a:pPr marL="358775" indent="-358775">
              <a:spcAft>
                <a:spcPts val="0"/>
              </a:spcAft>
            </a:pPr>
            <a:r>
              <a:rPr lang="en-GB" dirty="0">
                <a:ea typeface="Calibri" panose="020F0502020204030204" pitchFamily="34" charset="0"/>
                <a:cs typeface="Times New Roman" panose="02020603050405020304" pitchFamily="18" charset="0"/>
              </a:rPr>
              <a:t>	Perceived need to encode /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certain referents (personages,  values, dates, etc.)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a:t>
            </a:r>
          </a:p>
          <a:p>
            <a:pPr marL="534988" indent="-174625">
              <a:spcAft>
                <a:spcPts val="0"/>
              </a:spcAft>
            </a:pPr>
            <a:endParaRPr lang="en-GB" dirty="0">
              <a:ea typeface="Calibri" panose="020F0502020204030204" pitchFamily="34" charset="0"/>
              <a:cs typeface="Times New Roman" panose="02020603050405020304" pitchFamily="18" charset="0"/>
            </a:endParaRPr>
          </a:p>
          <a:p>
            <a:pPr marL="534988" indent="-174625">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Institutionalisation of cultural memory</a:t>
            </a:r>
            <a:r>
              <a:rPr lang="en-GB" dirty="0">
                <a:ea typeface="Calibri" panose="020F0502020204030204" pitchFamily="34" charset="0"/>
                <a:cs typeface="Times New Roman" panose="02020603050405020304" pitchFamily="18" charset="0"/>
              </a:rPr>
              <a:t>:</a:t>
            </a:r>
          </a:p>
          <a:p>
            <a:pPr marL="534988" indent="-174625">
              <a:spcAft>
                <a:spcPts val="0"/>
              </a:spcAft>
            </a:pPr>
            <a:r>
              <a:rPr lang="en-GB" dirty="0">
                <a:ea typeface="Calibri" panose="020F0502020204030204" pitchFamily="34" charset="0"/>
                <a:cs typeface="Times New Roman" panose="02020603050405020304" pitchFamily="18" charset="0"/>
              </a:rPr>
              <a:t>	Encoding of cultural and local values in urban space (i.e. music, art, folklore, see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a:t>
            </a:r>
          </a:p>
          <a:p>
            <a:pPr marL="534988" indent="-174625">
              <a:spcAft>
                <a:spcPts val="0"/>
              </a:spcAft>
              <a:buFont typeface="Symbol" panose="05050102010706020507" pitchFamily="18" charset="2"/>
              <a:buChar char="-"/>
            </a:pPr>
            <a:endParaRPr lang="en-GB" sz="500" dirty="0">
              <a:ea typeface="Calibri" panose="020F0502020204030204" pitchFamily="34" charset="0"/>
              <a:cs typeface="Times New Roman" panose="02020603050405020304" pitchFamily="18" charset="0"/>
            </a:endParaRPr>
          </a:p>
          <a:p>
            <a:pPr marL="534988" indent="-174625">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Indexing of officially sanctioned identity and ideology</a:t>
            </a:r>
            <a:r>
              <a:rPr lang="en-GB" dirty="0">
                <a:ea typeface="Calibri" panose="020F0502020204030204" pitchFamily="34" charset="0"/>
                <a:cs typeface="Times New Roman" panose="02020603050405020304" pitchFamily="18" charset="0"/>
              </a:rPr>
              <a:t>:</a:t>
            </a:r>
          </a:p>
          <a:p>
            <a:pPr marL="534988" indent="-174625">
              <a:spcAft>
                <a:spcPts val="0"/>
              </a:spcAft>
            </a:pPr>
            <a:r>
              <a:rPr lang="en-GB" dirty="0">
                <a:ea typeface="Calibri" panose="020F0502020204030204" pitchFamily="34" charset="0"/>
                <a:cs typeface="Times New Roman" panose="02020603050405020304" pitchFamily="18" charset="0"/>
              </a:rPr>
              <a:t>	Encoding of political-</a:t>
            </a:r>
            <a:r>
              <a:rPr lang="en-GB" dirty="0" err="1">
                <a:ea typeface="Calibri" panose="020F0502020204030204" pitchFamily="34" charset="0"/>
                <a:cs typeface="Times New Roman" panose="02020603050405020304" pitchFamily="18" charset="0"/>
              </a:rPr>
              <a:t>Weltanschauung</a:t>
            </a:r>
            <a:r>
              <a:rPr lang="en-GB" dirty="0">
                <a:ea typeface="Calibri" panose="020F0502020204030204" pitchFamily="34" charset="0"/>
                <a:cs typeface="Times New Roman" panose="02020603050405020304" pitchFamily="18" charset="0"/>
              </a:rPr>
              <a:t> / state ideologies in a larger scale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a:t>
            </a:r>
          </a:p>
          <a:p>
            <a:pPr marL="644525" indent="-285750">
              <a:spcAft>
                <a:spcPts val="0"/>
              </a:spcAft>
              <a:buFont typeface="Symbol" panose="05050102010706020507" pitchFamily="18" charset="2"/>
              <a:buChar char="-"/>
            </a:pPr>
            <a:endParaRPr lang="en-GB" dirty="0">
              <a:ea typeface="Calibri" panose="020F0502020204030204" pitchFamily="34" charset="0"/>
              <a:cs typeface="Times New Roman" panose="02020603050405020304" pitchFamily="18" charset="0"/>
            </a:endParaRP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r>
              <a:rPr lang="en-GB" sz="1100"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pic>
        <p:nvPicPr>
          <p:cNvPr id="5" name="Grafik 4"/>
          <p:cNvPicPr>
            <a:picLocks noChangeAspect="1"/>
          </p:cNvPicPr>
          <p:nvPr/>
        </p:nvPicPr>
        <p:blipFill>
          <a:blip r:embed="rId3"/>
          <a:stretch>
            <a:fillRect/>
          </a:stretch>
        </p:blipFill>
        <p:spPr>
          <a:xfrm>
            <a:off x="5868144" y="4005064"/>
            <a:ext cx="2971800" cy="904875"/>
          </a:xfrm>
          <a:prstGeom prst="rect">
            <a:avLst/>
          </a:prstGeom>
        </p:spPr>
      </p:pic>
      <p:sp>
        <p:nvSpPr>
          <p:cNvPr id="6" name="Textfeld 5"/>
          <p:cNvSpPr txBox="1"/>
          <p:nvPr/>
        </p:nvSpPr>
        <p:spPr>
          <a:xfrm>
            <a:off x="99494" y="2457167"/>
            <a:ext cx="736099" cy="1477328"/>
          </a:xfrm>
          <a:prstGeom prst="rect">
            <a:avLst/>
          </a:prstGeom>
          <a:noFill/>
        </p:spPr>
        <p:txBody>
          <a:bodyPr wrap="none" rtlCol="0">
            <a:spAutoFit/>
          </a:bodyPr>
          <a:lstStyle/>
          <a:p>
            <a:r>
              <a:rPr lang="de-DE" dirty="0"/>
              <a:t>N= 3</a:t>
            </a:r>
          </a:p>
          <a:p>
            <a:endParaRPr lang="de-DE" dirty="0"/>
          </a:p>
          <a:p>
            <a:endParaRPr lang="de-DE" dirty="0"/>
          </a:p>
          <a:p>
            <a:r>
              <a:rPr lang="de-DE" dirty="0"/>
              <a:t>N= 12</a:t>
            </a:r>
          </a:p>
          <a:p>
            <a:endParaRPr lang="de-DE" dirty="0"/>
          </a:p>
        </p:txBody>
      </p:sp>
      <p:sp>
        <p:nvSpPr>
          <p:cNvPr id="7" name="Textfeld 6">
            <a:extLst>
              <a:ext uri="{FF2B5EF4-FFF2-40B4-BE49-F238E27FC236}">
                <a16:creationId xmlns:a16="http://schemas.microsoft.com/office/drawing/2014/main" id="{1347EBAE-D29A-9942-AB1C-5C25D212F3AF}"/>
              </a:ext>
            </a:extLst>
          </p:cNvPr>
          <p:cNvSpPr txBox="1"/>
          <p:nvPr/>
        </p:nvSpPr>
        <p:spPr>
          <a:xfrm>
            <a:off x="971600" y="5120425"/>
            <a:ext cx="7920880" cy="646331"/>
          </a:xfrm>
          <a:prstGeom prst="rect">
            <a:avLst/>
          </a:prstGeom>
          <a:noFill/>
        </p:spPr>
        <p:txBody>
          <a:bodyPr wrap="square" rtlCol="0">
            <a:spAutoFit/>
          </a:bodyPr>
          <a:lstStyle/>
          <a:p>
            <a:r>
              <a:rPr lang="en-US" i="1" dirty="0"/>
              <a:t>“There is no room for Arndt’s racist- and </a:t>
            </a:r>
            <a:r>
              <a:rPr lang="en-US" i="1" dirty="0" err="1"/>
              <a:t>anti-semitic</a:t>
            </a:r>
            <a:r>
              <a:rPr lang="en-US" i="1" dirty="0"/>
              <a:t> as well as nationalistic statements in our democratic body.”</a:t>
            </a:r>
            <a:r>
              <a:rPr lang="en-US" dirty="0"/>
              <a:t>  </a:t>
            </a:r>
            <a:r>
              <a:rPr lang="de-DE" dirty="0"/>
              <a:t>(LVZ ﻿10.09.2013)</a:t>
            </a:r>
            <a:endParaRPr lang="en-US" dirty="0"/>
          </a:p>
        </p:txBody>
      </p:sp>
    </p:spTree>
    <p:extLst>
      <p:ext uri="{BB962C8B-B14F-4D97-AF65-F5344CB8AC3E}">
        <p14:creationId xmlns:p14="http://schemas.microsoft.com/office/powerpoint/2010/main" val="1893156436"/>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67544" y="1044000"/>
            <a:ext cx="8424936" cy="5678478"/>
          </a:xfrm>
          <a:prstGeom prst="rect">
            <a:avLst/>
          </a:prstGeom>
        </p:spPr>
        <p:txBody>
          <a:bodyPr wrap="square">
            <a:spAutoFit/>
          </a:bodyPr>
          <a:lstStyle/>
          <a:p>
            <a:pPr marL="358775" indent="-358775">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Moral ideological arguments </a:t>
            </a:r>
            <a:r>
              <a:rPr lang="en-GB" sz="1600" b="1" dirty="0">
                <a:ea typeface="Calibri" panose="020F0502020204030204" pitchFamily="34" charset="0"/>
                <a:cs typeface="Times New Roman" panose="02020603050405020304" pitchFamily="18" charset="0"/>
              </a:rPr>
              <a:t>(N=37, 24%)</a:t>
            </a:r>
            <a:endParaRPr lang="de-DE" sz="1600" b="1" dirty="0">
              <a:ea typeface="Calibri" panose="020F0502020204030204" pitchFamily="34" charset="0"/>
              <a:cs typeface="Times New Roman" panose="02020603050405020304" pitchFamily="18" charset="0"/>
            </a:endParaRPr>
          </a:p>
          <a:p>
            <a:pPr marL="358775" indent="-358775">
              <a:spcAft>
                <a:spcPts val="0"/>
              </a:spcAft>
            </a:pPr>
            <a:r>
              <a:rPr lang="en-GB" dirty="0">
                <a:ea typeface="Calibri" panose="020F0502020204030204" pitchFamily="34" charset="0"/>
                <a:cs typeface="Times New Roman" panose="02020603050405020304" pitchFamily="18" charset="0"/>
              </a:rPr>
              <a:t>	Perceived need to encode /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certain referents (personages,  values, dates, etc.)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a:t>
            </a:r>
          </a:p>
          <a:p>
            <a:pPr marL="358775" indent="-358775">
              <a:spcAft>
                <a:spcPts val="0"/>
              </a:spcAft>
            </a:pPr>
            <a:endParaRPr lang="en-GB" dirty="0">
              <a:ea typeface="Calibri" panose="020F0502020204030204" pitchFamily="34" charset="0"/>
              <a:cs typeface="Times New Roman" panose="02020603050405020304" pitchFamily="18" charset="0"/>
            </a:endParaRPr>
          </a:p>
          <a:p>
            <a:pPr marL="534988" indent="-174625">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Institutionalisation of cultural memory</a:t>
            </a:r>
            <a:r>
              <a:rPr lang="en-GB" dirty="0">
                <a:ea typeface="Calibri" panose="020F0502020204030204" pitchFamily="34" charset="0"/>
                <a:cs typeface="Times New Roman" panose="02020603050405020304" pitchFamily="18" charset="0"/>
              </a:rPr>
              <a:t>:</a:t>
            </a:r>
          </a:p>
          <a:p>
            <a:pPr marL="534988" indent="-174625">
              <a:spcAft>
                <a:spcPts val="0"/>
              </a:spcAft>
            </a:pPr>
            <a:r>
              <a:rPr lang="en-GB" dirty="0">
                <a:ea typeface="Calibri" panose="020F0502020204030204" pitchFamily="34" charset="0"/>
                <a:cs typeface="Times New Roman" panose="02020603050405020304" pitchFamily="18" charset="0"/>
              </a:rPr>
              <a:t>	Encoding of cultural and local values in urban space (i.e. music, art, folklore, see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a:t>
            </a:r>
          </a:p>
          <a:p>
            <a:pPr marL="644525" indent="-285750">
              <a:spcAft>
                <a:spcPts val="0"/>
              </a:spcAft>
              <a:buFont typeface="Symbol" panose="05050102010706020507" pitchFamily="18" charset="2"/>
              <a:buChar char="-"/>
            </a:pPr>
            <a:endParaRPr lang="en-GB" sz="500" dirty="0">
              <a:ea typeface="Calibri" panose="020F0502020204030204" pitchFamily="34" charset="0"/>
              <a:cs typeface="Times New Roman" panose="02020603050405020304" pitchFamily="18" charset="0"/>
            </a:endParaRPr>
          </a:p>
          <a:p>
            <a:pPr marL="534988" indent="-176213">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Indexing of officially sanctioned identity and ideology</a:t>
            </a:r>
            <a:r>
              <a:rPr lang="en-GB" dirty="0">
                <a:ea typeface="Calibri" panose="020F0502020204030204" pitchFamily="34" charset="0"/>
                <a:cs typeface="Times New Roman" panose="02020603050405020304" pitchFamily="18" charset="0"/>
              </a:rPr>
              <a:t>:</a:t>
            </a:r>
          </a:p>
          <a:p>
            <a:pPr marL="534988" indent="-176213">
              <a:spcAft>
                <a:spcPts val="0"/>
              </a:spcAft>
            </a:pPr>
            <a:r>
              <a:rPr lang="en-GB" dirty="0">
                <a:ea typeface="Calibri" panose="020F0502020204030204" pitchFamily="34" charset="0"/>
                <a:cs typeface="Times New Roman" panose="02020603050405020304" pitchFamily="18" charset="0"/>
              </a:rPr>
              <a:t>	Encoding of political-</a:t>
            </a:r>
            <a:r>
              <a:rPr lang="en-GB" dirty="0" err="1">
                <a:ea typeface="Calibri" panose="020F0502020204030204" pitchFamily="34" charset="0"/>
                <a:cs typeface="Times New Roman" panose="02020603050405020304" pitchFamily="18" charset="0"/>
              </a:rPr>
              <a:t>Weltanschauung</a:t>
            </a:r>
            <a:r>
              <a:rPr lang="en-GB" dirty="0">
                <a:ea typeface="Calibri" panose="020F0502020204030204" pitchFamily="34" charset="0"/>
                <a:cs typeface="Times New Roman" panose="02020603050405020304" pitchFamily="18" charset="0"/>
              </a:rPr>
              <a:t> / state ideologies in a larger scale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a:t>
            </a:r>
          </a:p>
          <a:p>
            <a:pPr marL="534988" indent="-176213">
              <a:spcAft>
                <a:spcPts val="0"/>
              </a:spcAft>
              <a:buFont typeface="Symbol" panose="05050102010706020507" pitchFamily="18" charset="2"/>
              <a:buChar char="-"/>
            </a:pPr>
            <a:endParaRPr lang="en-GB" sz="500" dirty="0">
              <a:ea typeface="Calibri" panose="020F0502020204030204" pitchFamily="34" charset="0"/>
              <a:cs typeface="Times New Roman" panose="02020603050405020304" pitchFamily="18" charset="0"/>
            </a:endParaRPr>
          </a:p>
          <a:p>
            <a:pPr marL="534988" indent="-176213">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Over- and under representation of groups and individuals</a:t>
            </a:r>
            <a:r>
              <a:rPr lang="en-GB" dirty="0">
                <a:ea typeface="Calibri" panose="020F0502020204030204" pitchFamily="34" charset="0"/>
                <a:cs typeface="Times New Roman" panose="02020603050405020304" pitchFamily="18" charset="0"/>
              </a:rPr>
              <a:t>:</a:t>
            </a:r>
          </a:p>
          <a:p>
            <a:pPr marL="534988" indent="-176213">
              <a:spcAft>
                <a:spcPts val="0"/>
              </a:spcAft>
              <a:tabLst>
                <a:tab pos="622300" algn="l"/>
              </a:tabLst>
            </a:pPr>
            <a:r>
              <a:rPr lang="en-GB" dirty="0">
                <a:ea typeface="Calibri" panose="020F0502020204030204" pitchFamily="34" charset="0"/>
                <a:cs typeface="Times New Roman" panose="02020603050405020304" pitchFamily="18" charset="0"/>
              </a:rPr>
              <a:t>	Arguments that certain groups or individuals or events ought to be represented but have not been enough. </a:t>
            </a:r>
          </a:p>
          <a:p>
            <a:pPr marL="358775">
              <a:spcAft>
                <a:spcPts val="0"/>
              </a:spcAft>
            </a:pPr>
            <a:endParaRPr lang="en-GB" dirty="0">
              <a:ea typeface="Calibri" panose="020F0502020204030204" pitchFamily="34" charset="0"/>
              <a:cs typeface="Times New Roman" panose="02020603050405020304" pitchFamily="18" charset="0"/>
            </a:endParaRPr>
          </a:p>
          <a:p>
            <a:pPr marL="358775">
              <a:spcAft>
                <a:spcPts val="0"/>
              </a:spcAft>
            </a:pPr>
            <a:r>
              <a:rPr lang="en-GB" dirty="0">
                <a:ea typeface="Calibri" panose="020F0502020204030204" pitchFamily="34" charset="0"/>
                <a:cs typeface="Times New Roman" panose="02020603050405020304" pitchFamily="18" charset="0"/>
              </a:rPr>
              <a:t>	 </a:t>
            </a: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r>
              <a:rPr lang="en-GB" sz="1100"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pic>
        <p:nvPicPr>
          <p:cNvPr id="5" name="Grafik 4"/>
          <p:cNvPicPr>
            <a:picLocks noChangeAspect="1"/>
          </p:cNvPicPr>
          <p:nvPr/>
        </p:nvPicPr>
        <p:blipFill>
          <a:blip r:embed="rId3"/>
          <a:stretch>
            <a:fillRect/>
          </a:stretch>
        </p:blipFill>
        <p:spPr>
          <a:xfrm>
            <a:off x="4996038" y="4961846"/>
            <a:ext cx="3896442" cy="640690"/>
          </a:xfrm>
          <a:prstGeom prst="rect">
            <a:avLst/>
          </a:prstGeom>
        </p:spPr>
      </p:pic>
      <p:sp>
        <p:nvSpPr>
          <p:cNvPr id="7" name="Textfeld 6"/>
          <p:cNvSpPr txBox="1"/>
          <p:nvPr/>
        </p:nvSpPr>
        <p:spPr>
          <a:xfrm>
            <a:off x="99494" y="2457167"/>
            <a:ext cx="736099" cy="2431435"/>
          </a:xfrm>
          <a:prstGeom prst="rect">
            <a:avLst/>
          </a:prstGeom>
          <a:noFill/>
        </p:spPr>
        <p:txBody>
          <a:bodyPr wrap="none" rtlCol="0">
            <a:spAutoFit/>
          </a:bodyPr>
          <a:lstStyle/>
          <a:p>
            <a:r>
              <a:rPr lang="de-DE" dirty="0"/>
              <a:t>N= 3</a:t>
            </a:r>
          </a:p>
          <a:p>
            <a:endParaRPr lang="de-DE" dirty="0"/>
          </a:p>
          <a:p>
            <a:endParaRPr lang="de-DE" dirty="0"/>
          </a:p>
          <a:p>
            <a:r>
              <a:rPr lang="de-DE" dirty="0"/>
              <a:t>N= 12</a:t>
            </a:r>
          </a:p>
          <a:p>
            <a:endParaRPr lang="de-DE" dirty="0"/>
          </a:p>
          <a:p>
            <a:endParaRPr lang="de-DE" sz="2600" dirty="0"/>
          </a:p>
          <a:p>
            <a:r>
              <a:rPr lang="de-DE" dirty="0"/>
              <a:t>N= 6</a:t>
            </a:r>
          </a:p>
          <a:p>
            <a:endParaRPr lang="de-DE" dirty="0"/>
          </a:p>
        </p:txBody>
      </p:sp>
      <p:sp>
        <p:nvSpPr>
          <p:cNvPr id="2" name="Textfeld 1">
            <a:extLst>
              <a:ext uri="{FF2B5EF4-FFF2-40B4-BE49-F238E27FC236}">
                <a16:creationId xmlns:a16="http://schemas.microsoft.com/office/drawing/2014/main" id="{03BA0B00-5E91-B247-B9CA-4E14953CA0DD}"/>
              </a:ext>
            </a:extLst>
          </p:cNvPr>
          <p:cNvSpPr txBox="1"/>
          <p:nvPr/>
        </p:nvSpPr>
        <p:spPr>
          <a:xfrm>
            <a:off x="1078292" y="5805264"/>
            <a:ext cx="7848872" cy="1200329"/>
          </a:xfrm>
          <a:prstGeom prst="rect">
            <a:avLst/>
          </a:prstGeom>
          <a:noFill/>
        </p:spPr>
        <p:txBody>
          <a:bodyPr wrap="square" rtlCol="0">
            <a:spAutoFit/>
          </a:bodyPr>
          <a:lstStyle/>
          <a:p>
            <a:r>
              <a:rPr lang="en-US" i="1" dirty="0"/>
              <a:t>“There are enough monuments in the city commemorating the events of fall 1989 in Leipzig, such as a part of the wall, the Bell of Democracy, the pillar in front of Nikolai Church and the Church itself.”</a:t>
            </a:r>
            <a:r>
              <a:rPr lang="de-DE" i="1" dirty="0"/>
              <a:t> </a:t>
            </a:r>
            <a:r>
              <a:rPr lang="de-DE" dirty="0"/>
              <a:t>(LVZ , 11.10.2011)</a:t>
            </a:r>
          </a:p>
          <a:p>
            <a:endParaRPr lang="en-US" i="1" dirty="0">
              <a:solidFill>
                <a:schemeClr val="accent1">
                  <a:lumMod val="75000"/>
                </a:schemeClr>
              </a:solidFill>
            </a:endParaRPr>
          </a:p>
        </p:txBody>
      </p:sp>
    </p:spTree>
    <p:extLst>
      <p:ext uri="{BB962C8B-B14F-4D97-AF65-F5344CB8AC3E}">
        <p14:creationId xmlns:p14="http://schemas.microsoft.com/office/powerpoint/2010/main" val="2111426874"/>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67544" y="1044000"/>
            <a:ext cx="8424936" cy="5032147"/>
          </a:xfrm>
          <a:prstGeom prst="rect">
            <a:avLst/>
          </a:prstGeom>
        </p:spPr>
        <p:txBody>
          <a:bodyPr wrap="square">
            <a:spAutoFit/>
          </a:bodyPr>
          <a:lstStyle/>
          <a:p>
            <a:pPr marL="358775" indent="-358775">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Moral ideological arguments </a:t>
            </a:r>
            <a:r>
              <a:rPr lang="en-GB" sz="1600" b="1" dirty="0">
                <a:ea typeface="Calibri" panose="020F0502020204030204" pitchFamily="34" charset="0"/>
                <a:cs typeface="Times New Roman" panose="02020603050405020304" pitchFamily="18" charset="0"/>
              </a:rPr>
              <a:t>(N=37, 24%)</a:t>
            </a:r>
            <a:endParaRPr lang="de-DE" sz="1600" b="1" dirty="0">
              <a:ea typeface="Calibri" panose="020F0502020204030204" pitchFamily="34" charset="0"/>
              <a:cs typeface="Times New Roman" panose="02020603050405020304" pitchFamily="18" charset="0"/>
            </a:endParaRPr>
          </a:p>
          <a:p>
            <a:pPr marL="358775" indent="-358775">
              <a:spcAft>
                <a:spcPts val="0"/>
              </a:spcAft>
            </a:pPr>
            <a:r>
              <a:rPr lang="en-GB" dirty="0">
                <a:ea typeface="Calibri" panose="020F0502020204030204" pitchFamily="34" charset="0"/>
                <a:cs typeface="Times New Roman" panose="02020603050405020304" pitchFamily="18" charset="0"/>
              </a:rPr>
              <a:t>	Perceived need to encode /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certain referents (personages,  values, dates, etc.)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a:t>
            </a:r>
          </a:p>
          <a:p>
            <a:pPr marL="358775" indent="-358775">
              <a:spcAft>
                <a:spcPts val="0"/>
              </a:spcAft>
            </a:pPr>
            <a:endParaRPr lang="en-GB" dirty="0">
              <a:ea typeface="Calibri" panose="020F0502020204030204" pitchFamily="34" charset="0"/>
              <a:cs typeface="Times New Roman" panose="02020603050405020304" pitchFamily="18" charset="0"/>
            </a:endParaRPr>
          </a:p>
          <a:p>
            <a:pPr marL="534988" indent="-174625">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Institutionalisation of cultural memory</a:t>
            </a:r>
            <a:r>
              <a:rPr lang="en-GB" dirty="0">
                <a:ea typeface="Calibri" panose="020F0502020204030204" pitchFamily="34" charset="0"/>
                <a:cs typeface="Times New Roman" panose="02020603050405020304" pitchFamily="18" charset="0"/>
              </a:rPr>
              <a:t>:</a:t>
            </a:r>
          </a:p>
          <a:p>
            <a:pPr marL="534988" indent="-174625">
              <a:spcAft>
                <a:spcPts val="0"/>
              </a:spcAft>
            </a:pPr>
            <a:r>
              <a:rPr lang="en-GB" dirty="0">
                <a:ea typeface="Calibri" panose="020F0502020204030204" pitchFamily="34" charset="0"/>
                <a:cs typeface="Times New Roman" panose="02020603050405020304" pitchFamily="18" charset="0"/>
              </a:rPr>
              <a:t>	Encoding of cultural and local values in urban space (i.e. music, art, folklore, see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a:t>
            </a:r>
          </a:p>
          <a:p>
            <a:pPr marL="644525" indent="-285750">
              <a:spcAft>
                <a:spcPts val="0"/>
              </a:spcAft>
              <a:buFont typeface="Symbol" panose="05050102010706020507" pitchFamily="18" charset="2"/>
              <a:buChar char="-"/>
            </a:pPr>
            <a:endParaRPr lang="en-GB" sz="500" dirty="0">
              <a:ea typeface="Calibri" panose="020F0502020204030204" pitchFamily="34" charset="0"/>
              <a:cs typeface="Times New Roman" panose="02020603050405020304" pitchFamily="18" charset="0"/>
            </a:endParaRPr>
          </a:p>
          <a:p>
            <a:pPr marL="534988" indent="-176213">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Indexing of officially sanctioned identity and ideology</a:t>
            </a:r>
            <a:r>
              <a:rPr lang="en-GB" dirty="0">
                <a:ea typeface="Calibri" panose="020F0502020204030204" pitchFamily="34" charset="0"/>
                <a:cs typeface="Times New Roman" panose="02020603050405020304" pitchFamily="18" charset="0"/>
              </a:rPr>
              <a:t>:</a:t>
            </a:r>
          </a:p>
          <a:p>
            <a:pPr marL="534988" indent="-176213">
              <a:spcAft>
                <a:spcPts val="0"/>
              </a:spcAft>
            </a:pPr>
            <a:r>
              <a:rPr lang="en-GB" dirty="0">
                <a:ea typeface="Calibri" panose="020F0502020204030204" pitchFamily="34" charset="0"/>
                <a:cs typeface="Times New Roman" panose="02020603050405020304" pitchFamily="18" charset="0"/>
              </a:rPr>
              <a:t>	Encoding of political-</a:t>
            </a:r>
            <a:r>
              <a:rPr lang="en-GB" dirty="0" err="1">
                <a:ea typeface="Calibri" panose="020F0502020204030204" pitchFamily="34" charset="0"/>
                <a:cs typeface="Times New Roman" panose="02020603050405020304" pitchFamily="18" charset="0"/>
              </a:rPr>
              <a:t>Weltanschauung</a:t>
            </a:r>
            <a:r>
              <a:rPr lang="en-GB" dirty="0">
                <a:ea typeface="Calibri" panose="020F0502020204030204" pitchFamily="34" charset="0"/>
                <a:cs typeface="Times New Roman" panose="02020603050405020304" pitchFamily="18" charset="0"/>
              </a:rPr>
              <a:t> / state ideologies in a larger scale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a:t>
            </a:r>
          </a:p>
          <a:p>
            <a:pPr marL="534988" indent="-176213">
              <a:spcAft>
                <a:spcPts val="0"/>
              </a:spcAft>
              <a:buFont typeface="Symbol" panose="05050102010706020507" pitchFamily="18" charset="2"/>
              <a:buChar char="-"/>
            </a:pPr>
            <a:endParaRPr lang="en-GB" sz="500" dirty="0">
              <a:ea typeface="Calibri" panose="020F0502020204030204" pitchFamily="34" charset="0"/>
              <a:cs typeface="Times New Roman" panose="02020603050405020304" pitchFamily="18" charset="0"/>
            </a:endParaRPr>
          </a:p>
          <a:p>
            <a:pPr marL="534988" indent="-176213">
              <a:spcAft>
                <a:spcPts val="0"/>
              </a:spcAft>
              <a:buFont typeface="Symbol" panose="05050102010706020507" pitchFamily="18" charset="2"/>
              <a:buChar char="-"/>
            </a:pPr>
            <a:r>
              <a:rPr lang="en-GB" u="sng" dirty="0">
                <a:ea typeface="Calibri" panose="020F0502020204030204" pitchFamily="34" charset="0"/>
                <a:cs typeface="Times New Roman" panose="02020603050405020304" pitchFamily="18" charset="0"/>
              </a:rPr>
              <a:t>Over- and under representation of groups and individuals</a:t>
            </a:r>
            <a:r>
              <a:rPr lang="en-GB" dirty="0">
                <a:ea typeface="Calibri" panose="020F0502020204030204" pitchFamily="34" charset="0"/>
                <a:cs typeface="Times New Roman" panose="02020603050405020304" pitchFamily="18" charset="0"/>
              </a:rPr>
              <a:t>:</a:t>
            </a:r>
          </a:p>
          <a:p>
            <a:pPr marL="534988" indent="-176213">
              <a:spcAft>
                <a:spcPts val="0"/>
              </a:spcAft>
              <a:tabLst>
                <a:tab pos="622300" algn="l"/>
              </a:tabLst>
            </a:pPr>
            <a:r>
              <a:rPr lang="en-GB" dirty="0">
                <a:ea typeface="Calibri" panose="020F0502020204030204" pitchFamily="34" charset="0"/>
                <a:cs typeface="Times New Roman" panose="02020603050405020304" pitchFamily="18" charset="0"/>
              </a:rPr>
              <a:t>	Arguments that certain groups or individuals or events ought to be represented but have not been enough. </a:t>
            </a:r>
          </a:p>
          <a:p>
            <a:pPr marL="534988" indent="-176213">
              <a:spcAft>
                <a:spcPts val="0"/>
              </a:spcAft>
            </a:pPr>
            <a:endParaRPr lang="en-GB" sz="500" dirty="0">
              <a:ea typeface="Calibri" panose="020F0502020204030204" pitchFamily="34" charset="0"/>
              <a:cs typeface="Times New Roman" panose="02020603050405020304" pitchFamily="18" charset="0"/>
            </a:endParaRPr>
          </a:p>
          <a:p>
            <a:pPr marL="534988" indent="-176213">
              <a:spcAft>
                <a:spcPts val="0"/>
              </a:spcAft>
              <a:buFont typeface="Symbol" panose="05050102010706020507" pitchFamily="18" charset="2"/>
              <a:buChar char="-"/>
            </a:pPr>
            <a:r>
              <a:rPr lang="en-GB" u="sng" dirty="0" err="1">
                <a:ea typeface="Calibri" panose="020F0502020204030204" pitchFamily="34" charset="0"/>
                <a:cs typeface="Times New Roman" panose="02020603050405020304" pitchFamily="18" charset="0"/>
              </a:rPr>
              <a:t>Legimitization</a:t>
            </a:r>
            <a:r>
              <a:rPr lang="en-GB" u="sng" dirty="0">
                <a:ea typeface="Calibri" panose="020F0502020204030204" pitchFamily="34" charset="0"/>
                <a:cs typeface="Times New Roman" panose="02020603050405020304" pitchFamily="18" charset="0"/>
              </a:rPr>
              <a:t> of instigators of change</a:t>
            </a:r>
            <a:r>
              <a:rPr lang="en-GB" dirty="0">
                <a:ea typeface="Calibri" panose="020F0502020204030204" pitchFamily="34" charset="0"/>
                <a:cs typeface="Times New Roman" panose="02020603050405020304" pitchFamily="18" charset="0"/>
              </a:rPr>
              <a:t>:</a:t>
            </a:r>
          </a:p>
          <a:p>
            <a:pPr marL="534988" indent="-176213">
              <a:spcAft>
                <a:spcPts val="0"/>
              </a:spcAft>
            </a:pPr>
            <a:r>
              <a:rPr lang="en-GB" dirty="0">
                <a:ea typeface="Calibri" panose="020F0502020204030204" pitchFamily="34" charset="0"/>
                <a:cs typeface="Times New Roman" panose="02020603050405020304" pitchFamily="18" charset="0"/>
              </a:rPr>
              <a:t>	Those arguments when instigators have the legal power to change street names but citizens question this right of top down naming. </a:t>
            </a: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6" name="Textfeld 5"/>
          <p:cNvSpPr txBox="1"/>
          <p:nvPr/>
        </p:nvSpPr>
        <p:spPr>
          <a:xfrm>
            <a:off x="99494" y="2457167"/>
            <a:ext cx="736099" cy="3354765"/>
          </a:xfrm>
          <a:prstGeom prst="rect">
            <a:avLst/>
          </a:prstGeom>
          <a:noFill/>
        </p:spPr>
        <p:txBody>
          <a:bodyPr wrap="none" rtlCol="0">
            <a:spAutoFit/>
          </a:bodyPr>
          <a:lstStyle/>
          <a:p>
            <a:r>
              <a:rPr lang="de-DE" dirty="0"/>
              <a:t>N= 3</a:t>
            </a:r>
          </a:p>
          <a:p>
            <a:endParaRPr lang="de-DE" dirty="0"/>
          </a:p>
          <a:p>
            <a:endParaRPr lang="de-DE" dirty="0"/>
          </a:p>
          <a:p>
            <a:r>
              <a:rPr lang="de-DE" dirty="0"/>
              <a:t>N= 12</a:t>
            </a:r>
          </a:p>
          <a:p>
            <a:endParaRPr lang="de-DE" dirty="0"/>
          </a:p>
          <a:p>
            <a:endParaRPr lang="de-DE" sz="2600" dirty="0"/>
          </a:p>
          <a:p>
            <a:r>
              <a:rPr lang="de-DE" dirty="0"/>
              <a:t>N= 6</a:t>
            </a:r>
          </a:p>
          <a:p>
            <a:endParaRPr lang="de-DE" dirty="0"/>
          </a:p>
          <a:p>
            <a:endParaRPr lang="de-DE" dirty="0"/>
          </a:p>
          <a:p>
            <a:endParaRPr lang="de-DE" sz="600" dirty="0"/>
          </a:p>
          <a:p>
            <a:r>
              <a:rPr lang="de-DE" dirty="0"/>
              <a:t>N= 12</a:t>
            </a:r>
          </a:p>
          <a:p>
            <a:endParaRPr lang="de-DE" dirty="0"/>
          </a:p>
        </p:txBody>
      </p:sp>
      <p:sp>
        <p:nvSpPr>
          <p:cNvPr id="5" name="Textfeld 4">
            <a:extLst>
              <a:ext uri="{FF2B5EF4-FFF2-40B4-BE49-F238E27FC236}">
                <a16:creationId xmlns:a16="http://schemas.microsoft.com/office/drawing/2014/main" id="{F9AF3D0D-3830-0347-B134-7FBE18B83D5F}"/>
              </a:ext>
            </a:extLst>
          </p:cNvPr>
          <p:cNvSpPr txBox="1"/>
          <p:nvPr/>
        </p:nvSpPr>
        <p:spPr>
          <a:xfrm>
            <a:off x="1018255" y="6160126"/>
            <a:ext cx="8421024" cy="646331"/>
          </a:xfrm>
          <a:prstGeom prst="rect">
            <a:avLst/>
          </a:prstGeom>
          <a:noFill/>
        </p:spPr>
        <p:txBody>
          <a:bodyPr wrap="square" rtlCol="0">
            <a:spAutoFit/>
          </a:bodyPr>
          <a:lstStyle/>
          <a:p>
            <a:r>
              <a:rPr lang="en-US" dirty="0"/>
              <a:t>“</a:t>
            </a:r>
            <a:r>
              <a:rPr lang="en-US" i="1" dirty="0"/>
              <a:t>The stubborn and arrogantly self-aggrandizing way in which the city council and administration cling to the name change is beyond comprehension.” </a:t>
            </a:r>
            <a:r>
              <a:rPr lang="de-DE" dirty="0"/>
              <a:t>(LVZ 19.12.2000)</a:t>
            </a:r>
            <a:endParaRPr lang="en-US" dirty="0"/>
          </a:p>
        </p:txBody>
      </p:sp>
    </p:spTree>
    <p:extLst>
      <p:ext uri="{BB962C8B-B14F-4D97-AF65-F5344CB8AC3E}">
        <p14:creationId xmlns:p14="http://schemas.microsoft.com/office/powerpoint/2010/main" val="845811123"/>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242000"/>
            <a:ext cx="8388000" cy="4896544"/>
          </a:xfrm>
        </p:spPr>
        <p:txBody>
          <a:bodyPr>
            <a:noAutofit/>
          </a:bodyPr>
          <a:lstStyle/>
          <a:p>
            <a:pPr marL="0" indent="0" algn="just">
              <a:buNone/>
            </a:pPr>
            <a:r>
              <a:rPr lang="en-GB" sz="2000" dirty="0"/>
              <a:t>Cultural memory is institutionalized and embedded in material objects and artefacts (</a:t>
            </a:r>
            <a:r>
              <a:rPr lang="en-GB" sz="2000" dirty="0" err="1"/>
              <a:t>Assmann</a:t>
            </a:r>
            <a:r>
              <a:rPr lang="en-GB" sz="2000" dirty="0"/>
              <a:t> 2010). Some are stored in archives, others - like buildings, monuments memorials and street names - can form implants of memory (</a:t>
            </a:r>
            <a:r>
              <a:rPr lang="en-GB" sz="2000" dirty="0" err="1"/>
              <a:t>Golka</a:t>
            </a:r>
            <a:r>
              <a:rPr lang="en-GB" sz="2000" dirty="0"/>
              <a:t> 2009, </a:t>
            </a:r>
            <a:r>
              <a:rPr lang="en-GB" sz="2000" dirty="0" err="1"/>
              <a:t>Fabiszak</a:t>
            </a:r>
            <a:r>
              <a:rPr lang="en-GB" sz="2000" dirty="0"/>
              <a:t> &amp; </a:t>
            </a:r>
            <a:r>
              <a:rPr lang="en-GB" sz="2000" dirty="0" err="1"/>
              <a:t>Brzezińska</a:t>
            </a:r>
            <a:r>
              <a:rPr lang="en-GB" sz="2000" dirty="0"/>
              <a:t> 2016) and provide a “window” to the character of a society (Huebner 2006). </a:t>
            </a:r>
          </a:p>
          <a:p>
            <a:pPr marL="0" indent="0" algn="just">
              <a:buNone/>
            </a:pPr>
            <a:endParaRPr lang="en-GB" sz="2000" dirty="0"/>
          </a:p>
          <a:p>
            <a:pPr marL="0" indent="0" algn="just">
              <a:buNone/>
            </a:pPr>
            <a:r>
              <a:rPr lang="en-GB" sz="2000" dirty="0"/>
              <a:t>“</a:t>
            </a:r>
            <a:r>
              <a:rPr lang="en-GB" sz="2000" b="1" u="sng" dirty="0"/>
              <a:t>Street names</a:t>
            </a:r>
            <a:r>
              <a:rPr lang="en-GB" sz="2000" b="1" dirty="0"/>
              <a:t> </a:t>
            </a:r>
            <a:r>
              <a:rPr lang="en-GB" sz="2000" dirty="0"/>
              <a:t>do not simply disclose a postal use; they are carriers of the collective memory of our city, of its past and its destiny. </a:t>
            </a:r>
          </a:p>
          <a:p>
            <a:pPr marL="0" indent="0" algn="just">
              <a:buNone/>
            </a:pPr>
            <a:r>
              <a:rPr lang="en-GB" sz="2000" dirty="0"/>
              <a:t>Whether they remind us of activities since disappeared, whether they commemorate important events in our history or pay homage to exceptional people, street and square names are fraught with significance” (</a:t>
            </a:r>
            <a:r>
              <a:rPr lang="en-GB" sz="2000" dirty="0" err="1"/>
              <a:t>Moszberger</a:t>
            </a:r>
            <a:r>
              <a:rPr lang="en-GB" sz="2000" dirty="0"/>
              <a:t> et al. 2002:5) </a:t>
            </a:r>
          </a:p>
          <a:p>
            <a:pPr marL="0" indent="0" algn="just">
              <a:buNone/>
            </a:pPr>
            <a:endParaRPr lang="en-GB" sz="2000" dirty="0"/>
          </a:p>
          <a:p>
            <a:pPr marL="0" indent="0" algn="just">
              <a:buNone/>
            </a:pPr>
            <a:endParaRPr lang="en-GB" sz="2000" dirty="0"/>
          </a:p>
        </p:txBody>
      </p:sp>
      <p:sp>
        <p:nvSpPr>
          <p:cNvPr id="4" name="TextBox 4"/>
          <p:cNvSpPr txBox="1"/>
          <p:nvPr/>
        </p:nvSpPr>
        <p:spPr>
          <a:xfrm>
            <a:off x="1691680" y="476672"/>
            <a:ext cx="5350888" cy="523220"/>
          </a:xfrm>
          <a:prstGeom prst="rect">
            <a:avLst/>
          </a:prstGeom>
          <a:noFill/>
        </p:spPr>
        <p:txBody>
          <a:bodyPr wrap="none" rtlCol="0">
            <a:spAutoFit/>
          </a:bodyPr>
          <a:lstStyle/>
          <a:p>
            <a:r>
              <a:rPr lang="en-GB" sz="2800" b="1" dirty="0"/>
              <a:t>Commemorative street (re)naming</a:t>
            </a:r>
          </a:p>
        </p:txBody>
      </p:sp>
      <p:sp>
        <p:nvSpPr>
          <p:cNvPr id="2" name="Symbol zastępczy numeru slajdu 1"/>
          <p:cNvSpPr>
            <a:spLocks noGrp="1"/>
          </p:cNvSpPr>
          <p:nvPr>
            <p:ph type="sldNum" sz="quarter" idx="12"/>
          </p:nvPr>
        </p:nvSpPr>
        <p:spPr/>
        <p:txBody>
          <a:bodyPr/>
          <a:lstStyle/>
          <a:p>
            <a:fld id="{DB502EE1-E5E5-4074-89EA-05E8AA117174}" type="slidenum">
              <a:rPr lang="en-GB" smtClean="0"/>
              <a:t>2</a:t>
            </a:fld>
            <a:endParaRPr lang="en-GB"/>
          </a:p>
        </p:txBody>
      </p:sp>
      <p:pic>
        <p:nvPicPr>
          <p:cNvPr id="6" name="Grafik 5"/>
          <p:cNvPicPr>
            <a:picLocks noChangeAspect="1"/>
          </p:cNvPicPr>
          <p:nvPr/>
        </p:nvPicPr>
        <p:blipFill>
          <a:blip r:embed="rId2"/>
          <a:stretch>
            <a:fillRect/>
          </a:stretch>
        </p:blipFill>
        <p:spPr>
          <a:xfrm>
            <a:off x="2771800" y="5229210"/>
            <a:ext cx="2905125" cy="923925"/>
          </a:xfrm>
          <a:prstGeom prst="rect">
            <a:avLst/>
          </a:prstGeom>
        </p:spPr>
      </p:pic>
    </p:spTree>
    <p:extLst>
      <p:ext uri="{BB962C8B-B14F-4D97-AF65-F5344CB8AC3E}">
        <p14:creationId xmlns:p14="http://schemas.microsoft.com/office/powerpoint/2010/main" val="3364720059"/>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20</a:t>
            </a:fld>
            <a:endParaRPr lang="en-GB"/>
          </a:p>
        </p:txBody>
      </p:sp>
      <p:sp>
        <p:nvSpPr>
          <p:cNvPr id="3" name="Rechteck 2"/>
          <p:cNvSpPr/>
          <p:nvPr/>
        </p:nvSpPr>
        <p:spPr>
          <a:xfrm>
            <a:off x="467544" y="1044000"/>
            <a:ext cx="6742811" cy="646331"/>
          </a:xfrm>
          <a:prstGeom prst="rect">
            <a:avLst/>
          </a:prstGeom>
        </p:spPr>
        <p:txBody>
          <a:bodyPr wrap="square">
            <a:spAutoFit/>
          </a:bodyPr>
          <a:lstStyle/>
          <a:p>
            <a:pPr marL="285750" indent="-285750">
              <a:spcAft>
                <a:spcPts val="0"/>
              </a:spcAft>
              <a:buFont typeface="Arial" panose="020B0604020202020204" pitchFamily="34" charset="0"/>
              <a:buChar char="•"/>
            </a:pPr>
            <a:r>
              <a:rPr lang="de-DE" b="1" dirty="0">
                <a:ea typeface="Calibri" panose="020F0502020204030204" pitchFamily="34" charset="0"/>
                <a:cs typeface="Times New Roman" panose="02020603050405020304" pitchFamily="18" charset="0"/>
              </a:rPr>
              <a:t>Historical-</a:t>
            </a:r>
            <a:r>
              <a:rPr lang="de-DE" b="1" dirty="0" err="1">
                <a:ea typeface="Calibri" panose="020F0502020204030204" pitchFamily="34" charset="0"/>
                <a:cs typeface="Times New Roman" panose="02020603050405020304" pitchFamily="18" charset="0"/>
              </a:rPr>
              <a:t>preservative</a:t>
            </a:r>
            <a:r>
              <a:rPr lang="de-DE" b="1" dirty="0">
                <a:ea typeface="Calibri" panose="020F0502020204030204" pitchFamily="34" charset="0"/>
                <a:cs typeface="Times New Roman" panose="02020603050405020304" pitchFamily="18" charset="0"/>
              </a:rPr>
              <a:t> </a:t>
            </a:r>
            <a:r>
              <a:rPr lang="de-DE" b="1" dirty="0" err="1">
                <a:ea typeface="Calibri" panose="020F0502020204030204" pitchFamily="34" charset="0"/>
                <a:cs typeface="Times New Roman" panose="02020603050405020304" pitchFamily="18" charset="0"/>
              </a:rPr>
              <a:t>arguments</a:t>
            </a:r>
            <a:r>
              <a:rPr lang="de-DE" b="1" dirty="0">
                <a:ea typeface="Calibri" panose="020F0502020204030204" pitchFamily="34" charset="0"/>
                <a:cs typeface="Times New Roman" panose="02020603050405020304" pitchFamily="18" charset="0"/>
              </a:rPr>
              <a:t> (N= 17)</a:t>
            </a:r>
          </a:p>
          <a:p>
            <a:pPr marL="273050" indent="-273050">
              <a:spcAft>
                <a:spcPts val="0"/>
              </a:spcAft>
            </a:pPr>
            <a:r>
              <a:rPr lang="de-DE" dirty="0">
                <a:ea typeface="Calibri" panose="020F0502020204030204" pitchFamily="34" charset="0"/>
                <a:cs typeface="Times New Roman" panose="02020603050405020304" pitchFamily="18" charset="0"/>
              </a:rPr>
              <a:t>	Arguments </a:t>
            </a:r>
            <a:r>
              <a:rPr lang="de-DE" dirty="0" err="1">
                <a:ea typeface="Calibri" panose="020F0502020204030204" pitchFamily="34" charset="0"/>
                <a:cs typeface="Times New Roman" panose="02020603050405020304" pitchFamily="18" charset="0"/>
              </a:rPr>
              <a:t>levelled</a:t>
            </a:r>
            <a:r>
              <a:rPr lang="de-DE" dirty="0">
                <a:ea typeface="Calibri" panose="020F0502020204030204" pitchFamily="34" charset="0"/>
                <a:cs typeface="Times New Roman" panose="02020603050405020304" pitchFamily="18" charset="0"/>
              </a:rPr>
              <a:t> in </a:t>
            </a:r>
            <a:r>
              <a:rPr lang="de-DE" dirty="0" err="1">
                <a:ea typeface="Calibri" panose="020F0502020204030204" pitchFamily="34" charset="0"/>
                <a:cs typeface="Times New Roman" panose="02020603050405020304" pitchFamily="18" charset="0"/>
              </a:rPr>
              <a:t>favour</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of</a:t>
            </a:r>
            <a:r>
              <a:rPr lang="de-DE" dirty="0">
                <a:ea typeface="Calibri" panose="020F0502020204030204" pitchFamily="34" charset="0"/>
                <a:cs typeface="Times New Roman" panose="02020603050405020304" pitchFamily="18" charset="0"/>
              </a:rPr>
              <a:t> a </a:t>
            </a:r>
            <a:r>
              <a:rPr lang="pl-PL" dirty="0">
                <a:ea typeface="Calibri" panose="020F0502020204030204" pitchFamily="34" charset="0"/>
                <a:cs typeface="Times New Roman" panose="02020603050405020304" pitchFamily="18" charset="0"/>
              </a:rPr>
              <a:t>r</a:t>
            </a:r>
            <a:r>
              <a:rPr lang="pl-PL" dirty="0"/>
              <a:t>etaining traditional name</a:t>
            </a:r>
            <a:r>
              <a:rPr lang="de-DE" dirty="0"/>
              <a:t>s</a:t>
            </a:r>
            <a:r>
              <a:rPr lang="pl-PL" dirty="0"/>
              <a:t> </a:t>
            </a:r>
            <a:endParaRPr lang="de-DE" dirty="0">
              <a:ea typeface="Calibri" panose="020F0502020204030204" pitchFamily="34" charset="0"/>
              <a:cs typeface="Times New Roman" panose="02020603050405020304" pitchFamily="18" charset="0"/>
            </a:endParaRPr>
          </a:p>
        </p:txBody>
      </p:sp>
      <p:sp>
        <p:nvSpPr>
          <p:cNvPr id="5" name="Textfeld 4"/>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6" name="Textfeld 5">
            <a:extLst>
              <a:ext uri="{FF2B5EF4-FFF2-40B4-BE49-F238E27FC236}">
                <a16:creationId xmlns:a16="http://schemas.microsoft.com/office/drawing/2014/main" id="{13E7C5E6-7E2D-3940-8305-057C6FC6009C}"/>
              </a:ext>
            </a:extLst>
          </p:cNvPr>
          <p:cNvSpPr txBox="1"/>
          <p:nvPr/>
        </p:nvSpPr>
        <p:spPr>
          <a:xfrm>
            <a:off x="757605" y="1711557"/>
            <a:ext cx="6454779" cy="1477328"/>
          </a:xfrm>
          <a:prstGeom prst="rect">
            <a:avLst/>
          </a:prstGeom>
          <a:noFill/>
        </p:spPr>
        <p:txBody>
          <a:bodyPr wrap="square" rtlCol="0">
            <a:spAutoFit/>
          </a:bodyPr>
          <a:lstStyle/>
          <a:p>
            <a:r>
              <a:rPr lang="de-DE" i="1" dirty="0">
                <a:solidFill>
                  <a:schemeClr val="accent1"/>
                </a:solidFill>
              </a:rPr>
              <a:t>﻿</a:t>
            </a:r>
            <a:r>
              <a:rPr lang="de-DE" i="1" dirty="0">
                <a:solidFill>
                  <a:schemeClr val="tx2"/>
                </a:solidFill>
              </a:rPr>
              <a:t>“</a:t>
            </a:r>
            <a:r>
              <a:rPr lang="de-DE" i="1" dirty="0" err="1">
                <a:solidFill>
                  <a:schemeClr val="tx2"/>
                </a:solidFill>
              </a:rPr>
              <a:t>Lime</a:t>
            </a:r>
            <a:r>
              <a:rPr lang="de-DE" i="1" dirty="0">
                <a:solidFill>
                  <a:schemeClr val="tx2"/>
                </a:solidFill>
              </a:rPr>
              <a:t> </a:t>
            </a:r>
            <a:r>
              <a:rPr lang="de-DE" i="1" dirty="0" err="1">
                <a:solidFill>
                  <a:schemeClr val="tx2"/>
                </a:solidFill>
              </a:rPr>
              <a:t>boulevard</a:t>
            </a:r>
            <a:r>
              <a:rPr lang="de-DE" i="1" dirty="0">
                <a:solidFill>
                  <a:schemeClr val="tx2"/>
                </a:solidFill>
              </a:rPr>
              <a:t> </a:t>
            </a:r>
            <a:r>
              <a:rPr lang="de-DE" i="1" dirty="0" err="1">
                <a:solidFill>
                  <a:schemeClr val="tx2"/>
                </a:solidFill>
              </a:rPr>
              <a:t>is</a:t>
            </a:r>
            <a:r>
              <a:rPr lang="de-DE" i="1" dirty="0">
                <a:solidFill>
                  <a:schemeClr val="tx2"/>
                </a:solidFill>
              </a:rPr>
              <a:t> not </a:t>
            </a:r>
            <a:r>
              <a:rPr lang="de-DE" i="1" dirty="0" err="1">
                <a:solidFill>
                  <a:schemeClr val="tx2"/>
                </a:solidFill>
              </a:rPr>
              <a:t>simply</a:t>
            </a:r>
            <a:r>
              <a:rPr lang="de-DE" i="1" dirty="0">
                <a:solidFill>
                  <a:schemeClr val="tx2"/>
                </a:solidFill>
              </a:rPr>
              <a:t> a </a:t>
            </a:r>
            <a:r>
              <a:rPr lang="de-DE" i="1" dirty="0" err="1">
                <a:solidFill>
                  <a:schemeClr val="tx2"/>
                </a:solidFill>
              </a:rPr>
              <a:t>street</a:t>
            </a:r>
            <a:r>
              <a:rPr lang="de-DE" i="1" dirty="0">
                <a:solidFill>
                  <a:schemeClr val="tx2"/>
                </a:solidFill>
              </a:rPr>
              <a:t> </a:t>
            </a:r>
            <a:r>
              <a:rPr lang="de-DE" i="1" dirty="0" err="1">
                <a:solidFill>
                  <a:schemeClr val="tx2"/>
                </a:solidFill>
              </a:rPr>
              <a:t>name</a:t>
            </a:r>
            <a:r>
              <a:rPr lang="de-DE" i="1" dirty="0">
                <a:solidFill>
                  <a:schemeClr val="tx2"/>
                </a:solidFill>
              </a:rPr>
              <a:t> but a </a:t>
            </a:r>
            <a:r>
              <a:rPr lang="de-DE" i="1" dirty="0" err="1">
                <a:solidFill>
                  <a:schemeClr val="tx2"/>
                </a:solidFill>
              </a:rPr>
              <a:t>designation</a:t>
            </a:r>
            <a:r>
              <a:rPr lang="de-DE" i="1" dirty="0">
                <a:solidFill>
                  <a:schemeClr val="tx2"/>
                </a:solidFill>
              </a:rPr>
              <a:t> </a:t>
            </a:r>
            <a:r>
              <a:rPr lang="de-DE" i="1" dirty="0" err="1">
                <a:solidFill>
                  <a:schemeClr val="tx2"/>
                </a:solidFill>
              </a:rPr>
              <a:t>for</a:t>
            </a:r>
            <a:r>
              <a:rPr lang="de-DE" i="1" dirty="0">
                <a:solidFill>
                  <a:schemeClr val="tx2"/>
                </a:solidFill>
              </a:rPr>
              <a:t> a </a:t>
            </a:r>
            <a:r>
              <a:rPr lang="de-DE" i="1" dirty="0" err="1">
                <a:solidFill>
                  <a:schemeClr val="tx2"/>
                </a:solidFill>
              </a:rPr>
              <a:t>part</a:t>
            </a:r>
            <a:r>
              <a:rPr lang="de-DE" i="1" dirty="0">
                <a:solidFill>
                  <a:schemeClr val="tx2"/>
                </a:solidFill>
              </a:rPr>
              <a:t> </a:t>
            </a:r>
            <a:r>
              <a:rPr lang="de-DE" i="1" dirty="0" err="1">
                <a:solidFill>
                  <a:schemeClr val="tx2"/>
                </a:solidFill>
              </a:rPr>
              <a:t>of</a:t>
            </a:r>
            <a:r>
              <a:rPr lang="de-DE" i="1" dirty="0">
                <a:solidFill>
                  <a:schemeClr val="tx2"/>
                </a:solidFill>
              </a:rPr>
              <a:t> </a:t>
            </a:r>
            <a:r>
              <a:rPr lang="de-DE" i="1" dirty="0" err="1">
                <a:solidFill>
                  <a:schemeClr val="tx2"/>
                </a:solidFill>
              </a:rPr>
              <a:t>the</a:t>
            </a:r>
            <a:r>
              <a:rPr lang="de-DE" i="1" dirty="0">
                <a:solidFill>
                  <a:schemeClr val="tx2"/>
                </a:solidFill>
              </a:rPr>
              <a:t> </a:t>
            </a:r>
            <a:r>
              <a:rPr lang="de-DE" i="1" dirty="0" err="1">
                <a:solidFill>
                  <a:schemeClr val="tx2"/>
                </a:solidFill>
              </a:rPr>
              <a:t>cityscape</a:t>
            </a:r>
            <a:r>
              <a:rPr lang="de-DE" i="1" dirty="0">
                <a:solidFill>
                  <a:schemeClr val="tx2"/>
                </a:solidFill>
              </a:rPr>
              <a:t>. [The </a:t>
            </a:r>
            <a:r>
              <a:rPr lang="de-DE" i="1" dirty="0" err="1">
                <a:solidFill>
                  <a:schemeClr val="tx2"/>
                </a:solidFill>
              </a:rPr>
              <a:t>street</a:t>
            </a:r>
            <a:r>
              <a:rPr lang="de-DE" i="1" dirty="0">
                <a:solidFill>
                  <a:schemeClr val="tx2"/>
                </a:solidFill>
              </a:rPr>
              <a:t>] </a:t>
            </a:r>
            <a:r>
              <a:rPr lang="de-DE" i="1" dirty="0" err="1">
                <a:solidFill>
                  <a:schemeClr val="tx2"/>
                </a:solidFill>
              </a:rPr>
              <a:t>is</a:t>
            </a:r>
            <a:r>
              <a:rPr lang="de-DE" i="1" dirty="0">
                <a:solidFill>
                  <a:schemeClr val="tx2"/>
                </a:solidFill>
              </a:rPr>
              <a:t> </a:t>
            </a:r>
            <a:r>
              <a:rPr lang="de-DE" i="1" dirty="0" err="1">
                <a:solidFill>
                  <a:schemeClr val="tx2"/>
                </a:solidFill>
              </a:rPr>
              <a:t>lined</a:t>
            </a:r>
            <a:r>
              <a:rPr lang="de-DE" i="1" dirty="0">
                <a:solidFill>
                  <a:schemeClr val="tx2"/>
                </a:solidFill>
              </a:rPr>
              <a:t> </a:t>
            </a:r>
            <a:r>
              <a:rPr lang="de-DE" i="1" dirty="0" err="1">
                <a:solidFill>
                  <a:schemeClr val="tx2"/>
                </a:solidFill>
              </a:rPr>
              <a:t>by</a:t>
            </a:r>
            <a:r>
              <a:rPr lang="de-DE" i="1" dirty="0">
                <a:solidFill>
                  <a:schemeClr val="tx2"/>
                </a:solidFill>
              </a:rPr>
              <a:t> 4 </a:t>
            </a:r>
            <a:r>
              <a:rPr lang="de-DE" i="1" dirty="0" err="1">
                <a:solidFill>
                  <a:schemeClr val="tx2"/>
                </a:solidFill>
              </a:rPr>
              <a:t>rows</a:t>
            </a:r>
            <a:r>
              <a:rPr lang="de-DE" i="1" dirty="0">
                <a:solidFill>
                  <a:schemeClr val="tx2"/>
                </a:solidFill>
              </a:rPr>
              <a:t> </a:t>
            </a:r>
            <a:r>
              <a:rPr lang="de-DE" i="1" dirty="0" err="1">
                <a:solidFill>
                  <a:schemeClr val="tx2"/>
                </a:solidFill>
              </a:rPr>
              <a:t>of</a:t>
            </a:r>
            <a:r>
              <a:rPr lang="de-DE" i="1" dirty="0">
                <a:solidFill>
                  <a:schemeClr val="tx2"/>
                </a:solidFill>
              </a:rPr>
              <a:t> </a:t>
            </a:r>
            <a:r>
              <a:rPr lang="de-DE" i="1" dirty="0" err="1">
                <a:solidFill>
                  <a:schemeClr val="tx2"/>
                </a:solidFill>
              </a:rPr>
              <a:t>lime</a:t>
            </a:r>
            <a:r>
              <a:rPr lang="de-DE" i="1" dirty="0">
                <a:solidFill>
                  <a:schemeClr val="tx2"/>
                </a:solidFill>
              </a:rPr>
              <a:t> </a:t>
            </a:r>
            <a:r>
              <a:rPr lang="de-DE" i="1" dirty="0" err="1">
                <a:solidFill>
                  <a:schemeClr val="tx2"/>
                </a:solidFill>
              </a:rPr>
              <a:t>trees</a:t>
            </a:r>
            <a:r>
              <a:rPr lang="de-DE" i="1" dirty="0">
                <a:solidFill>
                  <a:schemeClr val="tx2"/>
                </a:solidFill>
              </a:rPr>
              <a:t> </a:t>
            </a:r>
            <a:r>
              <a:rPr lang="de-DE" i="1" dirty="0" err="1">
                <a:solidFill>
                  <a:schemeClr val="tx2"/>
                </a:solidFill>
              </a:rPr>
              <a:t>which</a:t>
            </a:r>
            <a:r>
              <a:rPr lang="de-DE" i="1" dirty="0">
                <a:solidFill>
                  <a:schemeClr val="tx2"/>
                </a:solidFill>
              </a:rPr>
              <a:t> </a:t>
            </a:r>
            <a:r>
              <a:rPr lang="de-DE" i="1" dirty="0" err="1">
                <a:solidFill>
                  <a:schemeClr val="tx2"/>
                </a:solidFill>
              </a:rPr>
              <a:t>mark</a:t>
            </a:r>
            <a:r>
              <a:rPr lang="de-DE" i="1" dirty="0">
                <a:solidFill>
                  <a:schemeClr val="tx2"/>
                </a:solidFill>
              </a:rPr>
              <a:t> </a:t>
            </a:r>
            <a:r>
              <a:rPr lang="de-DE" i="1" dirty="0" err="1">
                <a:solidFill>
                  <a:schemeClr val="tx2"/>
                </a:solidFill>
              </a:rPr>
              <a:t>the</a:t>
            </a:r>
            <a:r>
              <a:rPr lang="de-DE" i="1" dirty="0">
                <a:solidFill>
                  <a:schemeClr val="tx2"/>
                </a:solidFill>
              </a:rPr>
              <a:t> </a:t>
            </a:r>
            <a:r>
              <a:rPr lang="de-DE" i="1" dirty="0" err="1">
                <a:solidFill>
                  <a:schemeClr val="tx2"/>
                </a:solidFill>
              </a:rPr>
              <a:t>transition</a:t>
            </a:r>
            <a:r>
              <a:rPr lang="de-DE" i="1" dirty="0">
                <a:solidFill>
                  <a:schemeClr val="tx2"/>
                </a:solidFill>
              </a:rPr>
              <a:t> </a:t>
            </a:r>
            <a:r>
              <a:rPr lang="de-DE" i="1" dirty="0" err="1">
                <a:solidFill>
                  <a:schemeClr val="tx2"/>
                </a:solidFill>
              </a:rPr>
              <a:t>to</a:t>
            </a:r>
            <a:r>
              <a:rPr lang="de-DE" i="1" dirty="0">
                <a:solidFill>
                  <a:schemeClr val="tx2"/>
                </a:solidFill>
              </a:rPr>
              <a:t> </a:t>
            </a:r>
            <a:r>
              <a:rPr lang="de-DE" i="1" dirty="0" err="1">
                <a:solidFill>
                  <a:schemeClr val="tx2"/>
                </a:solidFill>
              </a:rPr>
              <a:t>the</a:t>
            </a:r>
            <a:r>
              <a:rPr lang="de-DE" i="1" dirty="0">
                <a:solidFill>
                  <a:schemeClr val="tx2"/>
                </a:solidFill>
              </a:rPr>
              <a:t> Marianne Park. </a:t>
            </a:r>
            <a:r>
              <a:rPr lang="de-DE" i="1" dirty="0" err="1">
                <a:solidFill>
                  <a:schemeClr val="tx2"/>
                </a:solidFill>
              </a:rPr>
              <a:t>Changing</a:t>
            </a:r>
            <a:r>
              <a:rPr lang="de-DE" i="1" dirty="0">
                <a:solidFill>
                  <a:schemeClr val="tx2"/>
                </a:solidFill>
              </a:rPr>
              <a:t> </a:t>
            </a:r>
            <a:r>
              <a:rPr lang="de-DE" i="1" dirty="0" err="1">
                <a:solidFill>
                  <a:schemeClr val="tx2"/>
                </a:solidFill>
              </a:rPr>
              <a:t>the</a:t>
            </a:r>
            <a:r>
              <a:rPr lang="de-DE" i="1" dirty="0">
                <a:solidFill>
                  <a:schemeClr val="tx2"/>
                </a:solidFill>
              </a:rPr>
              <a:t> </a:t>
            </a:r>
            <a:r>
              <a:rPr lang="de-DE" i="1" dirty="0" err="1">
                <a:solidFill>
                  <a:schemeClr val="tx2"/>
                </a:solidFill>
              </a:rPr>
              <a:t>street</a:t>
            </a:r>
            <a:r>
              <a:rPr lang="de-DE" i="1" dirty="0">
                <a:solidFill>
                  <a:schemeClr val="tx2"/>
                </a:solidFill>
              </a:rPr>
              <a:t> </a:t>
            </a:r>
            <a:r>
              <a:rPr lang="de-DE" i="1" dirty="0" err="1">
                <a:solidFill>
                  <a:schemeClr val="tx2"/>
                </a:solidFill>
              </a:rPr>
              <a:t>to</a:t>
            </a:r>
            <a:r>
              <a:rPr lang="de-DE" i="1" dirty="0">
                <a:solidFill>
                  <a:schemeClr val="tx2"/>
                </a:solidFill>
              </a:rPr>
              <a:t> </a:t>
            </a:r>
            <a:r>
              <a:rPr lang="de-DE" i="1" dirty="0" err="1">
                <a:solidFill>
                  <a:schemeClr val="tx2"/>
                </a:solidFill>
              </a:rPr>
              <a:t>Schoenefeld</a:t>
            </a:r>
            <a:r>
              <a:rPr lang="de-DE" i="1" dirty="0">
                <a:solidFill>
                  <a:schemeClr val="tx2"/>
                </a:solidFill>
              </a:rPr>
              <a:t> Boulevard </a:t>
            </a:r>
            <a:r>
              <a:rPr lang="de-DE" i="1" dirty="0" err="1">
                <a:solidFill>
                  <a:schemeClr val="tx2"/>
                </a:solidFill>
              </a:rPr>
              <a:t>is</a:t>
            </a:r>
            <a:r>
              <a:rPr lang="de-DE" i="1" dirty="0">
                <a:solidFill>
                  <a:schemeClr val="tx2"/>
                </a:solidFill>
              </a:rPr>
              <a:t> territorial, </a:t>
            </a:r>
            <a:r>
              <a:rPr lang="de-DE" i="1" dirty="0" err="1">
                <a:solidFill>
                  <a:schemeClr val="tx2"/>
                </a:solidFill>
              </a:rPr>
              <a:t>semantically</a:t>
            </a:r>
            <a:r>
              <a:rPr lang="de-DE" i="1" dirty="0">
                <a:solidFill>
                  <a:schemeClr val="tx2"/>
                </a:solidFill>
              </a:rPr>
              <a:t> </a:t>
            </a:r>
            <a:r>
              <a:rPr lang="de-DE" i="1" dirty="0" err="1">
                <a:solidFill>
                  <a:schemeClr val="tx2"/>
                </a:solidFill>
              </a:rPr>
              <a:t>totally</a:t>
            </a:r>
            <a:r>
              <a:rPr lang="de-DE" i="1" dirty="0">
                <a:solidFill>
                  <a:schemeClr val="tx2"/>
                </a:solidFill>
              </a:rPr>
              <a:t> </a:t>
            </a:r>
            <a:r>
              <a:rPr lang="de-DE" i="1" dirty="0" err="1">
                <a:solidFill>
                  <a:schemeClr val="tx2"/>
                </a:solidFill>
              </a:rPr>
              <a:t>erroneous</a:t>
            </a:r>
            <a:r>
              <a:rPr lang="de-DE" i="1" dirty="0">
                <a:solidFill>
                  <a:schemeClr val="tx2"/>
                </a:solidFill>
              </a:rPr>
              <a:t> </a:t>
            </a:r>
            <a:r>
              <a:rPr lang="de-DE" i="1" dirty="0" err="1">
                <a:solidFill>
                  <a:schemeClr val="tx2"/>
                </a:solidFill>
              </a:rPr>
              <a:t>and</a:t>
            </a:r>
            <a:r>
              <a:rPr lang="de-DE" i="1" dirty="0">
                <a:solidFill>
                  <a:schemeClr val="tx2"/>
                </a:solidFill>
              </a:rPr>
              <a:t> </a:t>
            </a:r>
            <a:r>
              <a:rPr lang="de-DE" i="1" dirty="0" err="1">
                <a:solidFill>
                  <a:schemeClr val="tx2"/>
                </a:solidFill>
              </a:rPr>
              <a:t>superfluous</a:t>
            </a:r>
            <a:r>
              <a:rPr lang="de-DE" dirty="0">
                <a:solidFill>
                  <a:schemeClr val="tx2"/>
                </a:solidFill>
              </a:rPr>
              <a:t>.“ (LVZ 19.12.2000)</a:t>
            </a:r>
            <a:endParaRPr lang="en-US" dirty="0">
              <a:solidFill>
                <a:schemeClr val="tx2"/>
              </a:solidFill>
            </a:endParaRPr>
          </a:p>
        </p:txBody>
      </p:sp>
    </p:spTree>
    <p:extLst>
      <p:ext uri="{BB962C8B-B14F-4D97-AF65-F5344CB8AC3E}">
        <p14:creationId xmlns:p14="http://schemas.microsoft.com/office/powerpoint/2010/main" val="125734555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21</a:t>
            </a:fld>
            <a:endParaRPr lang="en-GB"/>
          </a:p>
        </p:txBody>
      </p:sp>
      <p:sp>
        <p:nvSpPr>
          <p:cNvPr id="3" name="Rechteck 2"/>
          <p:cNvSpPr/>
          <p:nvPr/>
        </p:nvSpPr>
        <p:spPr>
          <a:xfrm>
            <a:off x="468000" y="1044000"/>
            <a:ext cx="8784976" cy="2108269"/>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Practical concerns (N= 108, 71%):</a:t>
            </a:r>
            <a:endParaRPr lang="de-DE" b="1" dirty="0">
              <a:ea typeface="Calibri" panose="020F0502020204030204" pitchFamily="34" charset="0"/>
              <a:cs typeface="Times New Roman" panose="02020603050405020304" pitchFamily="18" charset="0"/>
            </a:endParaRPr>
          </a:p>
          <a:p>
            <a:pPr marL="358775" indent="-358775"/>
            <a:r>
              <a:rPr lang="en-GB" sz="500" dirty="0">
                <a:ea typeface="Calibri" panose="020F0502020204030204" pitchFamily="34" charset="0"/>
                <a:cs typeface="Times New Roman" panose="02020603050405020304" pitchFamily="18" charset="0"/>
              </a:rPr>
              <a:t>	</a:t>
            </a:r>
          </a:p>
          <a:p>
            <a:pPr marL="358775" indent="-358775"/>
            <a:r>
              <a:rPr lang="en-GB"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358775" indent="-358775"/>
            <a:endParaRPr lang="de-DE" u="sng" dirty="0">
              <a:ea typeface="Calibri" panose="020F0502020204030204" pitchFamily="34" charset="0"/>
              <a:cs typeface="Times New Roman" panose="02020603050405020304" pitchFamily="18" charset="0"/>
            </a:endParaRPr>
          </a:p>
          <a:p>
            <a:pPr marL="358775" indent="-358775"/>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p>
          <a:p>
            <a:pPr marL="355600" indent="-355600"/>
            <a:r>
              <a:rPr lang="de-DE"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8" name="Rechteck 7"/>
          <p:cNvSpPr/>
          <p:nvPr/>
        </p:nvSpPr>
        <p:spPr>
          <a:xfrm>
            <a:off x="827584" y="1340768"/>
            <a:ext cx="7344816" cy="646331"/>
          </a:xfrm>
          <a:prstGeom prst="rect">
            <a:avLst/>
          </a:prstGeom>
        </p:spPr>
        <p:txBody>
          <a:bodyPr wrap="square">
            <a:spAutoFit/>
          </a:bodyPr>
          <a:lstStyle/>
          <a:p>
            <a:pPr algn="just">
              <a:spcAft>
                <a:spcPts val="0"/>
              </a:spcAft>
            </a:pPr>
            <a:r>
              <a:rPr lang="pl-PL" dirty="0">
                <a:latin typeface="Calibri" panose="020F0502020204030204" pitchFamily="34" charset="0"/>
                <a:ea typeface="Calibri" panose="020F0502020204030204" pitchFamily="34" charset="0"/>
                <a:cs typeface="Times New Roman" panose="02020603050405020304" pitchFamily="18" charset="0"/>
              </a:rPr>
              <a:t>arguments related to the burden for individual citizens, businesses, city districts but also the town as a whole</a:t>
            </a:r>
            <a:r>
              <a:rPr lang="de-DE"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25056138"/>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22</a:t>
            </a:fld>
            <a:endParaRPr lang="en-GB"/>
          </a:p>
        </p:txBody>
      </p:sp>
      <p:sp>
        <p:nvSpPr>
          <p:cNvPr id="3" name="Rechteck 2"/>
          <p:cNvSpPr/>
          <p:nvPr/>
        </p:nvSpPr>
        <p:spPr>
          <a:xfrm>
            <a:off x="468000" y="1044000"/>
            <a:ext cx="8784976" cy="2939266"/>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Practical concerns (N= 108, 71%):</a:t>
            </a:r>
            <a:endParaRPr lang="de-DE" b="1" dirty="0">
              <a:ea typeface="Calibri" panose="020F0502020204030204" pitchFamily="34" charset="0"/>
              <a:cs typeface="Times New Roman" panose="02020603050405020304" pitchFamily="18" charset="0"/>
            </a:endParaRPr>
          </a:p>
          <a:p>
            <a:pPr marL="358775" indent="-358775"/>
            <a:r>
              <a:rPr lang="en-GB" sz="500" dirty="0">
                <a:ea typeface="Calibri" panose="020F0502020204030204" pitchFamily="34" charset="0"/>
                <a:cs typeface="Times New Roman" panose="02020603050405020304" pitchFamily="18" charset="0"/>
              </a:rPr>
              <a:t>	</a:t>
            </a:r>
          </a:p>
          <a:p>
            <a:pPr marL="358775" indent="-358775"/>
            <a:r>
              <a:rPr lang="en-GB"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O</a:t>
            </a:r>
            <a:r>
              <a:rPr lang="pl-PL" u="sng" dirty="0">
                <a:ea typeface="Calibri" panose="020F0502020204030204" pitchFamily="34" charset="0"/>
                <a:cs typeface="Times New Roman" panose="02020603050405020304" pitchFamily="18" charset="0"/>
              </a:rPr>
              <a:t>rientational aspects</a:t>
            </a:r>
            <a:r>
              <a:rPr lang="pl-PL"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a:t>
            </a:r>
            <a:r>
              <a:rPr lang="pl-PL" dirty="0">
                <a:ea typeface="Calibri" panose="020F0502020204030204" pitchFamily="34" charset="0"/>
                <a:cs typeface="Times New Roman" panose="02020603050405020304" pitchFamily="18" charset="0"/>
              </a:rPr>
              <a:t>void</a:t>
            </a:r>
            <a:r>
              <a:rPr lang="de-DE" dirty="0" err="1">
                <a:ea typeface="Calibri" panose="020F0502020204030204" pitchFamily="34" charset="0"/>
                <a:cs typeface="Times New Roman" panose="02020603050405020304" pitchFamily="18" charset="0"/>
              </a:rPr>
              <a:t>ance</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of</a:t>
            </a:r>
            <a:r>
              <a:rPr lang="pl-PL" dirty="0">
                <a:ea typeface="Calibri" panose="020F0502020204030204" pitchFamily="34" charset="0"/>
                <a:cs typeface="Times New Roman" panose="02020603050405020304" pitchFamily="18" charset="0"/>
              </a:rPr>
              <a:t> disorientation </a:t>
            </a:r>
            <a:r>
              <a:rPr lang="de-DE" dirty="0">
                <a:ea typeface="Calibri" panose="020F0502020204030204" pitchFamily="34" charset="0"/>
                <a:cs typeface="Times New Roman" panose="02020603050405020304" pitchFamily="18" charset="0"/>
              </a:rPr>
              <a:t>(</a:t>
            </a:r>
            <a:r>
              <a:rPr lang="de-DE" dirty="0" err="1">
                <a:ea typeface="Calibri" panose="020F0502020204030204" pitchFamily="34" charset="0"/>
                <a:cs typeface="Times New Roman" panose="02020603050405020304" pitchFamily="18" charset="0"/>
              </a:rPr>
              <a:t>for</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example</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after city expansions and planning strategies in Germany since WWII</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see</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Sohn 2007). </a:t>
            </a:r>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sym typeface="Wingdings" panose="05000000000000000000" pitchFamily="2" charset="2"/>
              </a:rPr>
              <a:t>	 </a:t>
            </a:r>
            <a:r>
              <a:rPr lang="pl-PL" dirty="0">
                <a:ea typeface="Calibri" panose="020F0502020204030204" pitchFamily="34" charset="0"/>
                <a:cs typeface="Times New Roman" panose="02020603050405020304" pitchFamily="18" charset="0"/>
              </a:rPr>
              <a:t>two </a:t>
            </a:r>
            <a:r>
              <a:rPr lang="pl-PL" i="1" dirty="0"/>
              <a:t>Goethestraße</a:t>
            </a:r>
            <a:r>
              <a:rPr lang="pl-PL" dirty="0"/>
              <a:t> or two </a:t>
            </a:r>
            <a:r>
              <a:rPr lang="pl-PL" i="1" dirty="0"/>
              <a:t>Bahnhofstraße</a:t>
            </a:r>
            <a:r>
              <a:rPr lang="pl-PL" dirty="0"/>
              <a:t> ‘</a:t>
            </a:r>
            <a:r>
              <a:rPr lang="pl-PL" dirty="0">
                <a:ea typeface="Calibri" panose="020F0502020204030204" pitchFamily="34" charset="0"/>
                <a:cs typeface="Times New Roman" panose="02020603050405020304" pitchFamily="18" charset="0"/>
              </a:rPr>
              <a:t>train stration street’. </a:t>
            </a:r>
            <a:endParaRPr lang="de-DE" dirty="0">
              <a:ea typeface="Calibri" panose="020F0502020204030204" pitchFamily="34" charset="0"/>
              <a:cs typeface="Times New Roman" panose="02020603050405020304" pitchFamily="18" charset="0"/>
            </a:endParaRPr>
          </a:p>
          <a:p>
            <a:pPr marL="358775" indent="-358775"/>
            <a:endParaRPr lang="de-DE" u="sng" dirty="0">
              <a:ea typeface="Calibri" panose="020F0502020204030204" pitchFamily="34" charset="0"/>
              <a:cs typeface="Times New Roman" panose="02020603050405020304" pitchFamily="18" charset="0"/>
            </a:endParaRPr>
          </a:p>
          <a:p>
            <a:pPr marL="358775" indent="-358775"/>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p>
          <a:p>
            <a:pPr marL="355600" indent="-355600"/>
            <a:r>
              <a:rPr lang="de-DE"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graphicFrame>
        <p:nvGraphicFramePr>
          <p:cNvPr id="5" name="Tabelle 4"/>
          <p:cNvGraphicFramePr>
            <a:graphicFrameLocks noGrp="1"/>
          </p:cNvGraphicFramePr>
          <p:nvPr>
            <p:extLst>
              <p:ext uri="{D42A27DB-BD31-4B8C-83A1-F6EECF244321}">
                <p14:modId xmlns:p14="http://schemas.microsoft.com/office/powerpoint/2010/main" val="1482667070"/>
              </p:ext>
            </p:extLst>
          </p:nvPr>
        </p:nvGraphicFramePr>
        <p:xfrm>
          <a:off x="5643083" y="2924944"/>
          <a:ext cx="3240360" cy="3657600"/>
        </p:xfrm>
        <a:graphic>
          <a:graphicData uri="http://schemas.openxmlformats.org/drawingml/2006/table">
            <a:tbl>
              <a:tblPr>
                <a:tableStyleId>{5C22544A-7EE6-4342-B048-85BDC9FD1C3A}</a:tableStyleId>
              </a:tblPr>
              <a:tblGrid>
                <a:gridCol w="3240360">
                  <a:extLst>
                    <a:ext uri="{9D8B030D-6E8A-4147-A177-3AD203B41FA5}">
                      <a16:colId xmlns:a16="http://schemas.microsoft.com/office/drawing/2014/main" val="2381773051"/>
                    </a:ext>
                  </a:extLst>
                </a:gridCol>
              </a:tblGrid>
              <a:tr h="0">
                <a:tc>
                  <a:txBody>
                    <a:bodyPr/>
                    <a:lstStyle/>
                    <a:p>
                      <a:pPr algn="l">
                        <a:lnSpc>
                          <a:spcPts val="1600"/>
                        </a:lnSpc>
                        <a:spcAft>
                          <a:spcPts val="0"/>
                        </a:spcAft>
                      </a:pPr>
                      <a:endParaRPr lang="en-US" sz="1400" baseline="0" dirty="0">
                        <a:effectLst/>
                        <a:latin typeface="+mn-lt"/>
                      </a:endParaRPr>
                    </a:p>
                    <a:p>
                      <a:pPr algn="l">
                        <a:lnSpc>
                          <a:spcPts val="1600"/>
                        </a:lnSpc>
                        <a:spcAft>
                          <a:spcPts val="0"/>
                        </a:spcAft>
                      </a:pPr>
                      <a:r>
                        <a:rPr lang="en-US" sz="1400" baseline="0" dirty="0">
                          <a:effectLst/>
                          <a:latin typeface="+mn-lt"/>
                        </a:rPr>
                        <a:t>“Street remains nameless”</a:t>
                      </a:r>
                    </a:p>
                    <a:p>
                      <a:pPr algn="l">
                        <a:lnSpc>
                          <a:spcPts val="1600"/>
                        </a:lnSpc>
                        <a:spcAft>
                          <a:spcPts val="0"/>
                        </a:spcAft>
                      </a:pPr>
                      <a:endParaRPr lang="en-US" sz="1400" baseline="0" dirty="0">
                        <a:effectLst/>
                        <a:latin typeface="+mn-lt"/>
                      </a:endParaRPr>
                    </a:p>
                    <a:p>
                      <a:pPr algn="l">
                        <a:lnSpc>
                          <a:spcPts val="1600"/>
                        </a:lnSpc>
                        <a:spcAft>
                          <a:spcPts val="0"/>
                        </a:spcAft>
                      </a:pPr>
                      <a:r>
                        <a:rPr lang="en-US" sz="1400" baseline="0" dirty="0">
                          <a:effectLst/>
                          <a:latin typeface="+mn-lt"/>
                        </a:rPr>
                        <a:t>Before that there was an </a:t>
                      </a:r>
                      <a:r>
                        <a:rPr lang="en-US" sz="1400" baseline="0" dirty="0" err="1">
                          <a:effectLst/>
                          <a:latin typeface="+mn-lt"/>
                        </a:rPr>
                        <a:t>unsually</a:t>
                      </a:r>
                      <a:r>
                        <a:rPr lang="en-US" sz="1400" baseline="0" dirty="0">
                          <a:effectLst/>
                          <a:latin typeface="+mn-lt"/>
                        </a:rPr>
                        <a:t> lengthy discussion about this topic. </a:t>
                      </a:r>
                      <a:r>
                        <a:rPr lang="pl-PL" sz="1400" kern="1200" baseline="0" dirty="0">
                          <a:solidFill>
                            <a:schemeClr val="dk1"/>
                          </a:solidFill>
                          <a:effectLst/>
                          <a:latin typeface="+mn-lt"/>
                          <a:ea typeface="+mn-ea"/>
                          <a:cs typeface="+mn-cs"/>
                        </a:rPr>
                        <a:t>“I disapprove of the denomination. Within the city, </a:t>
                      </a:r>
                      <a:r>
                        <a:rPr lang="pl-PL" sz="1400" kern="1200" baseline="0" dirty="0">
                          <a:solidFill>
                            <a:schemeClr val="accent6">
                              <a:lumMod val="50000"/>
                            </a:schemeClr>
                          </a:solidFill>
                          <a:effectLst/>
                          <a:latin typeface="+mn-lt"/>
                          <a:ea typeface="+mn-ea"/>
                          <a:cs typeface="+mn-cs"/>
                        </a:rPr>
                        <a:t>we already have a few [streets called] bleachery, </a:t>
                      </a:r>
                      <a:r>
                        <a:rPr lang="pl-PL" sz="1400" kern="1200" baseline="0" dirty="0">
                          <a:solidFill>
                            <a:schemeClr val="dk1"/>
                          </a:solidFill>
                          <a:effectLst/>
                          <a:latin typeface="+mn-lt"/>
                          <a:ea typeface="+mn-ea"/>
                          <a:cs typeface="+mn-cs"/>
                        </a:rPr>
                        <a:t>only with variable prepositions</a:t>
                      </a:r>
                      <a:r>
                        <a:rPr lang="de-DE" sz="1400" kern="1200" baseline="0" dirty="0">
                          <a:solidFill>
                            <a:schemeClr val="dk1"/>
                          </a:solidFill>
                          <a:effectLst/>
                          <a:latin typeface="+mn-lt"/>
                          <a:ea typeface="+mn-ea"/>
                          <a:cs typeface="+mn-cs"/>
                        </a:rPr>
                        <a:t>. </a:t>
                      </a:r>
                      <a:r>
                        <a:rPr lang="pl-PL" sz="1400" kern="1200" baseline="0" dirty="0">
                          <a:solidFill>
                            <a:schemeClr val="accent6">
                              <a:lumMod val="50000"/>
                            </a:schemeClr>
                          </a:solidFill>
                          <a:effectLst/>
                          <a:latin typeface="+mn-lt"/>
                          <a:ea typeface="+mn-ea"/>
                          <a:cs typeface="+mn-cs"/>
                        </a:rPr>
                        <a:t>This is very problematic for the emergency medical services” </a:t>
                      </a:r>
                      <a:r>
                        <a:rPr lang="pl-PL" sz="1400" kern="1200" baseline="0" dirty="0">
                          <a:solidFill>
                            <a:schemeClr val="dk1"/>
                          </a:solidFill>
                          <a:effectLst/>
                          <a:latin typeface="+mn-lt"/>
                          <a:ea typeface="+mn-ea"/>
                          <a:cs typeface="+mn-cs"/>
                        </a:rPr>
                        <a:t>demurred councillor Heinz Vogel</a:t>
                      </a:r>
                      <a:r>
                        <a:rPr lang="de-DE" sz="1400" kern="1200" baseline="0" dirty="0">
                          <a:solidFill>
                            <a:schemeClr val="dk1"/>
                          </a:solidFill>
                          <a:effectLst/>
                          <a:latin typeface="+mn-lt"/>
                          <a:ea typeface="+mn-ea"/>
                          <a:cs typeface="+mn-cs"/>
                        </a:rPr>
                        <a:t>. The </a:t>
                      </a:r>
                      <a:r>
                        <a:rPr lang="de-DE" sz="1400" kern="1200" baseline="0" dirty="0" err="1">
                          <a:solidFill>
                            <a:schemeClr val="dk1"/>
                          </a:solidFill>
                          <a:effectLst/>
                          <a:latin typeface="+mn-lt"/>
                          <a:ea typeface="+mn-ea"/>
                          <a:cs typeface="+mn-cs"/>
                        </a:rPr>
                        <a:t>city</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councillor</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of</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Geyersdorf</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and</a:t>
                      </a:r>
                      <a:r>
                        <a:rPr lang="de-DE" sz="1400" kern="1200" baseline="0" dirty="0">
                          <a:solidFill>
                            <a:schemeClr val="dk1"/>
                          </a:solidFill>
                          <a:effectLst/>
                          <a:latin typeface="+mn-lt"/>
                          <a:ea typeface="+mn-ea"/>
                          <a:cs typeface="+mn-cs"/>
                        </a:rPr>
                        <a:t> CDU-</a:t>
                      </a:r>
                      <a:r>
                        <a:rPr lang="de-DE" sz="1400" kern="1200" baseline="0" dirty="0" err="1">
                          <a:solidFill>
                            <a:schemeClr val="dk1"/>
                          </a:solidFill>
                          <a:effectLst/>
                          <a:latin typeface="+mn-lt"/>
                          <a:ea typeface="+mn-ea"/>
                          <a:cs typeface="+mn-cs"/>
                        </a:rPr>
                        <a:t>politician</a:t>
                      </a:r>
                      <a:r>
                        <a:rPr lang="de-DE" sz="1400" kern="1200" baseline="0" dirty="0">
                          <a:solidFill>
                            <a:schemeClr val="dk1"/>
                          </a:solidFill>
                          <a:effectLst/>
                          <a:latin typeface="+mn-lt"/>
                          <a:ea typeface="+mn-ea"/>
                          <a:cs typeface="+mn-cs"/>
                        </a:rPr>
                        <a:t> Thomas Siegel </a:t>
                      </a:r>
                      <a:r>
                        <a:rPr lang="de-DE" sz="1400" kern="1200" baseline="0" dirty="0" err="1">
                          <a:solidFill>
                            <a:schemeClr val="dk1"/>
                          </a:solidFill>
                          <a:effectLst/>
                          <a:latin typeface="+mn-lt"/>
                          <a:ea typeface="+mn-ea"/>
                          <a:cs typeface="+mn-cs"/>
                        </a:rPr>
                        <a:t>could</a:t>
                      </a:r>
                      <a:r>
                        <a:rPr lang="de-DE" sz="1400" kern="1200" baseline="0" dirty="0">
                          <a:solidFill>
                            <a:schemeClr val="dk1"/>
                          </a:solidFill>
                          <a:effectLst/>
                          <a:latin typeface="+mn-lt"/>
                          <a:ea typeface="+mn-ea"/>
                          <a:cs typeface="+mn-cs"/>
                        </a:rPr>
                        <a:t> not </a:t>
                      </a:r>
                      <a:r>
                        <a:rPr lang="de-DE" sz="1400" kern="1200" baseline="0" dirty="0" err="1">
                          <a:solidFill>
                            <a:schemeClr val="dk1"/>
                          </a:solidFill>
                          <a:effectLst/>
                          <a:latin typeface="+mn-lt"/>
                          <a:ea typeface="+mn-ea"/>
                          <a:cs typeface="+mn-cs"/>
                        </a:rPr>
                        <a:t>understand</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the</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disconcertment</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We</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have</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further</a:t>
                      </a:r>
                      <a:r>
                        <a:rPr lang="de-DE" sz="1400" kern="1200" baseline="0" dirty="0">
                          <a:solidFill>
                            <a:schemeClr val="dk1"/>
                          </a:solidFill>
                          <a:effectLst/>
                          <a:latin typeface="+mn-lt"/>
                          <a:ea typeface="+mn-ea"/>
                          <a:cs typeface="+mn-cs"/>
                        </a:rPr>
                        <a:t> back </a:t>
                      </a:r>
                      <a:r>
                        <a:rPr lang="de-DE" sz="1400" kern="1200" baseline="0" dirty="0" err="1">
                          <a:solidFill>
                            <a:schemeClr val="dk1"/>
                          </a:solidFill>
                          <a:effectLst/>
                          <a:latin typeface="+mn-lt"/>
                          <a:ea typeface="+mn-ea"/>
                          <a:cs typeface="+mn-cs"/>
                        </a:rPr>
                        <a:t>the</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bleachery</a:t>
                      </a:r>
                      <a:r>
                        <a:rPr lang="de-DE" sz="1400" kern="1200" baseline="0" dirty="0">
                          <a:solidFill>
                            <a:schemeClr val="dk1"/>
                          </a:solidFill>
                          <a:effectLst/>
                          <a:latin typeface="+mn-lt"/>
                          <a:ea typeface="+mn-ea"/>
                          <a:cs typeface="+mn-cs"/>
                        </a:rPr>
                        <a:t> , </a:t>
                      </a:r>
                      <a:r>
                        <a:rPr lang="de-DE" sz="1400" kern="1200" baseline="0" dirty="0" err="1">
                          <a:solidFill>
                            <a:schemeClr val="dk1"/>
                          </a:solidFill>
                          <a:effectLst/>
                          <a:latin typeface="+mn-lt"/>
                          <a:ea typeface="+mn-ea"/>
                          <a:cs typeface="+mn-cs"/>
                        </a:rPr>
                        <a:t>and</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the</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new</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street</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leads</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there</a:t>
                      </a:r>
                      <a:r>
                        <a:rPr lang="de-DE" sz="1400" kern="1200" baseline="0" dirty="0">
                          <a:solidFill>
                            <a:schemeClr val="dk1"/>
                          </a:solidFill>
                          <a:effectLst/>
                          <a:latin typeface="+mn-lt"/>
                          <a:ea typeface="+mn-ea"/>
                          <a:cs typeface="+mn-cs"/>
                        </a:rPr>
                        <a:t> – </a:t>
                      </a:r>
                      <a:r>
                        <a:rPr lang="de-DE" sz="1400" kern="1200" baseline="0" dirty="0" err="1">
                          <a:solidFill>
                            <a:schemeClr val="dk1"/>
                          </a:solidFill>
                          <a:effectLst/>
                          <a:latin typeface="+mn-lt"/>
                          <a:ea typeface="+mn-ea"/>
                          <a:cs typeface="+mn-cs"/>
                        </a:rPr>
                        <a:t>hence</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the</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name</a:t>
                      </a:r>
                      <a:r>
                        <a:rPr lang="de-DE" sz="1400" kern="1200" baseline="0" dirty="0">
                          <a:solidFill>
                            <a:schemeClr val="dk1"/>
                          </a:solidFill>
                          <a:effectLst/>
                          <a:latin typeface="+mn-lt"/>
                          <a:ea typeface="+mn-ea"/>
                          <a:cs typeface="+mn-cs"/>
                        </a:rPr>
                        <a:t>. But I am </a:t>
                      </a:r>
                      <a:r>
                        <a:rPr lang="de-DE" sz="1400" kern="1200" baseline="0" dirty="0" err="1">
                          <a:solidFill>
                            <a:schemeClr val="dk1"/>
                          </a:solidFill>
                          <a:effectLst/>
                          <a:latin typeface="+mn-lt"/>
                          <a:ea typeface="+mn-ea"/>
                          <a:cs typeface="+mn-cs"/>
                        </a:rPr>
                        <a:t>grateful</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for</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other</a:t>
                      </a:r>
                      <a:r>
                        <a:rPr lang="de-DE" sz="1400" kern="1200" baseline="0" dirty="0">
                          <a:solidFill>
                            <a:schemeClr val="dk1"/>
                          </a:solidFill>
                          <a:effectLst/>
                          <a:latin typeface="+mn-lt"/>
                          <a:ea typeface="+mn-ea"/>
                          <a:cs typeface="+mn-cs"/>
                        </a:rPr>
                        <a:t> </a:t>
                      </a:r>
                      <a:r>
                        <a:rPr lang="de-DE" sz="1400" kern="1200" baseline="0" dirty="0" err="1">
                          <a:solidFill>
                            <a:schemeClr val="dk1"/>
                          </a:solidFill>
                          <a:effectLst/>
                          <a:latin typeface="+mn-lt"/>
                          <a:ea typeface="+mn-ea"/>
                          <a:cs typeface="+mn-cs"/>
                        </a:rPr>
                        <a:t>suggestions</a:t>
                      </a:r>
                      <a:r>
                        <a:rPr lang="de-DE" sz="1400" kern="1200" baseline="0" dirty="0">
                          <a:solidFill>
                            <a:schemeClr val="dk1"/>
                          </a:solidFill>
                          <a:effectLst/>
                          <a:latin typeface="+mn-lt"/>
                          <a:ea typeface="+mn-ea"/>
                          <a:cs typeface="+mn-cs"/>
                        </a:rPr>
                        <a:t>“. </a:t>
                      </a:r>
                      <a:endParaRPr lang="en-US" sz="1400" kern="1200" baseline="0" dirty="0">
                        <a:solidFill>
                          <a:schemeClr val="dk1"/>
                        </a:solidFill>
                        <a:effectLst/>
                        <a:latin typeface="+mn-lt"/>
                        <a:ea typeface="+mn-ea"/>
                        <a:cs typeface="+mn-cs"/>
                      </a:endParaRPr>
                    </a:p>
                    <a:p>
                      <a:pPr algn="l">
                        <a:lnSpc>
                          <a:spcPts val="1600"/>
                        </a:lnSpc>
                        <a:spcAft>
                          <a:spcPts val="0"/>
                        </a:spcAft>
                      </a:pPr>
                      <a:endParaRPr lang="de-DE" sz="1400" kern="1200" baseline="0" dirty="0">
                        <a:solidFill>
                          <a:schemeClr val="dk1"/>
                        </a:solidFill>
                        <a:effectLst/>
                        <a:latin typeface="+mn-lt"/>
                        <a:ea typeface="+mn-ea"/>
                        <a:cs typeface="+mn-cs"/>
                      </a:endParaRPr>
                    </a:p>
                  </a:txBody>
                  <a:tcPr marL="89535" marR="89535" marT="0" marB="0"/>
                </a:tc>
                <a:extLst>
                  <a:ext uri="{0D108BD9-81ED-4DB2-BD59-A6C34878D82A}">
                    <a16:rowId xmlns:a16="http://schemas.microsoft.com/office/drawing/2014/main" val="3058883658"/>
                  </a:ext>
                </a:extLst>
              </a:tr>
            </a:tbl>
          </a:graphicData>
        </a:graphic>
      </p:graphicFrame>
      <p:pic>
        <p:nvPicPr>
          <p:cNvPr id="6" name="Grafik 5"/>
          <p:cNvPicPr>
            <a:picLocks noChangeAspect="1"/>
          </p:cNvPicPr>
          <p:nvPr/>
        </p:nvPicPr>
        <p:blipFill>
          <a:blip r:embed="rId3"/>
          <a:stretch>
            <a:fillRect/>
          </a:stretch>
        </p:blipFill>
        <p:spPr>
          <a:xfrm>
            <a:off x="1658038" y="3056826"/>
            <a:ext cx="3752850" cy="428625"/>
          </a:xfrm>
          <a:prstGeom prst="rect">
            <a:avLst/>
          </a:prstGeom>
        </p:spPr>
      </p:pic>
      <p:pic>
        <p:nvPicPr>
          <p:cNvPr id="7" name="Grafik 6"/>
          <p:cNvPicPr>
            <a:picLocks noChangeAspect="1"/>
          </p:cNvPicPr>
          <p:nvPr/>
        </p:nvPicPr>
        <p:blipFill>
          <a:blip r:embed="rId4"/>
          <a:stretch>
            <a:fillRect/>
          </a:stretch>
        </p:blipFill>
        <p:spPr>
          <a:xfrm>
            <a:off x="-395767" y="3632448"/>
            <a:ext cx="6038850" cy="2562225"/>
          </a:xfrm>
          <a:prstGeom prst="rect">
            <a:avLst/>
          </a:prstGeom>
        </p:spPr>
      </p:pic>
      <p:sp>
        <p:nvSpPr>
          <p:cNvPr id="9" name="Textfeld 8"/>
          <p:cNvSpPr txBox="1"/>
          <p:nvPr/>
        </p:nvSpPr>
        <p:spPr>
          <a:xfrm>
            <a:off x="90183" y="1401585"/>
            <a:ext cx="736099" cy="369332"/>
          </a:xfrm>
          <a:prstGeom prst="rect">
            <a:avLst/>
          </a:prstGeom>
          <a:noFill/>
        </p:spPr>
        <p:txBody>
          <a:bodyPr wrap="none" rtlCol="0">
            <a:spAutoFit/>
          </a:bodyPr>
          <a:lstStyle/>
          <a:p>
            <a:r>
              <a:rPr lang="de-DE" dirty="0"/>
              <a:t>N= 22</a:t>
            </a:r>
          </a:p>
        </p:txBody>
      </p:sp>
      <p:sp>
        <p:nvSpPr>
          <p:cNvPr id="10" name="Rechteck 9"/>
          <p:cNvSpPr/>
          <p:nvPr/>
        </p:nvSpPr>
        <p:spPr>
          <a:xfrm>
            <a:off x="5667990" y="3933056"/>
            <a:ext cx="3215453" cy="104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2541568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23</a:t>
            </a:fld>
            <a:endParaRPr lang="en-GB"/>
          </a:p>
        </p:txBody>
      </p:sp>
      <p:sp>
        <p:nvSpPr>
          <p:cNvPr id="3" name="Rechteck 2"/>
          <p:cNvSpPr/>
          <p:nvPr/>
        </p:nvSpPr>
        <p:spPr>
          <a:xfrm>
            <a:off x="468000" y="1044000"/>
            <a:ext cx="8784976" cy="4201150"/>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Practical concerns (N= 108, 71%):</a:t>
            </a:r>
            <a:endParaRPr lang="de-DE" b="1" dirty="0">
              <a:ea typeface="Calibri" panose="020F0502020204030204" pitchFamily="34" charset="0"/>
              <a:cs typeface="Times New Roman" panose="02020603050405020304" pitchFamily="18" charset="0"/>
            </a:endParaRPr>
          </a:p>
          <a:p>
            <a:pPr marL="358775" indent="-358775"/>
            <a:r>
              <a:rPr lang="en-GB" sz="500"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O</a:t>
            </a:r>
            <a:r>
              <a:rPr lang="pl-PL" u="sng" dirty="0">
                <a:ea typeface="Calibri" panose="020F0502020204030204" pitchFamily="34" charset="0"/>
                <a:cs typeface="Times New Roman" panose="02020603050405020304" pitchFamily="18" charset="0"/>
              </a:rPr>
              <a:t>rientational aspects</a:t>
            </a:r>
            <a:r>
              <a:rPr lang="pl-PL" dirty="0">
                <a:ea typeface="Calibri" panose="020F0502020204030204" pitchFamily="34" charset="0"/>
                <a:cs typeface="Times New Roman" panose="02020603050405020304" pitchFamily="18" charset="0"/>
              </a:rPr>
              <a:t>. </a:t>
            </a:r>
            <a:endParaRPr lang="de-DE" u="sng" dirty="0">
              <a:ea typeface="Calibri" panose="020F0502020204030204" pitchFamily="34" charset="0"/>
              <a:cs typeface="Times New Roman" panose="02020603050405020304" pitchFamily="18" charset="0"/>
            </a:endParaRPr>
          </a:p>
          <a:p>
            <a:pPr marL="358775" indent="-358775"/>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C</a:t>
            </a:r>
            <a:r>
              <a:rPr lang="pl-PL" u="sng" dirty="0">
                <a:ea typeface="Calibri" panose="020F0502020204030204" pitchFamily="34" charset="0"/>
                <a:cs typeface="Times New Roman" panose="02020603050405020304" pitchFamily="18" charset="0"/>
              </a:rPr>
              <a:t>ost </a:t>
            </a:r>
            <a:r>
              <a:rPr lang="pl-PL" dirty="0">
                <a:ea typeface="Calibri" panose="020F0502020204030204" pitchFamily="34" charset="0"/>
                <a:cs typeface="Times New Roman" panose="02020603050405020304" pitchFamily="18" charset="0"/>
              </a:rPr>
              <a:t>of changing street signs</a:t>
            </a:r>
            <a:r>
              <a:rPr lang="de-DE" dirty="0">
                <a:ea typeface="Calibri" panose="020F0502020204030204" pitchFamily="34" charset="0"/>
                <a:cs typeface="Times New Roman" panose="02020603050405020304" pitchFamily="18" charset="0"/>
              </a:rPr>
              <a:t>: I</a:t>
            </a:r>
            <a:r>
              <a:rPr lang="pl-PL" dirty="0">
                <a:ea typeface="Calibri" panose="020F0502020204030204" pitchFamily="34" charset="0"/>
                <a:cs typeface="Times New Roman" panose="02020603050405020304" pitchFamily="18" charset="0"/>
              </a:rPr>
              <a:t>mporant argument in </a:t>
            </a:r>
            <a:r>
              <a:rPr lang="de-DE" dirty="0" err="1">
                <a:ea typeface="Calibri" panose="020F0502020204030204" pitchFamily="34" charset="0"/>
                <a:cs typeface="Times New Roman" panose="02020603050405020304" pitchFamily="18" charset="0"/>
              </a:rPr>
              <a:t>small</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towns</a:t>
            </a:r>
            <a:endParaRPr lang="de-DE" dirty="0">
              <a:ea typeface="Calibri" panose="020F0502020204030204" pitchFamily="34" charset="0"/>
              <a:cs typeface="Times New Roman" panose="02020603050405020304" pitchFamily="18" charset="0"/>
            </a:endParaRPr>
          </a:p>
          <a:p>
            <a:pPr marL="358775" indent="-358775"/>
            <a:endParaRPr lang="de-DE" sz="1000" dirty="0">
              <a:ea typeface="Calibri" panose="020F0502020204030204" pitchFamily="34" charset="0"/>
              <a:cs typeface="Times New Roman" panose="02020603050405020304" pitchFamily="18" charset="0"/>
            </a:endParaRPr>
          </a:p>
          <a:p>
            <a:pPr marL="358775" indent="-358775"/>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i="1" dirty="0">
                <a:solidFill>
                  <a:schemeClr val="accent1">
                    <a:lumMod val="75000"/>
                  </a:schemeClr>
                </a:solidFill>
              </a:rPr>
              <a:t>“Depending on the length and number of intersections of the respective street, the costs for new street signs in </a:t>
            </a:r>
            <a:r>
              <a:rPr lang="pl-PL" i="1" dirty="0">
                <a:solidFill>
                  <a:schemeClr val="accent1">
                    <a:lumMod val="75000"/>
                  </a:schemeClr>
                </a:solidFill>
              </a:rPr>
              <a:t>Annaberg-Buchholz</a:t>
            </a:r>
            <a:r>
              <a:rPr lang="en-GB" i="1" dirty="0">
                <a:solidFill>
                  <a:schemeClr val="accent1">
                    <a:lumMod val="75000"/>
                  </a:schemeClr>
                </a:solidFill>
              </a:rPr>
              <a:t> can vary from 800 to 2000 Euros, not taking into account further costs for installation, material and administrative work such as updating plans and informing several further departments” </a:t>
            </a:r>
          </a:p>
          <a:p>
            <a:pPr marL="358775" indent="-358775"/>
            <a:r>
              <a:rPr lang="en-GB" i="1" dirty="0">
                <a:solidFill>
                  <a:schemeClr val="accent1">
                    <a:lumMod val="75000"/>
                  </a:schemeClr>
                </a:solidFill>
              </a:rPr>
              <a:t>	</a:t>
            </a:r>
            <a:r>
              <a:rPr lang="pl-PL" i="1" dirty="0">
                <a:solidFill>
                  <a:schemeClr val="accent1">
                    <a:lumMod val="75000"/>
                  </a:schemeClr>
                </a:solidFill>
              </a:rPr>
              <a:t>(p.c. Christian Sieber, Public construction office). </a:t>
            </a:r>
            <a:endParaRPr lang="de-DE" i="1" dirty="0">
              <a:solidFill>
                <a:schemeClr val="accent1">
                  <a:lumMod val="75000"/>
                </a:schemeClr>
              </a:solidFill>
            </a:endParaRPr>
          </a:p>
          <a:p>
            <a:pPr marL="358775" indent="-358775"/>
            <a:endParaRPr lang="de-DE" dirty="0">
              <a:ea typeface="Calibri" panose="020F0502020204030204" pitchFamily="34" charset="0"/>
              <a:cs typeface="Times New Roman" panose="02020603050405020304" pitchFamily="18" charset="0"/>
            </a:endParaRPr>
          </a:p>
          <a:p>
            <a:pPr marL="358775" indent="-358775"/>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58775" indent="-358775"/>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58775" indent="-358775"/>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de-DE" dirty="0">
                <a:ea typeface="Calibri" panose="020F0502020204030204" pitchFamily="34" charset="0"/>
                <a:cs typeface="Times New Roman" panose="02020603050405020304" pitchFamily="18" charset="0"/>
              </a:rPr>
              <a:t>	</a:t>
            </a:r>
          </a:p>
          <a:p>
            <a:pPr marL="355600" indent="-355600"/>
            <a:r>
              <a:rPr lang="de-DE"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pic>
        <p:nvPicPr>
          <p:cNvPr id="5" name="Picture 4" descr="Image result for strassenumbenennungen leipz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182773"/>
            <a:ext cx="4752528" cy="237626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0183" y="1401585"/>
            <a:ext cx="736099" cy="923330"/>
          </a:xfrm>
          <a:prstGeom prst="rect">
            <a:avLst/>
          </a:prstGeom>
          <a:noFill/>
        </p:spPr>
        <p:txBody>
          <a:bodyPr wrap="none" rtlCol="0">
            <a:spAutoFit/>
          </a:bodyPr>
          <a:lstStyle/>
          <a:p>
            <a:r>
              <a:rPr lang="de-DE" dirty="0"/>
              <a:t>N= 22</a:t>
            </a:r>
          </a:p>
          <a:p>
            <a:endParaRPr lang="de-DE" dirty="0"/>
          </a:p>
          <a:p>
            <a:r>
              <a:rPr lang="de-DE" dirty="0"/>
              <a:t>N= 17</a:t>
            </a:r>
          </a:p>
        </p:txBody>
      </p:sp>
    </p:spTree>
    <p:extLst>
      <p:ext uri="{BB962C8B-B14F-4D97-AF65-F5344CB8AC3E}">
        <p14:creationId xmlns:p14="http://schemas.microsoft.com/office/powerpoint/2010/main" val="4045726096"/>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24</a:t>
            </a:fld>
            <a:endParaRPr lang="en-GB"/>
          </a:p>
        </p:txBody>
      </p:sp>
      <p:sp>
        <p:nvSpPr>
          <p:cNvPr id="3" name="Rechteck 2"/>
          <p:cNvSpPr/>
          <p:nvPr/>
        </p:nvSpPr>
        <p:spPr>
          <a:xfrm>
            <a:off x="468000" y="1044000"/>
            <a:ext cx="8496488" cy="4201150"/>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Practical concerns (N= 108, 71%):</a:t>
            </a:r>
            <a:endParaRPr lang="de-DE" b="1" dirty="0">
              <a:ea typeface="Calibri" panose="020F0502020204030204" pitchFamily="34" charset="0"/>
              <a:cs typeface="Times New Roman" panose="02020603050405020304" pitchFamily="18" charset="0"/>
            </a:endParaRPr>
          </a:p>
          <a:p>
            <a:pPr marL="358775" indent="-358775"/>
            <a:r>
              <a:rPr lang="en-GB" sz="500"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O</a:t>
            </a:r>
            <a:r>
              <a:rPr lang="pl-PL" u="sng" dirty="0">
                <a:ea typeface="Calibri" panose="020F0502020204030204" pitchFamily="34" charset="0"/>
                <a:cs typeface="Times New Roman" panose="02020603050405020304" pitchFamily="18" charset="0"/>
              </a:rPr>
              <a:t>rientational aspects</a:t>
            </a:r>
            <a:r>
              <a:rPr lang="pl-PL"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C</a:t>
            </a:r>
            <a:r>
              <a:rPr lang="pl-PL" u="sng" dirty="0">
                <a:ea typeface="Calibri" panose="020F0502020204030204" pitchFamily="34" charset="0"/>
                <a:cs typeface="Times New Roman" panose="02020603050405020304" pitchFamily="18" charset="0"/>
              </a:rPr>
              <a:t>ost </a:t>
            </a:r>
            <a:r>
              <a:rPr lang="pl-PL" dirty="0">
                <a:ea typeface="Calibri" panose="020F0502020204030204" pitchFamily="34" charset="0"/>
                <a:cs typeface="Times New Roman" panose="02020603050405020304" pitchFamily="18" charset="0"/>
              </a:rPr>
              <a:t>of changing street signs</a:t>
            </a:r>
            <a:r>
              <a:rPr lang="de-DE" dirty="0">
                <a:ea typeface="Calibri" panose="020F0502020204030204" pitchFamily="34" charset="0"/>
                <a:cs typeface="Times New Roman" panose="02020603050405020304" pitchFamily="18" charset="0"/>
              </a:rPr>
              <a:t>: I</a:t>
            </a:r>
            <a:r>
              <a:rPr lang="pl-PL" dirty="0">
                <a:ea typeface="Calibri" panose="020F0502020204030204" pitchFamily="34" charset="0"/>
                <a:cs typeface="Times New Roman" panose="02020603050405020304" pitchFamily="18" charset="0"/>
              </a:rPr>
              <a:t>mporant argument in </a:t>
            </a:r>
            <a:r>
              <a:rPr lang="de-DE" dirty="0" err="1">
                <a:ea typeface="Calibri" panose="020F0502020204030204" pitchFamily="34" charset="0"/>
                <a:cs typeface="Times New Roman" panose="02020603050405020304" pitchFamily="18" charset="0"/>
              </a:rPr>
              <a:t>small</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towns</a:t>
            </a:r>
            <a:endParaRPr lang="de-DE" dirty="0">
              <a:ea typeface="Calibri" panose="020F0502020204030204" pitchFamily="34" charset="0"/>
              <a:cs typeface="Times New Roman" panose="02020603050405020304" pitchFamily="18" charset="0"/>
            </a:endParaRPr>
          </a:p>
          <a:p>
            <a:pPr marL="358775" indent="-358775"/>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58775" indent="-358775"/>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A</a:t>
            </a:r>
            <a:r>
              <a:rPr lang="pl-PL" u="sng" dirty="0">
                <a:ea typeface="Calibri" panose="020F0502020204030204" pitchFamily="34" charset="0"/>
                <a:cs typeface="Times New Roman" panose="02020603050405020304" pitchFamily="18" charset="0"/>
              </a:rPr>
              <a:t>dminstrative burden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for businesses and private citizens situated on </a:t>
            </a:r>
            <a:r>
              <a:rPr lang="de-DE" dirty="0">
                <a:ea typeface="Calibri" panose="020F0502020204030204" pitchFamily="34" charset="0"/>
                <a:cs typeface="Times New Roman" panose="02020603050405020304" pitchFamily="18" charset="0"/>
              </a:rPr>
              <a:t>a</a:t>
            </a:r>
            <a:r>
              <a:rPr lang="pl-PL" dirty="0">
                <a:ea typeface="Calibri" panose="020F0502020204030204" pitchFamily="34" charset="0"/>
                <a:cs typeface="Times New Roman" panose="02020603050405020304" pitchFamily="18" charset="0"/>
              </a:rPr>
              <a:t> part</a:t>
            </a:r>
            <a:r>
              <a:rPr lang="de-DE" dirty="0">
                <a:ea typeface="Calibri" panose="020F0502020204030204" pitchFamily="34" charset="0"/>
                <a:cs typeface="Times New Roman" panose="02020603050405020304" pitchFamily="18" charset="0"/>
              </a:rPr>
              <a:t>i</a:t>
            </a:r>
            <a:r>
              <a:rPr lang="pl-PL" dirty="0">
                <a:ea typeface="Calibri" panose="020F0502020204030204" pitchFamily="34" charset="0"/>
                <a:cs typeface="Times New Roman" panose="02020603050405020304" pitchFamily="18" charset="0"/>
              </a:rPr>
              <a:t>cular street</a:t>
            </a:r>
            <a:endParaRPr lang="de-DE" dirty="0">
              <a:ea typeface="Calibri" panose="020F0502020204030204" pitchFamily="34" charset="0"/>
              <a:cs typeface="Times New Roman" panose="02020603050405020304" pitchFamily="18" charset="0"/>
            </a:endParaRPr>
          </a:p>
          <a:p>
            <a:pPr marL="358775" indent="-358775"/>
            <a:endParaRPr lang="de-DE" sz="1000" dirty="0">
              <a:ea typeface="Calibri" panose="020F0502020204030204" pitchFamily="34" charset="0"/>
              <a:cs typeface="Times New Roman" panose="02020603050405020304" pitchFamily="18" charset="0"/>
            </a:endParaRPr>
          </a:p>
          <a:p>
            <a:pPr marL="358775"/>
            <a:r>
              <a:rPr lang="en-US" i="1" dirty="0">
                <a:ea typeface="Calibri" panose="020F0502020204030204" pitchFamily="34" charset="0"/>
                <a:cs typeface="Times New Roman" panose="02020603050405020304" pitchFamily="18" charset="0"/>
              </a:rPr>
              <a:t>“While it would be desirable to change the name into </a:t>
            </a:r>
            <a:r>
              <a:rPr lang="en-US" i="1" dirty="0"/>
              <a:t>Felix-</a:t>
            </a:r>
            <a:r>
              <a:rPr lang="en-US" i="1" dirty="0" err="1"/>
              <a:t>Weiße</a:t>
            </a:r>
            <a:r>
              <a:rPr lang="en-US" i="1" dirty="0"/>
              <a:t> </a:t>
            </a:r>
            <a:r>
              <a:rPr lang="en-US" i="1" dirty="0" err="1"/>
              <a:t>Straße</a:t>
            </a:r>
            <a:r>
              <a:rPr lang="en-US" i="1" dirty="0">
                <a:ea typeface="Calibri" panose="020F0502020204030204" pitchFamily="34" charset="0"/>
                <a:cs typeface="Times New Roman" panose="02020603050405020304" pitchFamily="18" charset="0"/>
              </a:rPr>
              <a:t>, it would also mean unreasonable hardship</a:t>
            </a:r>
            <a:r>
              <a:rPr lang="en-US" b="1" i="1"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for our citizens …. Identification, passports, addresses, documents, contracts etc….. This would be difficult to convey to citizens”.</a:t>
            </a:r>
            <a:endParaRPr lang="de-DE" sz="1600" i="1" dirty="0">
              <a:ea typeface="Calibri" panose="020F0502020204030204" pitchFamily="34" charset="0"/>
              <a:cs typeface="Times New Roman" panose="02020603050405020304" pitchFamily="18" charset="0"/>
            </a:endParaRPr>
          </a:p>
          <a:p>
            <a:pPr marL="358775" indent="-358775"/>
            <a:endParaRPr lang="de-DE" dirty="0">
              <a:ea typeface="Calibri" panose="020F0502020204030204" pitchFamily="34" charset="0"/>
              <a:cs typeface="Times New Roman" panose="02020603050405020304" pitchFamily="18" charset="0"/>
            </a:endParaRPr>
          </a:p>
          <a:p>
            <a:pPr marL="447675" indent="-447675"/>
            <a:r>
              <a:rPr lang="pl-PL"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p>
          <a:p>
            <a:pPr marL="355600" indent="-355600"/>
            <a:r>
              <a:rPr lang="de-DE"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pic>
        <p:nvPicPr>
          <p:cNvPr id="5" name="Picture 2" descr="Image result for neuer straÃenname im 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96" y="4509120"/>
            <a:ext cx="567465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fÃ¼hrersche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0231" y="5301208"/>
            <a:ext cx="3153594" cy="130365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90183" y="1401585"/>
            <a:ext cx="736099" cy="1477328"/>
          </a:xfrm>
          <a:prstGeom prst="rect">
            <a:avLst/>
          </a:prstGeom>
          <a:noFill/>
        </p:spPr>
        <p:txBody>
          <a:bodyPr wrap="none" rtlCol="0">
            <a:spAutoFit/>
          </a:bodyPr>
          <a:lstStyle/>
          <a:p>
            <a:r>
              <a:rPr lang="de-DE" dirty="0"/>
              <a:t>N= 22</a:t>
            </a:r>
          </a:p>
          <a:p>
            <a:endParaRPr lang="de-DE" dirty="0"/>
          </a:p>
          <a:p>
            <a:r>
              <a:rPr lang="de-DE" dirty="0"/>
              <a:t>N= 17</a:t>
            </a:r>
          </a:p>
          <a:p>
            <a:endParaRPr lang="de-DE" dirty="0"/>
          </a:p>
          <a:p>
            <a:r>
              <a:rPr lang="de-DE" dirty="0"/>
              <a:t>N= 54</a:t>
            </a:r>
          </a:p>
        </p:txBody>
      </p:sp>
    </p:spTree>
    <p:extLst>
      <p:ext uri="{BB962C8B-B14F-4D97-AF65-F5344CB8AC3E}">
        <p14:creationId xmlns:p14="http://schemas.microsoft.com/office/powerpoint/2010/main" val="2099329880"/>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25</a:t>
            </a:fld>
            <a:endParaRPr lang="en-GB"/>
          </a:p>
        </p:txBody>
      </p:sp>
      <p:sp>
        <p:nvSpPr>
          <p:cNvPr id="3" name="Rechteck 2"/>
          <p:cNvSpPr/>
          <p:nvPr/>
        </p:nvSpPr>
        <p:spPr>
          <a:xfrm>
            <a:off x="468000" y="1044000"/>
            <a:ext cx="8496488" cy="5786199"/>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Practical concerns (N= 108, 71%):</a:t>
            </a:r>
            <a:endParaRPr lang="de-DE" b="1" dirty="0">
              <a:ea typeface="Calibri" panose="020F0502020204030204" pitchFamily="34" charset="0"/>
              <a:cs typeface="Times New Roman" panose="02020603050405020304" pitchFamily="18" charset="0"/>
            </a:endParaRPr>
          </a:p>
          <a:p>
            <a:pPr marL="358775" indent="-358775"/>
            <a:r>
              <a:rPr lang="en-GB" sz="500"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O</a:t>
            </a:r>
            <a:r>
              <a:rPr lang="pl-PL" u="sng" dirty="0">
                <a:ea typeface="Calibri" panose="020F0502020204030204" pitchFamily="34" charset="0"/>
                <a:cs typeface="Times New Roman" panose="02020603050405020304" pitchFamily="18" charset="0"/>
              </a:rPr>
              <a:t>rientational aspects</a:t>
            </a:r>
            <a:r>
              <a:rPr lang="pl-PL"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C</a:t>
            </a:r>
            <a:r>
              <a:rPr lang="pl-PL" u="sng" dirty="0">
                <a:ea typeface="Calibri" panose="020F0502020204030204" pitchFamily="34" charset="0"/>
                <a:cs typeface="Times New Roman" panose="02020603050405020304" pitchFamily="18" charset="0"/>
              </a:rPr>
              <a:t>ost </a:t>
            </a:r>
            <a:r>
              <a:rPr lang="pl-PL" dirty="0">
                <a:ea typeface="Calibri" panose="020F0502020204030204" pitchFamily="34" charset="0"/>
                <a:cs typeface="Times New Roman" panose="02020603050405020304" pitchFamily="18" charset="0"/>
              </a:rPr>
              <a:t>of changing street signs</a:t>
            </a:r>
            <a:r>
              <a:rPr lang="de-DE" dirty="0">
                <a:ea typeface="Calibri" panose="020F0502020204030204" pitchFamily="34" charset="0"/>
                <a:cs typeface="Times New Roman" panose="02020603050405020304" pitchFamily="18" charset="0"/>
              </a:rPr>
              <a:t>: I</a:t>
            </a:r>
            <a:r>
              <a:rPr lang="pl-PL" dirty="0">
                <a:ea typeface="Calibri" panose="020F0502020204030204" pitchFamily="34" charset="0"/>
                <a:cs typeface="Times New Roman" panose="02020603050405020304" pitchFamily="18" charset="0"/>
              </a:rPr>
              <a:t>mporant argument in </a:t>
            </a:r>
            <a:r>
              <a:rPr lang="de-DE" dirty="0" err="1">
                <a:ea typeface="Calibri" panose="020F0502020204030204" pitchFamily="34" charset="0"/>
                <a:cs typeface="Times New Roman" panose="02020603050405020304" pitchFamily="18" charset="0"/>
              </a:rPr>
              <a:t>small</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towns</a:t>
            </a:r>
            <a:endParaRPr lang="de-DE" dirty="0">
              <a:ea typeface="Calibri" panose="020F0502020204030204" pitchFamily="34" charset="0"/>
              <a:cs typeface="Times New Roman" panose="02020603050405020304" pitchFamily="18" charset="0"/>
            </a:endParaRPr>
          </a:p>
          <a:p>
            <a:pPr marL="358775" indent="-358775"/>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58775" indent="-358775"/>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A</a:t>
            </a:r>
            <a:r>
              <a:rPr lang="pl-PL" u="sng" dirty="0">
                <a:ea typeface="Calibri" panose="020F0502020204030204" pitchFamily="34" charset="0"/>
                <a:cs typeface="Times New Roman" panose="02020603050405020304" pitchFamily="18" charset="0"/>
              </a:rPr>
              <a:t>dminstrative burden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for businesses and private citizens situated on </a:t>
            </a:r>
            <a:r>
              <a:rPr lang="de-DE" dirty="0">
                <a:ea typeface="Calibri" panose="020F0502020204030204" pitchFamily="34" charset="0"/>
                <a:cs typeface="Times New Roman" panose="02020603050405020304" pitchFamily="18" charset="0"/>
              </a:rPr>
              <a:t>a</a:t>
            </a:r>
            <a:r>
              <a:rPr lang="pl-PL" dirty="0">
                <a:ea typeface="Calibri" panose="020F0502020204030204" pitchFamily="34" charset="0"/>
                <a:cs typeface="Times New Roman" panose="02020603050405020304" pitchFamily="18" charset="0"/>
              </a:rPr>
              <a:t> part</a:t>
            </a:r>
            <a:r>
              <a:rPr lang="de-DE" dirty="0">
                <a:ea typeface="Calibri" panose="020F0502020204030204" pitchFamily="34" charset="0"/>
                <a:cs typeface="Times New Roman" panose="02020603050405020304" pitchFamily="18" charset="0"/>
              </a:rPr>
              <a:t>i</a:t>
            </a:r>
            <a:r>
              <a:rPr lang="pl-PL" dirty="0">
                <a:ea typeface="Calibri" panose="020F0502020204030204" pitchFamily="34" charset="0"/>
                <a:cs typeface="Times New Roman" panose="02020603050405020304" pitchFamily="18" charset="0"/>
              </a:rPr>
              <a:t>cular street</a:t>
            </a:r>
            <a:endParaRPr lang="de-DE" dirty="0">
              <a:ea typeface="Calibri" panose="020F0502020204030204" pitchFamily="34" charset="0"/>
              <a:cs typeface="Times New Roman" panose="02020603050405020304" pitchFamily="18" charset="0"/>
            </a:endParaRPr>
          </a:p>
          <a:p>
            <a:pPr marL="358775" indent="-358775"/>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A</a:t>
            </a:r>
            <a:r>
              <a:rPr lang="en-GB" u="sng" dirty="0">
                <a:ea typeface="Calibri" panose="020F0502020204030204" pitchFamily="34" charset="0"/>
                <a:cs typeface="Times New Roman" panose="02020603050405020304" pitchFamily="18" charset="0"/>
              </a:rPr>
              <a:t>voidance of disgruntlements</a:t>
            </a:r>
            <a:r>
              <a:rPr lang="en-GB"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and potential future complaints: </a:t>
            </a:r>
          </a:p>
          <a:p>
            <a:pPr marL="355600" indent="-355600"/>
            <a:r>
              <a:rPr lang="en-GB" dirty="0">
                <a:ea typeface="Calibri" panose="020F0502020204030204" pitchFamily="34" charset="0"/>
                <a:cs typeface="Times New Roman" panose="02020603050405020304" pitchFamily="18" charset="0"/>
              </a:rPr>
              <a:t>	</a:t>
            </a:r>
            <a:endParaRPr lang="en-GB" sz="800" dirty="0">
              <a:ea typeface="Calibri" panose="020F0502020204030204" pitchFamily="34" charset="0"/>
              <a:cs typeface="Times New Roman" panose="02020603050405020304" pitchFamily="18" charset="0"/>
            </a:endParaRPr>
          </a:p>
          <a:p>
            <a:pPr marL="355600" indent="-355600"/>
            <a:r>
              <a:rPr lang="en-GB" dirty="0">
                <a:ea typeface="Calibri" panose="020F0502020204030204" pitchFamily="34" charset="0"/>
                <a:cs typeface="Times New Roman" panose="02020603050405020304" pitchFamily="18" charset="0"/>
              </a:rPr>
              <a:t>	Complaint letters, citizen-led surveys and letters to newspaper editors: </a:t>
            </a:r>
          </a:p>
          <a:p>
            <a:pPr marL="355600" indent="-355600"/>
            <a:r>
              <a:rPr lang="en-GB" dirty="0">
                <a:ea typeface="Calibri" panose="020F0502020204030204" pitchFamily="34" charset="0"/>
                <a:cs typeface="Times New Roman" panose="02020603050405020304" pitchFamily="18" charset="0"/>
              </a:rPr>
              <a:t>	Individuals, businesses or neighbourhood groups complain about specific persons being commemorated, often suggesting alternative candidates who they deem more suitable for this honour. </a:t>
            </a:r>
          </a:p>
          <a:p>
            <a:pPr marL="358775" indent="-358775"/>
            <a:endParaRPr lang="de-DE" dirty="0">
              <a:ea typeface="Calibri" panose="020F0502020204030204" pitchFamily="34" charset="0"/>
              <a:cs typeface="Times New Roman" panose="02020603050405020304" pitchFamily="18" charset="0"/>
            </a:endParaRPr>
          </a:p>
          <a:p>
            <a:pPr marL="358775" indent="-358775"/>
            <a:endParaRPr lang="de-DE" sz="1000" dirty="0">
              <a:ea typeface="Calibri" panose="020F0502020204030204" pitchFamily="34" charset="0"/>
              <a:cs typeface="Times New Roman" panose="02020603050405020304" pitchFamily="18" charset="0"/>
            </a:endParaRPr>
          </a:p>
          <a:p>
            <a:pPr marL="447675" indent="-447675"/>
            <a:r>
              <a:rPr lang="pl-PL"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p>
          <a:p>
            <a:pPr marL="355600" indent="-355600"/>
            <a:r>
              <a:rPr lang="de-DE"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Textfeld 4"/>
          <p:cNvSpPr txBox="1"/>
          <p:nvPr/>
        </p:nvSpPr>
        <p:spPr>
          <a:xfrm>
            <a:off x="90183" y="1401585"/>
            <a:ext cx="736099" cy="2308324"/>
          </a:xfrm>
          <a:prstGeom prst="rect">
            <a:avLst/>
          </a:prstGeom>
          <a:noFill/>
        </p:spPr>
        <p:txBody>
          <a:bodyPr wrap="none" rtlCol="0">
            <a:spAutoFit/>
          </a:bodyPr>
          <a:lstStyle/>
          <a:p>
            <a:r>
              <a:rPr lang="de-DE" dirty="0"/>
              <a:t>N= 22</a:t>
            </a:r>
          </a:p>
          <a:p>
            <a:endParaRPr lang="de-DE" dirty="0"/>
          </a:p>
          <a:p>
            <a:r>
              <a:rPr lang="de-DE" dirty="0"/>
              <a:t>N= 17</a:t>
            </a:r>
          </a:p>
          <a:p>
            <a:endParaRPr lang="de-DE" dirty="0"/>
          </a:p>
          <a:p>
            <a:r>
              <a:rPr lang="de-DE" dirty="0"/>
              <a:t>N= 54</a:t>
            </a:r>
          </a:p>
          <a:p>
            <a:endParaRPr lang="de-DE" dirty="0"/>
          </a:p>
          <a:p>
            <a:endParaRPr lang="de-DE" dirty="0"/>
          </a:p>
          <a:p>
            <a:r>
              <a:rPr lang="de-DE" dirty="0"/>
              <a:t>N= 3</a:t>
            </a:r>
          </a:p>
        </p:txBody>
      </p:sp>
    </p:spTree>
    <p:extLst>
      <p:ext uri="{BB962C8B-B14F-4D97-AF65-F5344CB8AC3E}">
        <p14:creationId xmlns:p14="http://schemas.microsoft.com/office/powerpoint/2010/main" val="158336809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26</a:t>
            </a:fld>
            <a:endParaRPr lang="en-GB"/>
          </a:p>
        </p:txBody>
      </p:sp>
      <p:pic>
        <p:nvPicPr>
          <p:cNvPr id="5" name="Grafik 4"/>
          <p:cNvPicPr>
            <a:picLocks noChangeAspect="1"/>
          </p:cNvPicPr>
          <p:nvPr/>
        </p:nvPicPr>
        <p:blipFill>
          <a:blip r:embed="rId3"/>
          <a:stretch>
            <a:fillRect/>
          </a:stretch>
        </p:blipFill>
        <p:spPr>
          <a:xfrm>
            <a:off x="611560" y="104775"/>
            <a:ext cx="6496050" cy="6753225"/>
          </a:xfrm>
          <a:prstGeom prst="rect">
            <a:avLst/>
          </a:prstGeom>
        </p:spPr>
      </p:pic>
      <p:sp>
        <p:nvSpPr>
          <p:cNvPr id="6" name="Rechteck 5"/>
          <p:cNvSpPr/>
          <p:nvPr/>
        </p:nvSpPr>
        <p:spPr>
          <a:xfrm>
            <a:off x="3923928" y="1219229"/>
            <a:ext cx="4572000" cy="4524315"/>
          </a:xfrm>
          <a:prstGeom prst="rect">
            <a:avLst/>
          </a:prstGeom>
          <a:solidFill>
            <a:schemeClr val="bg1"/>
          </a:solidFill>
        </p:spPr>
        <p:txBody>
          <a:bodyPr>
            <a:spAutoFit/>
          </a:bodyPr>
          <a:lstStyle/>
          <a:p>
            <a:r>
              <a:rPr lang="de-DE" i="1" dirty="0">
                <a:solidFill>
                  <a:schemeClr val="accent1">
                    <a:lumMod val="75000"/>
                  </a:schemeClr>
                </a:solidFill>
              </a:rPr>
              <a:t>The </a:t>
            </a:r>
            <a:r>
              <a:rPr lang="de-DE" i="1" dirty="0" err="1">
                <a:solidFill>
                  <a:schemeClr val="accent1">
                    <a:lumMod val="75000"/>
                  </a:schemeClr>
                </a:solidFill>
              </a:rPr>
              <a:t>name</a:t>
            </a:r>
            <a:r>
              <a:rPr lang="de-DE" i="1" dirty="0">
                <a:solidFill>
                  <a:schemeClr val="accent1">
                    <a:lumMod val="75000"/>
                  </a:schemeClr>
                </a:solidFill>
              </a:rPr>
              <a:t> </a:t>
            </a:r>
            <a:r>
              <a:rPr lang="de-DE" i="1" dirty="0" err="1">
                <a:solidFill>
                  <a:schemeClr val="accent1">
                    <a:lumMod val="75000"/>
                  </a:schemeClr>
                </a:solidFill>
              </a:rPr>
              <a:t>Schlageter</a:t>
            </a:r>
            <a:r>
              <a:rPr lang="de-DE" i="1" dirty="0">
                <a:solidFill>
                  <a:schemeClr val="accent1">
                    <a:lumMod val="75000"/>
                  </a:schemeClr>
                </a:solidFill>
              </a:rPr>
              <a:t> Street </a:t>
            </a:r>
            <a:r>
              <a:rPr lang="de-DE" i="1" dirty="0" err="1">
                <a:solidFill>
                  <a:schemeClr val="accent1">
                    <a:lumMod val="75000"/>
                  </a:schemeClr>
                </a:solidFill>
              </a:rPr>
              <a:t>is</a:t>
            </a:r>
            <a:r>
              <a:rPr lang="de-DE" i="1" dirty="0">
                <a:solidFill>
                  <a:schemeClr val="accent1">
                    <a:lumMod val="75000"/>
                  </a:schemeClr>
                </a:solidFill>
              </a:rPr>
              <a:t> </a:t>
            </a:r>
            <a:r>
              <a:rPr lang="de-DE" i="1" dirty="0" err="1">
                <a:solidFill>
                  <a:schemeClr val="accent1">
                    <a:lumMod val="75000"/>
                  </a:schemeClr>
                </a:solidFill>
              </a:rPr>
              <a:t>for</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antifaschist</a:t>
            </a:r>
            <a:r>
              <a:rPr lang="de-DE" i="1" dirty="0">
                <a:solidFill>
                  <a:schemeClr val="accent1">
                    <a:lumMod val="75000"/>
                  </a:schemeClr>
                </a:solidFill>
              </a:rPr>
              <a:t> West </a:t>
            </a:r>
            <a:r>
              <a:rPr lang="de-DE" i="1" dirty="0" err="1">
                <a:solidFill>
                  <a:schemeClr val="accent1">
                    <a:lumMod val="75000"/>
                  </a:schemeClr>
                </a:solidFill>
              </a:rPr>
              <a:t>is</a:t>
            </a:r>
            <a:r>
              <a:rPr lang="de-DE" i="1" dirty="0">
                <a:solidFill>
                  <a:schemeClr val="accent1">
                    <a:lumMod val="75000"/>
                  </a:schemeClr>
                </a:solidFill>
              </a:rPr>
              <a:t> a </a:t>
            </a:r>
            <a:r>
              <a:rPr lang="de-DE" i="1" dirty="0" err="1">
                <a:solidFill>
                  <a:schemeClr val="accent1">
                    <a:lumMod val="75000"/>
                  </a:schemeClr>
                </a:solidFill>
              </a:rPr>
              <a:t>disgrace</a:t>
            </a:r>
            <a:r>
              <a:rPr lang="de-DE" i="1" dirty="0">
                <a:solidFill>
                  <a:schemeClr val="accent1">
                    <a:lumMod val="75000"/>
                  </a:schemeClr>
                </a:solidFill>
              </a:rPr>
              <a:t> </a:t>
            </a:r>
            <a:r>
              <a:rPr lang="de-DE" i="1" dirty="0" err="1">
                <a:solidFill>
                  <a:schemeClr val="accent1">
                    <a:lumMod val="75000"/>
                  </a:schemeClr>
                </a:solidFill>
              </a:rPr>
              <a:t>and</a:t>
            </a:r>
            <a:r>
              <a:rPr lang="de-DE" i="1" dirty="0">
                <a:solidFill>
                  <a:schemeClr val="accent1">
                    <a:lumMod val="75000"/>
                  </a:schemeClr>
                </a:solidFill>
              </a:rPr>
              <a:t> an </a:t>
            </a:r>
            <a:r>
              <a:rPr lang="de-DE" i="1" dirty="0" err="1">
                <a:solidFill>
                  <a:schemeClr val="accent1">
                    <a:lumMod val="75000"/>
                  </a:schemeClr>
                </a:solidFill>
              </a:rPr>
              <a:t>ingononymity</a:t>
            </a:r>
            <a:r>
              <a:rPr lang="de-DE" i="1" dirty="0">
                <a:solidFill>
                  <a:schemeClr val="accent1">
                    <a:lumMod val="75000"/>
                  </a:schemeClr>
                </a:solidFill>
              </a:rPr>
              <a:t>…. </a:t>
            </a:r>
          </a:p>
          <a:p>
            <a:endParaRPr lang="de-DE" i="1" dirty="0">
              <a:solidFill>
                <a:schemeClr val="accent1">
                  <a:lumMod val="75000"/>
                </a:schemeClr>
              </a:solidFill>
            </a:endParaRPr>
          </a:p>
          <a:p>
            <a:r>
              <a:rPr lang="de-DE" i="1" dirty="0" err="1">
                <a:solidFill>
                  <a:schemeClr val="accent1">
                    <a:lumMod val="75000"/>
                  </a:schemeClr>
                </a:solidFill>
              </a:rPr>
              <a:t>Schlageter</a:t>
            </a:r>
            <a:r>
              <a:rPr lang="de-DE" i="1" dirty="0">
                <a:solidFill>
                  <a:schemeClr val="accent1">
                    <a:lumMod val="75000"/>
                  </a:schemeClr>
                </a:solidFill>
              </a:rPr>
              <a:t> was </a:t>
            </a:r>
            <a:r>
              <a:rPr lang="de-DE" i="1" dirty="0" err="1">
                <a:solidFill>
                  <a:schemeClr val="accent1">
                    <a:lumMod val="75000"/>
                  </a:schemeClr>
                </a:solidFill>
              </a:rPr>
              <a:t>one</a:t>
            </a:r>
            <a:r>
              <a:rPr lang="de-DE" i="1" dirty="0">
                <a:solidFill>
                  <a:schemeClr val="accent1">
                    <a:lumMod val="75000"/>
                  </a:schemeClr>
                </a:solidFill>
              </a:rPr>
              <a:t> </a:t>
            </a:r>
            <a:r>
              <a:rPr lang="de-DE" i="1" dirty="0" err="1">
                <a:solidFill>
                  <a:schemeClr val="accent1">
                    <a:lumMod val="75000"/>
                  </a:schemeClr>
                </a:solidFill>
              </a:rPr>
              <a:t>of</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first</a:t>
            </a:r>
            <a:r>
              <a:rPr lang="de-DE" i="1" dirty="0">
                <a:solidFill>
                  <a:schemeClr val="accent1">
                    <a:lumMod val="75000"/>
                  </a:schemeClr>
                </a:solidFill>
              </a:rPr>
              <a:t> Nazis.…</a:t>
            </a:r>
          </a:p>
          <a:p>
            <a:endParaRPr lang="de-DE" i="1" dirty="0">
              <a:solidFill>
                <a:schemeClr val="accent1">
                  <a:lumMod val="75000"/>
                </a:schemeClr>
              </a:solidFill>
            </a:endParaRPr>
          </a:p>
          <a:p>
            <a:r>
              <a:rPr lang="de-DE" i="1" dirty="0" err="1">
                <a:solidFill>
                  <a:schemeClr val="accent1">
                    <a:lumMod val="75000"/>
                  </a:schemeClr>
                </a:solidFill>
              </a:rPr>
              <a:t>One</a:t>
            </a:r>
            <a:r>
              <a:rPr lang="de-DE" i="1" dirty="0">
                <a:solidFill>
                  <a:schemeClr val="accent1">
                    <a:lumMod val="75000"/>
                  </a:schemeClr>
                </a:solidFill>
              </a:rPr>
              <a:t> </a:t>
            </a:r>
            <a:r>
              <a:rPr lang="de-DE" i="1" dirty="0" err="1">
                <a:solidFill>
                  <a:schemeClr val="accent1">
                    <a:lumMod val="75000"/>
                  </a:schemeClr>
                </a:solidFill>
              </a:rPr>
              <a:t>of</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first</a:t>
            </a:r>
            <a:r>
              <a:rPr lang="de-DE" i="1" dirty="0">
                <a:solidFill>
                  <a:schemeClr val="accent1">
                    <a:lumMod val="75000"/>
                  </a:schemeClr>
                </a:solidFill>
              </a:rPr>
              <a:t> </a:t>
            </a:r>
            <a:r>
              <a:rPr lang="de-DE" i="1" dirty="0" err="1">
                <a:solidFill>
                  <a:schemeClr val="accent1">
                    <a:lumMod val="75000"/>
                  </a:schemeClr>
                </a:solidFill>
              </a:rPr>
              <a:t>leaders</a:t>
            </a:r>
            <a:r>
              <a:rPr lang="de-DE" i="1" dirty="0">
                <a:solidFill>
                  <a:schemeClr val="accent1">
                    <a:lumMod val="75000"/>
                  </a:schemeClr>
                </a:solidFill>
              </a:rPr>
              <a:t> </a:t>
            </a:r>
            <a:r>
              <a:rPr lang="de-DE" i="1" dirty="0" err="1">
                <a:solidFill>
                  <a:schemeClr val="accent1">
                    <a:lumMod val="75000"/>
                  </a:schemeClr>
                </a:solidFill>
              </a:rPr>
              <a:t>and</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best</a:t>
            </a:r>
            <a:r>
              <a:rPr lang="de-DE" i="1" dirty="0">
                <a:solidFill>
                  <a:schemeClr val="accent1">
                    <a:lumMod val="75000"/>
                  </a:schemeClr>
                </a:solidFill>
              </a:rPr>
              <a:t> </a:t>
            </a:r>
            <a:r>
              <a:rPr lang="de-DE" i="1" dirty="0" err="1">
                <a:solidFill>
                  <a:schemeClr val="accent1">
                    <a:lumMod val="75000"/>
                  </a:schemeClr>
                </a:solidFill>
              </a:rPr>
              <a:t>and</a:t>
            </a:r>
            <a:r>
              <a:rPr lang="de-DE" i="1" dirty="0">
                <a:solidFill>
                  <a:schemeClr val="accent1">
                    <a:lumMod val="75000"/>
                  </a:schemeClr>
                </a:solidFill>
              </a:rPr>
              <a:t> </a:t>
            </a:r>
            <a:r>
              <a:rPr lang="de-DE" i="1" dirty="0" err="1">
                <a:solidFill>
                  <a:schemeClr val="accent1">
                    <a:lumMod val="75000"/>
                  </a:schemeClr>
                </a:solidFill>
              </a:rPr>
              <a:t>most</a:t>
            </a:r>
            <a:r>
              <a:rPr lang="de-DE" i="1" dirty="0">
                <a:solidFill>
                  <a:schemeClr val="accent1">
                    <a:lumMod val="75000"/>
                  </a:schemeClr>
                </a:solidFill>
              </a:rPr>
              <a:t> brave </a:t>
            </a:r>
            <a:r>
              <a:rPr lang="de-DE" i="1" dirty="0" err="1">
                <a:solidFill>
                  <a:schemeClr val="accent1">
                    <a:lumMod val="75000"/>
                  </a:schemeClr>
                </a:solidFill>
              </a:rPr>
              <a:t>fighter</a:t>
            </a:r>
            <a:r>
              <a:rPr lang="de-DE" i="1" dirty="0">
                <a:solidFill>
                  <a:schemeClr val="accent1">
                    <a:lumMod val="75000"/>
                  </a:schemeClr>
                </a:solidFill>
              </a:rPr>
              <a:t> in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battle</a:t>
            </a:r>
            <a:r>
              <a:rPr lang="de-DE" i="1" dirty="0">
                <a:solidFill>
                  <a:schemeClr val="accent1">
                    <a:lumMod val="75000"/>
                  </a:schemeClr>
                </a:solidFill>
              </a:rPr>
              <a:t> </a:t>
            </a:r>
            <a:r>
              <a:rPr lang="de-DE" i="1" dirty="0" err="1">
                <a:solidFill>
                  <a:schemeClr val="accent1">
                    <a:lumMod val="75000"/>
                  </a:schemeClr>
                </a:solidFill>
              </a:rPr>
              <a:t>against</a:t>
            </a:r>
            <a:r>
              <a:rPr lang="de-DE" i="1" dirty="0">
                <a:solidFill>
                  <a:schemeClr val="accent1">
                    <a:lumMod val="75000"/>
                  </a:schemeClr>
                </a:solidFill>
              </a:rPr>
              <a:t> Hitler … was an </a:t>
            </a:r>
            <a:r>
              <a:rPr lang="de-DE" i="1" dirty="0" err="1">
                <a:solidFill>
                  <a:schemeClr val="accent1">
                    <a:lumMod val="75000"/>
                  </a:schemeClr>
                </a:solidFill>
              </a:rPr>
              <a:t>inhabitant</a:t>
            </a:r>
            <a:r>
              <a:rPr lang="de-DE" i="1" dirty="0">
                <a:solidFill>
                  <a:schemeClr val="accent1">
                    <a:lumMod val="75000"/>
                  </a:schemeClr>
                </a:solidFill>
              </a:rPr>
              <a:t> </a:t>
            </a:r>
            <a:r>
              <a:rPr lang="de-DE" i="1" dirty="0" err="1">
                <a:solidFill>
                  <a:schemeClr val="accent1">
                    <a:lumMod val="75000"/>
                  </a:schemeClr>
                </a:solidFill>
              </a:rPr>
              <a:t>of</a:t>
            </a:r>
            <a:r>
              <a:rPr lang="de-DE" i="1" dirty="0">
                <a:solidFill>
                  <a:schemeClr val="accent1">
                    <a:lumMod val="75000"/>
                  </a:schemeClr>
                </a:solidFill>
              </a:rPr>
              <a:t> </a:t>
            </a:r>
            <a:r>
              <a:rPr lang="de-DE" i="1" dirty="0" err="1">
                <a:solidFill>
                  <a:schemeClr val="accent1">
                    <a:lumMod val="75000"/>
                  </a:schemeClr>
                </a:solidFill>
              </a:rPr>
              <a:t>this</a:t>
            </a:r>
            <a:r>
              <a:rPr lang="de-DE" i="1" dirty="0">
                <a:solidFill>
                  <a:schemeClr val="accent1">
                    <a:lumMod val="75000"/>
                  </a:schemeClr>
                </a:solidFill>
              </a:rPr>
              <a:t> </a:t>
            </a:r>
            <a:r>
              <a:rPr lang="de-DE" i="1" dirty="0" err="1">
                <a:solidFill>
                  <a:schemeClr val="accent1">
                    <a:lumMod val="75000"/>
                  </a:schemeClr>
                </a:solidFill>
              </a:rPr>
              <a:t>street</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metal</a:t>
            </a:r>
            <a:r>
              <a:rPr lang="de-DE" i="1" dirty="0">
                <a:solidFill>
                  <a:schemeClr val="accent1">
                    <a:lumMod val="75000"/>
                  </a:schemeClr>
                </a:solidFill>
              </a:rPr>
              <a:t> </a:t>
            </a:r>
            <a:r>
              <a:rPr lang="de-DE" i="1" dirty="0" err="1">
                <a:solidFill>
                  <a:schemeClr val="accent1">
                    <a:lumMod val="75000"/>
                  </a:schemeClr>
                </a:solidFill>
              </a:rPr>
              <a:t>worker</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former</a:t>
            </a:r>
            <a:r>
              <a:rPr lang="de-DE" i="1" dirty="0">
                <a:solidFill>
                  <a:schemeClr val="accent1">
                    <a:lumMod val="75000"/>
                  </a:schemeClr>
                </a:solidFill>
              </a:rPr>
              <a:t> </a:t>
            </a:r>
            <a:r>
              <a:rPr lang="de-DE" i="1" dirty="0" err="1">
                <a:solidFill>
                  <a:schemeClr val="accent1">
                    <a:lumMod val="75000"/>
                  </a:schemeClr>
                </a:solidFill>
              </a:rPr>
              <a:t>unionist</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saxonian</a:t>
            </a:r>
            <a:r>
              <a:rPr lang="de-DE" i="1" dirty="0">
                <a:solidFill>
                  <a:schemeClr val="accent1">
                    <a:lumMod val="75000"/>
                  </a:schemeClr>
                </a:solidFill>
              </a:rPr>
              <a:t> regional </a:t>
            </a:r>
            <a:r>
              <a:rPr lang="de-DE" i="1" dirty="0" err="1">
                <a:solidFill>
                  <a:schemeClr val="accent1">
                    <a:lumMod val="75000"/>
                  </a:schemeClr>
                </a:solidFill>
              </a:rPr>
              <a:t>councillor</a:t>
            </a:r>
            <a:r>
              <a:rPr lang="de-DE" i="1" dirty="0">
                <a:solidFill>
                  <a:schemeClr val="accent1">
                    <a:lumMod val="75000"/>
                  </a:schemeClr>
                </a:solidFill>
              </a:rPr>
              <a:t> Georg Schwarz. </a:t>
            </a:r>
          </a:p>
          <a:p>
            <a:endParaRPr lang="de-DE" i="1" dirty="0">
              <a:solidFill>
                <a:schemeClr val="accent1">
                  <a:lumMod val="75000"/>
                </a:schemeClr>
              </a:solidFill>
            </a:endParaRPr>
          </a:p>
          <a:p>
            <a:r>
              <a:rPr lang="de-DE" i="1" dirty="0">
                <a:solidFill>
                  <a:schemeClr val="accent1">
                    <a:lumMod val="75000"/>
                  </a:schemeClr>
                </a:solidFill>
              </a:rPr>
              <a:t>He </a:t>
            </a:r>
            <a:r>
              <a:rPr lang="de-DE" i="1" dirty="0" err="1">
                <a:solidFill>
                  <a:schemeClr val="accent1">
                    <a:lumMod val="75000"/>
                  </a:schemeClr>
                </a:solidFill>
              </a:rPr>
              <a:t>epitomises</a:t>
            </a:r>
            <a:r>
              <a:rPr lang="de-DE" i="1" dirty="0">
                <a:solidFill>
                  <a:schemeClr val="accent1">
                    <a:lumMod val="75000"/>
                  </a:schemeClr>
                </a:solidFill>
              </a:rPr>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battle</a:t>
            </a:r>
            <a:r>
              <a:rPr lang="de-DE" i="1" dirty="0">
                <a:solidFill>
                  <a:schemeClr val="accent1">
                    <a:lumMod val="75000"/>
                  </a:schemeClr>
                </a:solidFill>
              </a:rPr>
              <a:t> </a:t>
            </a:r>
            <a:r>
              <a:rPr lang="de-DE" i="1" dirty="0" err="1">
                <a:solidFill>
                  <a:schemeClr val="accent1">
                    <a:lumMod val="75000"/>
                  </a:schemeClr>
                </a:solidFill>
              </a:rPr>
              <a:t>against</a:t>
            </a:r>
            <a:r>
              <a:rPr lang="de-DE" i="1" dirty="0">
                <a:solidFill>
                  <a:schemeClr val="accent1">
                    <a:lumMod val="75000"/>
                  </a:schemeClr>
                </a:solidFill>
              </a:rPr>
              <a:t> Nazi </a:t>
            </a:r>
            <a:r>
              <a:rPr lang="de-DE" i="1" dirty="0" err="1">
                <a:solidFill>
                  <a:schemeClr val="accent1">
                    <a:lumMod val="75000"/>
                  </a:schemeClr>
                </a:solidFill>
              </a:rPr>
              <a:t>terror</a:t>
            </a:r>
            <a:r>
              <a:rPr lang="de-DE" i="1" dirty="0">
                <a:solidFill>
                  <a:schemeClr val="accent1">
                    <a:lumMod val="75000"/>
                  </a:schemeClr>
                </a:solidFill>
              </a:rPr>
              <a:t> </a:t>
            </a:r>
            <a:r>
              <a:rPr lang="de-DE" i="1" dirty="0" err="1">
                <a:solidFill>
                  <a:schemeClr val="accent1">
                    <a:lumMod val="75000"/>
                  </a:schemeClr>
                </a:solidFill>
              </a:rPr>
              <a:t>and</a:t>
            </a:r>
            <a:r>
              <a:rPr lang="de-DE" i="1" dirty="0">
                <a:solidFill>
                  <a:schemeClr val="accent1">
                    <a:lumMod val="75000"/>
                  </a:schemeClr>
                </a:solidFill>
              </a:rPr>
              <a:t> </a:t>
            </a:r>
            <a:r>
              <a:rPr lang="de-DE" i="1" dirty="0" err="1">
                <a:solidFill>
                  <a:schemeClr val="accent1">
                    <a:lumMod val="75000"/>
                  </a:schemeClr>
                </a:solidFill>
              </a:rPr>
              <a:t>against</a:t>
            </a:r>
            <a:r>
              <a:rPr lang="de-DE" i="1" dirty="0">
                <a:solidFill>
                  <a:schemeClr val="accent1">
                    <a:lumMod val="75000"/>
                  </a:schemeClr>
                </a:solidFill>
              </a:rPr>
              <a:t> </a:t>
            </a:r>
            <a:r>
              <a:rPr lang="de-DE" i="1" dirty="0" err="1">
                <a:solidFill>
                  <a:schemeClr val="accent1">
                    <a:lumMod val="75000"/>
                  </a:schemeClr>
                </a:solidFill>
              </a:rPr>
              <a:t>these</a:t>
            </a:r>
            <a:r>
              <a:rPr lang="de-DE" i="1" dirty="0">
                <a:solidFill>
                  <a:schemeClr val="accent1">
                    <a:lumMod val="75000"/>
                  </a:schemeClr>
                </a:solidFill>
              </a:rPr>
              <a:t> </a:t>
            </a:r>
            <a:r>
              <a:rPr lang="de-DE" i="1" dirty="0" err="1">
                <a:solidFill>
                  <a:schemeClr val="accent1">
                    <a:lumMod val="75000"/>
                  </a:schemeClr>
                </a:solidFill>
              </a:rPr>
              <a:t>perpetrators</a:t>
            </a:r>
            <a:r>
              <a:rPr lang="de-DE" i="1" dirty="0">
                <a:solidFill>
                  <a:schemeClr val="accent1">
                    <a:lumMod val="75000"/>
                  </a:schemeClr>
                </a:solidFill>
              </a:rPr>
              <a:t>. In </a:t>
            </a:r>
            <a:r>
              <a:rPr lang="de-DE" i="1" dirty="0" err="1">
                <a:solidFill>
                  <a:schemeClr val="accent1">
                    <a:lumMod val="75000"/>
                  </a:schemeClr>
                </a:solidFill>
              </a:rPr>
              <a:t>this</a:t>
            </a:r>
            <a:r>
              <a:rPr lang="de-DE" i="1" dirty="0">
                <a:solidFill>
                  <a:schemeClr val="accent1">
                    <a:lumMod val="75000"/>
                  </a:schemeClr>
                </a:solidFill>
              </a:rPr>
              <a:t> </a:t>
            </a:r>
            <a:r>
              <a:rPr lang="de-DE" i="1" dirty="0" err="1">
                <a:solidFill>
                  <a:schemeClr val="accent1">
                    <a:lumMod val="75000"/>
                  </a:schemeClr>
                </a:solidFill>
              </a:rPr>
              <a:t>battle</a:t>
            </a:r>
            <a:r>
              <a:rPr lang="de-DE" i="1" dirty="0">
                <a:solidFill>
                  <a:schemeClr val="accent1">
                    <a:lumMod val="75000"/>
                  </a:schemeClr>
                </a:solidFill>
              </a:rPr>
              <a:t> he was </a:t>
            </a:r>
            <a:r>
              <a:rPr lang="de-DE" i="1" dirty="0" err="1">
                <a:solidFill>
                  <a:schemeClr val="accent1">
                    <a:lumMod val="75000"/>
                  </a:schemeClr>
                </a:solidFill>
              </a:rPr>
              <a:t>sentenced</a:t>
            </a:r>
            <a:r>
              <a:rPr lang="de-DE" i="1" dirty="0">
                <a:solidFill>
                  <a:schemeClr val="accent1">
                    <a:lumMod val="75000"/>
                  </a:schemeClr>
                </a:solidFill>
              </a:rPr>
              <a:t> </a:t>
            </a:r>
            <a:r>
              <a:rPr lang="de-DE" i="1" dirty="0" err="1">
                <a:solidFill>
                  <a:schemeClr val="accent1">
                    <a:lumMod val="75000"/>
                  </a:schemeClr>
                </a:solidFill>
              </a:rPr>
              <a:t>to</a:t>
            </a:r>
            <a:r>
              <a:rPr lang="de-DE" i="1" dirty="0">
                <a:solidFill>
                  <a:schemeClr val="accent1">
                    <a:lumMod val="75000"/>
                  </a:schemeClr>
                </a:solidFill>
              </a:rPr>
              <a:t> </a:t>
            </a:r>
            <a:r>
              <a:rPr lang="de-DE" i="1" dirty="0" err="1">
                <a:solidFill>
                  <a:schemeClr val="accent1">
                    <a:lumMod val="75000"/>
                  </a:schemeClr>
                </a:solidFill>
              </a:rPr>
              <a:t>death</a:t>
            </a:r>
            <a:r>
              <a:rPr lang="de-DE" i="1" dirty="0">
                <a:solidFill>
                  <a:schemeClr val="accent1">
                    <a:lumMod val="75000"/>
                  </a:schemeClr>
                </a:solidFill>
              </a:rPr>
              <a:t> in Dresden </a:t>
            </a:r>
            <a:r>
              <a:rPr lang="de-DE" i="1" dirty="0" err="1">
                <a:solidFill>
                  <a:schemeClr val="accent1">
                    <a:lumMod val="75000"/>
                  </a:schemeClr>
                </a:solidFill>
              </a:rPr>
              <a:t>and</a:t>
            </a:r>
            <a:r>
              <a:rPr lang="de-DE" i="1" dirty="0">
                <a:solidFill>
                  <a:schemeClr val="accent1">
                    <a:lumMod val="75000"/>
                  </a:schemeClr>
                </a:solidFill>
              </a:rPr>
              <a:t> he </a:t>
            </a:r>
            <a:r>
              <a:rPr lang="de-DE" i="1" dirty="0" err="1">
                <a:solidFill>
                  <a:schemeClr val="accent1">
                    <a:lumMod val="75000"/>
                  </a:schemeClr>
                </a:solidFill>
              </a:rPr>
              <a:t>died</a:t>
            </a:r>
            <a:r>
              <a:rPr lang="de-DE" i="1" dirty="0">
                <a:solidFill>
                  <a:schemeClr val="accent1">
                    <a:lumMod val="75000"/>
                  </a:schemeClr>
                </a:solidFill>
              </a:rPr>
              <a:t> at </a:t>
            </a:r>
            <a:r>
              <a:rPr lang="de-DE" i="1" dirty="0" err="1">
                <a:solidFill>
                  <a:schemeClr val="accent1">
                    <a:lumMod val="75000"/>
                  </a:schemeClr>
                </a:solidFill>
              </a:rPr>
              <a:t>the</a:t>
            </a:r>
            <a:r>
              <a:rPr lang="de-DE" i="1" dirty="0">
                <a:solidFill>
                  <a:schemeClr val="accent1">
                    <a:lumMod val="75000"/>
                  </a:schemeClr>
                </a:solidFill>
              </a:rPr>
              <a:t> </a:t>
            </a:r>
            <a:r>
              <a:rPr lang="de-DE" i="1" dirty="0" err="1">
                <a:solidFill>
                  <a:schemeClr val="accent1">
                    <a:lumMod val="75000"/>
                  </a:schemeClr>
                </a:solidFill>
              </a:rPr>
              <a:t>guillotine</a:t>
            </a:r>
            <a:r>
              <a:rPr lang="de-DE" i="1" dirty="0">
                <a:solidFill>
                  <a:schemeClr val="accent1">
                    <a:lumMod val="75000"/>
                  </a:schemeClr>
                </a:solidFill>
              </a:rPr>
              <a:t> on 12. </a:t>
            </a:r>
            <a:r>
              <a:rPr lang="de-DE" i="1" dirty="0" err="1">
                <a:solidFill>
                  <a:schemeClr val="accent1">
                    <a:lumMod val="75000"/>
                  </a:schemeClr>
                </a:solidFill>
              </a:rPr>
              <a:t>January</a:t>
            </a:r>
            <a:r>
              <a:rPr lang="de-DE" i="1" dirty="0">
                <a:solidFill>
                  <a:schemeClr val="accent1">
                    <a:lumMod val="75000"/>
                  </a:schemeClr>
                </a:solidFill>
              </a:rPr>
              <a:t> 1944. </a:t>
            </a:r>
          </a:p>
        </p:txBody>
      </p:sp>
      <p:pic>
        <p:nvPicPr>
          <p:cNvPr id="7" name="Grafik 6"/>
          <p:cNvPicPr>
            <a:picLocks noChangeAspect="1"/>
          </p:cNvPicPr>
          <p:nvPr/>
        </p:nvPicPr>
        <p:blipFill>
          <a:blip r:embed="rId4"/>
          <a:stretch>
            <a:fillRect/>
          </a:stretch>
        </p:blipFill>
        <p:spPr>
          <a:xfrm>
            <a:off x="4329522" y="5852849"/>
            <a:ext cx="3567683" cy="733951"/>
          </a:xfrm>
          <a:prstGeom prst="rect">
            <a:avLst/>
          </a:prstGeom>
        </p:spPr>
      </p:pic>
    </p:spTree>
    <p:extLst>
      <p:ext uri="{BB962C8B-B14F-4D97-AF65-F5344CB8AC3E}">
        <p14:creationId xmlns:p14="http://schemas.microsoft.com/office/powerpoint/2010/main" val="242217978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27</a:t>
            </a:fld>
            <a:endParaRPr lang="en-GB"/>
          </a:p>
        </p:txBody>
      </p:sp>
      <p:sp>
        <p:nvSpPr>
          <p:cNvPr id="3" name="Rechteck 2"/>
          <p:cNvSpPr/>
          <p:nvPr/>
        </p:nvSpPr>
        <p:spPr>
          <a:xfrm>
            <a:off x="468000" y="1044000"/>
            <a:ext cx="8496488" cy="6140142"/>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Practical concerns (N= 108, 71%):</a:t>
            </a:r>
            <a:endParaRPr lang="de-DE" b="1" dirty="0">
              <a:ea typeface="Calibri" panose="020F0502020204030204" pitchFamily="34" charset="0"/>
              <a:cs typeface="Times New Roman" panose="02020603050405020304" pitchFamily="18" charset="0"/>
            </a:endParaRPr>
          </a:p>
          <a:p>
            <a:pPr marL="358775" indent="-358775"/>
            <a:r>
              <a:rPr lang="en-GB" sz="500"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O</a:t>
            </a:r>
            <a:r>
              <a:rPr lang="pl-PL" u="sng" dirty="0">
                <a:ea typeface="Calibri" panose="020F0502020204030204" pitchFamily="34" charset="0"/>
                <a:cs typeface="Times New Roman" panose="02020603050405020304" pitchFamily="18" charset="0"/>
              </a:rPr>
              <a:t>rientational aspects</a:t>
            </a:r>
            <a:r>
              <a:rPr lang="pl-PL"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C</a:t>
            </a:r>
            <a:r>
              <a:rPr lang="pl-PL" u="sng" dirty="0">
                <a:ea typeface="Calibri" panose="020F0502020204030204" pitchFamily="34" charset="0"/>
                <a:cs typeface="Times New Roman" panose="02020603050405020304" pitchFamily="18" charset="0"/>
              </a:rPr>
              <a:t>ost </a:t>
            </a:r>
            <a:r>
              <a:rPr lang="pl-PL" dirty="0">
                <a:ea typeface="Calibri" panose="020F0502020204030204" pitchFamily="34" charset="0"/>
                <a:cs typeface="Times New Roman" panose="02020603050405020304" pitchFamily="18" charset="0"/>
              </a:rPr>
              <a:t>of changing street signs</a:t>
            </a:r>
            <a:r>
              <a:rPr lang="de-DE" dirty="0">
                <a:ea typeface="Calibri" panose="020F0502020204030204" pitchFamily="34" charset="0"/>
                <a:cs typeface="Times New Roman" panose="02020603050405020304" pitchFamily="18" charset="0"/>
              </a:rPr>
              <a:t>: I</a:t>
            </a:r>
            <a:r>
              <a:rPr lang="pl-PL" dirty="0">
                <a:ea typeface="Calibri" panose="020F0502020204030204" pitchFamily="34" charset="0"/>
                <a:cs typeface="Times New Roman" panose="02020603050405020304" pitchFamily="18" charset="0"/>
              </a:rPr>
              <a:t>mporant argument in </a:t>
            </a:r>
            <a:r>
              <a:rPr lang="de-DE" dirty="0" err="1">
                <a:ea typeface="Calibri" panose="020F0502020204030204" pitchFamily="34" charset="0"/>
                <a:cs typeface="Times New Roman" panose="02020603050405020304" pitchFamily="18" charset="0"/>
              </a:rPr>
              <a:t>small</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towns</a:t>
            </a:r>
            <a:endParaRPr lang="de-DE" dirty="0">
              <a:ea typeface="Calibri" panose="020F0502020204030204" pitchFamily="34" charset="0"/>
              <a:cs typeface="Times New Roman" panose="02020603050405020304" pitchFamily="18" charset="0"/>
            </a:endParaRPr>
          </a:p>
          <a:p>
            <a:pPr marL="358775" indent="-358775"/>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58775" indent="-358775"/>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A</a:t>
            </a:r>
            <a:r>
              <a:rPr lang="pl-PL" u="sng" dirty="0">
                <a:ea typeface="Calibri" panose="020F0502020204030204" pitchFamily="34" charset="0"/>
                <a:cs typeface="Times New Roman" panose="02020603050405020304" pitchFamily="18" charset="0"/>
              </a:rPr>
              <a:t>dminstrative burden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for businesses and private citizens situated on </a:t>
            </a:r>
            <a:r>
              <a:rPr lang="de-DE" dirty="0">
                <a:ea typeface="Calibri" panose="020F0502020204030204" pitchFamily="34" charset="0"/>
                <a:cs typeface="Times New Roman" panose="02020603050405020304" pitchFamily="18" charset="0"/>
              </a:rPr>
              <a:t>a</a:t>
            </a:r>
            <a:r>
              <a:rPr lang="pl-PL" dirty="0">
                <a:ea typeface="Calibri" panose="020F0502020204030204" pitchFamily="34" charset="0"/>
                <a:cs typeface="Times New Roman" panose="02020603050405020304" pitchFamily="18" charset="0"/>
              </a:rPr>
              <a:t> part</a:t>
            </a:r>
            <a:r>
              <a:rPr lang="de-DE" dirty="0">
                <a:ea typeface="Calibri" panose="020F0502020204030204" pitchFamily="34" charset="0"/>
                <a:cs typeface="Times New Roman" panose="02020603050405020304" pitchFamily="18" charset="0"/>
              </a:rPr>
              <a:t>i</a:t>
            </a:r>
            <a:r>
              <a:rPr lang="pl-PL" dirty="0">
                <a:ea typeface="Calibri" panose="020F0502020204030204" pitchFamily="34" charset="0"/>
                <a:cs typeface="Times New Roman" panose="02020603050405020304" pitchFamily="18" charset="0"/>
              </a:rPr>
              <a:t>cular street</a:t>
            </a:r>
            <a:endParaRPr lang="de-DE" dirty="0">
              <a:ea typeface="Calibri" panose="020F0502020204030204" pitchFamily="34" charset="0"/>
              <a:cs typeface="Times New Roman" panose="02020603050405020304" pitchFamily="18" charset="0"/>
            </a:endParaRPr>
          </a:p>
          <a:p>
            <a:pPr marL="358775" indent="-358775"/>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A</a:t>
            </a:r>
            <a:r>
              <a:rPr lang="en-GB" u="sng" dirty="0">
                <a:ea typeface="Calibri" panose="020F0502020204030204" pitchFamily="34" charset="0"/>
                <a:cs typeface="Times New Roman" panose="02020603050405020304" pitchFamily="18" charset="0"/>
              </a:rPr>
              <a:t>voidance of disgruntlements</a:t>
            </a:r>
            <a:r>
              <a:rPr lang="en-GB"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and potential future complaints: </a:t>
            </a:r>
          </a:p>
          <a:p>
            <a:pPr marL="355600" indent="-355600"/>
            <a:r>
              <a:rPr lang="en-GB" dirty="0">
                <a:ea typeface="Calibri" panose="020F0502020204030204" pitchFamily="34" charset="0"/>
                <a:cs typeface="Times New Roman" panose="02020603050405020304" pitchFamily="18" charset="0"/>
              </a:rPr>
              <a:t>	</a:t>
            </a:r>
            <a:endParaRPr lang="en-GB" sz="800" dirty="0">
              <a:ea typeface="Calibri" panose="020F0502020204030204" pitchFamily="34" charset="0"/>
              <a:cs typeface="Times New Roman" panose="02020603050405020304" pitchFamily="18" charset="0"/>
            </a:endParaRPr>
          </a:p>
          <a:p>
            <a:pPr marL="355600" indent="-355600"/>
            <a:r>
              <a:rPr lang="en-GB" dirty="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Linguistic reasoning</a:t>
            </a:r>
          </a:p>
          <a:p>
            <a:pPr marL="355600" indent="-355600"/>
            <a:r>
              <a:rPr lang="en-GB" dirty="0">
                <a:ea typeface="Calibri" panose="020F0502020204030204" pitchFamily="34" charset="0"/>
                <a:cs typeface="Times New Roman" panose="02020603050405020304" pitchFamily="18" charset="0"/>
              </a:rPr>
              <a:t>	Arguments related to pronunciation, practicability and semantics</a:t>
            </a:r>
          </a:p>
          <a:p>
            <a:pPr marL="355600" indent="-355600"/>
            <a:endParaRPr lang="en-GB" dirty="0">
              <a:ea typeface="Calibri" panose="020F0502020204030204" pitchFamily="34" charset="0"/>
              <a:cs typeface="Times New Roman" panose="02020603050405020304" pitchFamily="18" charset="0"/>
            </a:endParaRPr>
          </a:p>
          <a:p>
            <a:pPr marL="355600" indent="4763"/>
            <a:r>
              <a:rPr lang="en-GB" dirty="0">
                <a:ea typeface="Calibri" panose="020F0502020204030204" pitchFamily="34" charset="0"/>
                <a:cs typeface="Times New Roman" panose="02020603050405020304" pitchFamily="18" charset="0"/>
              </a:rPr>
              <a:t> </a:t>
            </a:r>
          </a:p>
          <a:p>
            <a:pPr marL="355600" indent="-355600"/>
            <a:endParaRPr lang="en-GB" dirty="0">
              <a:ea typeface="Calibri" panose="020F0502020204030204" pitchFamily="34" charset="0"/>
              <a:cs typeface="Times New Roman" panose="02020603050405020304" pitchFamily="18" charset="0"/>
            </a:endParaRPr>
          </a:p>
          <a:p>
            <a:pPr marL="355600" indent="-355600"/>
            <a:endParaRPr lang="en-GB" dirty="0">
              <a:ea typeface="Calibri" panose="020F0502020204030204" pitchFamily="34" charset="0"/>
              <a:cs typeface="Times New Roman" panose="02020603050405020304" pitchFamily="18" charset="0"/>
            </a:endParaRPr>
          </a:p>
          <a:p>
            <a:pPr marL="358775" indent="-358775"/>
            <a:endParaRPr lang="de-DE" dirty="0">
              <a:ea typeface="Calibri" panose="020F0502020204030204" pitchFamily="34" charset="0"/>
              <a:cs typeface="Times New Roman" panose="02020603050405020304" pitchFamily="18" charset="0"/>
            </a:endParaRPr>
          </a:p>
          <a:p>
            <a:pPr marL="358775" indent="-358775"/>
            <a:endParaRPr lang="de-DE" sz="1000" dirty="0">
              <a:ea typeface="Calibri" panose="020F0502020204030204" pitchFamily="34" charset="0"/>
              <a:cs typeface="Times New Roman" panose="02020603050405020304" pitchFamily="18" charset="0"/>
            </a:endParaRPr>
          </a:p>
          <a:p>
            <a:pPr marL="447675" indent="-447675"/>
            <a:r>
              <a:rPr lang="pl-PL"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p>
          <a:p>
            <a:pPr marL="355600" indent="-355600"/>
            <a:r>
              <a:rPr lang="de-DE"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Textfeld 4"/>
          <p:cNvSpPr txBox="1"/>
          <p:nvPr/>
        </p:nvSpPr>
        <p:spPr>
          <a:xfrm>
            <a:off x="90183" y="1401585"/>
            <a:ext cx="736099" cy="3693319"/>
          </a:xfrm>
          <a:prstGeom prst="rect">
            <a:avLst/>
          </a:prstGeom>
          <a:noFill/>
        </p:spPr>
        <p:txBody>
          <a:bodyPr wrap="none" rtlCol="0">
            <a:spAutoFit/>
          </a:bodyPr>
          <a:lstStyle/>
          <a:p>
            <a:r>
              <a:rPr lang="de-DE" dirty="0"/>
              <a:t>N= 22</a:t>
            </a:r>
          </a:p>
          <a:p>
            <a:endParaRPr lang="de-DE" dirty="0"/>
          </a:p>
          <a:p>
            <a:r>
              <a:rPr lang="de-DE" dirty="0"/>
              <a:t>N= 17</a:t>
            </a:r>
          </a:p>
          <a:p>
            <a:endParaRPr lang="de-DE" dirty="0"/>
          </a:p>
          <a:p>
            <a:r>
              <a:rPr lang="de-DE" dirty="0"/>
              <a:t>N= 54</a:t>
            </a:r>
          </a:p>
          <a:p>
            <a:endParaRPr lang="de-DE" dirty="0"/>
          </a:p>
          <a:p>
            <a:endParaRPr lang="de-DE" dirty="0"/>
          </a:p>
          <a:p>
            <a:r>
              <a:rPr lang="de-DE" dirty="0"/>
              <a:t>N= 3</a:t>
            </a:r>
          </a:p>
          <a:p>
            <a:endParaRPr lang="de-DE" dirty="0"/>
          </a:p>
          <a:p>
            <a:endParaRPr lang="de-DE" dirty="0"/>
          </a:p>
          <a:p>
            <a:r>
              <a:rPr lang="de-DE" dirty="0"/>
              <a:t>N= 10</a:t>
            </a:r>
          </a:p>
          <a:p>
            <a:endParaRPr lang="de-DE" dirty="0"/>
          </a:p>
          <a:p>
            <a:endParaRPr lang="de-DE" dirty="0"/>
          </a:p>
        </p:txBody>
      </p:sp>
      <p:sp>
        <p:nvSpPr>
          <p:cNvPr id="6" name="Rechteck 5"/>
          <p:cNvSpPr/>
          <p:nvPr/>
        </p:nvSpPr>
        <p:spPr>
          <a:xfrm>
            <a:off x="826282" y="5094904"/>
            <a:ext cx="7994190" cy="646331"/>
          </a:xfrm>
          <a:prstGeom prst="rect">
            <a:avLst/>
          </a:prstGeom>
        </p:spPr>
        <p:txBody>
          <a:bodyPr wrap="square">
            <a:spAutoFit/>
          </a:bodyPr>
          <a:lstStyle/>
          <a:p>
            <a:pPr algn="just">
              <a:spcAft>
                <a:spcPts val="0"/>
              </a:spcAft>
            </a:pPr>
            <a:r>
              <a:rPr lang="en-US" i="1" dirty="0">
                <a:ea typeface="Calibri" panose="020F0502020204030204" pitchFamily="34" charset="0"/>
                <a:cs typeface="Times New Roman" panose="02020603050405020304" pitchFamily="18" charset="0"/>
              </a:rPr>
              <a:t>“If you already have to replace a short, concise and easily articulated street name </a:t>
            </a:r>
          </a:p>
          <a:p>
            <a:pPr algn="just">
              <a:spcAft>
                <a:spcPts val="0"/>
              </a:spcAft>
            </a:pPr>
            <a:r>
              <a:rPr lang="en-US" i="1" dirty="0">
                <a:ea typeface="Calibri" panose="020F0502020204030204" pitchFamily="34" charset="0"/>
                <a:cs typeface="Times New Roman" panose="02020603050405020304" pitchFamily="18" charset="0"/>
              </a:rPr>
              <a:t>by a monstrosity of a word, at least be precise!” </a:t>
            </a:r>
            <a:r>
              <a:rPr lang="en-GB" dirty="0"/>
              <a:t>(LVZ, 05.09.2007)</a:t>
            </a:r>
            <a:endParaRPr lang="de-DE"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620815"/>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28</a:t>
            </a:fld>
            <a:endParaRPr lang="en-GB"/>
          </a:p>
        </p:txBody>
      </p:sp>
      <p:sp>
        <p:nvSpPr>
          <p:cNvPr id="3" name="Rechteck 2"/>
          <p:cNvSpPr/>
          <p:nvPr/>
        </p:nvSpPr>
        <p:spPr>
          <a:xfrm>
            <a:off x="468000" y="1044000"/>
            <a:ext cx="8496488" cy="6617196"/>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Practical concerns (N= 108, 71%):</a:t>
            </a:r>
            <a:endParaRPr lang="de-DE" b="1" dirty="0">
              <a:ea typeface="Calibri" panose="020F0502020204030204" pitchFamily="34" charset="0"/>
              <a:cs typeface="Times New Roman" panose="02020603050405020304" pitchFamily="18" charset="0"/>
            </a:endParaRPr>
          </a:p>
          <a:p>
            <a:pPr marL="358775" indent="-358775"/>
            <a:r>
              <a:rPr lang="en-GB" sz="500"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O</a:t>
            </a:r>
            <a:r>
              <a:rPr lang="pl-PL" u="sng" dirty="0">
                <a:ea typeface="Calibri" panose="020F0502020204030204" pitchFamily="34" charset="0"/>
                <a:cs typeface="Times New Roman" panose="02020603050405020304" pitchFamily="18" charset="0"/>
              </a:rPr>
              <a:t>rientational aspects</a:t>
            </a:r>
            <a:r>
              <a:rPr lang="pl-PL"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C</a:t>
            </a:r>
            <a:r>
              <a:rPr lang="pl-PL" u="sng" dirty="0">
                <a:ea typeface="Calibri" panose="020F0502020204030204" pitchFamily="34" charset="0"/>
                <a:cs typeface="Times New Roman" panose="02020603050405020304" pitchFamily="18" charset="0"/>
              </a:rPr>
              <a:t>ost </a:t>
            </a:r>
            <a:r>
              <a:rPr lang="pl-PL" dirty="0">
                <a:ea typeface="Calibri" panose="020F0502020204030204" pitchFamily="34" charset="0"/>
                <a:cs typeface="Times New Roman" panose="02020603050405020304" pitchFamily="18" charset="0"/>
              </a:rPr>
              <a:t>of changing street signs</a:t>
            </a:r>
            <a:r>
              <a:rPr lang="de-DE" dirty="0">
                <a:ea typeface="Calibri" panose="020F0502020204030204" pitchFamily="34" charset="0"/>
                <a:cs typeface="Times New Roman" panose="02020603050405020304" pitchFamily="18" charset="0"/>
              </a:rPr>
              <a:t>: I</a:t>
            </a:r>
            <a:r>
              <a:rPr lang="pl-PL" dirty="0">
                <a:ea typeface="Calibri" panose="020F0502020204030204" pitchFamily="34" charset="0"/>
                <a:cs typeface="Times New Roman" panose="02020603050405020304" pitchFamily="18" charset="0"/>
              </a:rPr>
              <a:t>mporant argument in </a:t>
            </a:r>
            <a:r>
              <a:rPr lang="de-DE" dirty="0" err="1">
                <a:ea typeface="Calibri" panose="020F0502020204030204" pitchFamily="34" charset="0"/>
                <a:cs typeface="Times New Roman" panose="02020603050405020304" pitchFamily="18" charset="0"/>
              </a:rPr>
              <a:t>small</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towns</a:t>
            </a:r>
            <a:endParaRPr lang="de-DE" dirty="0">
              <a:ea typeface="Calibri" panose="020F0502020204030204" pitchFamily="34" charset="0"/>
              <a:cs typeface="Times New Roman" panose="02020603050405020304" pitchFamily="18" charset="0"/>
            </a:endParaRPr>
          </a:p>
          <a:p>
            <a:pPr marL="358775" indent="-358775"/>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58775" indent="-358775"/>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A</a:t>
            </a:r>
            <a:r>
              <a:rPr lang="pl-PL" u="sng" dirty="0">
                <a:ea typeface="Calibri" panose="020F0502020204030204" pitchFamily="34" charset="0"/>
                <a:cs typeface="Times New Roman" panose="02020603050405020304" pitchFamily="18" charset="0"/>
              </a:rPr>
              <a:t>dminstrative burden </a:t>
            </a:r>
            <a:endParaRPr lang="de-DE" u="sng" dirty="0">
              <a:ea typeface="Calibri" panose="020F0502020204030204" pitchFamily="34" charset="0"/>
              <a:cs typeface="Times New Roman" panose="02020603050405020304" pitchFamily="18" charset="0"/>
            </a:endParaRPr>
          </a:p>
          <a:p>
            <a:pPr marL="358775" indent="-358775"/>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for businesses and private citizens situated on </a:t>
            </a:r>
            <a:r>
              <a:rPr lang="de-DE" dirty="0">
                <a:ea typeface="Calibri" panose="020F0502020204030204" pitchFamily="34" charset="0"/>
                <a:cs typeface="Times New Roman" panose="02020603050405020304" pitchFamily="18" charset="0"/>
              </a:rPr>
              <a:t>a</a:t>
            </a:r>
            <a:r>
              <a:rPr lang="pl-PL" dirty="0">
                <a:ea typeface="Calibri" panose="020F0502020204030204" pitchFamily="34" charset="0"/>
                <a:cs typeface="Times New Roman" panose="02020603050405020304" pitchFamily="18" charset="0"/>
              </a:rPr>
              <a:t> part</a:t>
            </a:r>
            <a:r>
              <a:rPr lang="de-DE" dirty="0">
                <a:ea typeface="Calibri" panose="020F0502020204030204" pitchFamily="34" charset="0"/>
                <a:cs typeface="Times New Roman" panose="02020603050405020304" pitchFamily="18" charset="0"/>
              </a:rPr>
              <a:t>i</a:t>
            </a:r>
            <a:r>
              <a:rPr lang="pl-PL" dirty="0">
                <a:ea typeface="Calibri" panose="020F0502020204030204" pitchFamily="34" charset="0"/>
                <a:cs typeface="Times New Roman" panose="02020603050405020304" pitchFamily="18" charset="0"/>
              </a:rPr>
              <a:t>cular street</a:t>
            </a:r>
            <a:endParaRPr lang="de-DE" dirty="0">
              <a:ea typeface="Calibri" panose="020F0502020204030204" pitchFamily="34" charset="0"/>
              <a:cs typeface="Times New Roman" panose="02020603050405020304" pitchFamily="18" charset="0"/>
            </a:endParaRPr>
          </a:p>
          <a:p>
            <a:pPr marL="358775" indent="-358775"/>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A</a:t>
            </a:r>
            <a:r>
              <a:rPr lang="en-GB" u="sng" dirty="0">
                <a:ea typeface="Calibri" panose="020F0502020204030204" pitchFamily="34" charset="0"/>
                <a:cs typeface="Times New Roman" panose="02020603050405020304" pitchFamily="18" charset="0"/>
              </a:rPr>
              <a:t>voidance of disgruntlements</a:t>
            </a:r>
            <a:r>
              <a:rPr lang="en-GB" dirty="0">
                <a:ea typeface="Calibri" panose="020F0502020204030204" pitchFamily="34" charset="0"/>
                <a:cs typeface="Times New Roman" panose="02020603050405020304" pitchFamily="18" charset="0"/>
              </a:rPr>
              <a:t> </a:t>
            </a:r>
          </a:p>
          <a:p>
            <a:pPr marL="355600" indent="-355600"/>
            <a:r>
              <a:rPr lang="en-GB" dirty="0">
                <a:ea typeface="Calibri" panose="020F0502020204030204" pitchFamily="34" charset="0"/>
                <a:cs typeface="Times New Roman" panose="02020603050405020304" pitchFamily="18" charset="0"/>
              </a:rPr>
              <a:t>	and potential future complaints: </a:t>
            </a:r>
          </a:p>
          <a:p>
            <a:pPr marL="355600" indent="-355600"/>
            <a:r>
              <a:rPr lang="en-GB" dirty="0">
                <a:ea typeface="Calibri" panose="020F0502020204030204" pitchFamily="34" charset="0"/>
                <a:cs typeface="Times New Roman" panose="02020603050405020304" pitchFamily="18" charset="0"/>
              </a:rPr>
              <a:t>	</a:t>
            </a:r>
            <a:endParaRPr lang="en-GB" sz="800" dirty="0">
              <a:ea typeface="Calibri" panose="020F0502020204030204" pitchFamily="34" charset="0"/>
              <a:cs typeface="Times New Roman" panose="02020603050405020304" pitchFamily="18" charset="0"/>
            </a:endParaRPr>
          </a:p>
          <a:p>
            <a:pPr marL="355600" indent="-355600"/>
            <a:r>
              <a:rPr lang="en-GB" dirty="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Linguistic reasoning</a:t>
            </a:r>
          </a:p>
          <a:p>
            <a:pPr marL="355600" indent="-355600"/>
            <a:r>
              <a:rPr lang="en-GB" dirty="0">
                <a:ea typeface="Calibri" panose="020F0502020204030204" pitchFamily="34" charset="0"/>
                <a:cs typeface="Times New Roman" panose="02020603050405020304" pitchFamily="18" charset="0"/>
              </a:rPr>
              <a:t>	Arguments related to pronunciation, practicability and semantics</a:t>
            </a:r>
          </a:p>
          <a:p>
            <a:pPr marL="355600" indent="-355600"/>
            <a:endParaRPr lang="en-GB" dirty="0">
              <a:ea typeface="Calibri" panose="020F0502020204030204" pitchFamily="34" charset="0"/>
              <a:cs typeface="Times New Roman" panose="02020603050405020304" pitchFamily="18" charset="0"/>
            </a:endParaRPr>
          </a:p>
          <a:p>
            <a:pPr marL="355600" indent="4763"/>
            <a:r>
              <a:rPr lang="en-GB" u="sng" dirty="0">
                <a:ea typeface="Calibri" panose="020F0502020204030204" pitchFamily="34" charset="0"/>
                <a:cs typeface="Times New Roman" panose="02020603050405020304" pitchFamily="18" charset="0"/>
              </a:rPr>
              <a:t>Legal issues</a:t>
            </a:r>
            <a:endParaRPr lang="en-GB" dirty="0">
              <a:ea typeface="Calibri" panose="020F0502020204030204" pitchFamily="34" charset="0"/>
              <a:cs typeface="Times New Roman" panose="02020603050405020304" pitchFamily="18" charset="0"/>
            </a:endParaRPr>
          </a:p>
          <a:p>
            <a:pPr marL="355600" indent="4763"/>
            <a:r>
              <a:rPr lang="en-GB" dirty="0">
                <a:ea typeface="Calibri" panose="020F0502020204030204" pitchFamily="34" charset="0"/>
                <a:cs typeface="Times New Roman" panose="02020603050405020304" pitchFamily="18" charset="0"/>
              </a:rPr>
              <a:t> </a:t>
            </a:r>
          </a:p>
          <a:p>
            <a:pPr marL="355600" indent="-355600"/>
            <a:endParaRPr lang="en-GB" dirty="0">
              <a:ea typeface="Calibri" panose="020F0502020204030204" pitchFamily="34" charset="0"/>
              <a:cs typeface="Times New Roman" panose="02020603050405020304" pitchFamily="18" charset="0"/>
            </a:endParaRPr>
          </a:p>
          <a:p>
            <a:pPr marL="355600" indent="-355600"/>
            <a:endParaRPr lang="en-GB" dirty="0">
              <a:ea typeface="Calibri" panose="020F0502020204030204" pitchFamily="34" charset="0"/>
              <a:cs typeface="Times New Roman" panose="02020603050405020304" pitchFamily="18" charset="0"/>
            </a:endParaRPr>
          </a:p>
          <a:p>
            <a:pPr marL="358775" indent="-358775"/>
            <a:endParaRPr lang="de-DE" dirty="0">
              <a:ea typeface="Calibri" panose="020F0502020204030204" pitchFamily="34" charset="0"/>
              <a:cs typeface="Times New Roman" panose="02020603050405020304" pitchFamily="18" charset="0"/>
            </a:endParaRPr>
          </a:p>
          <a:p>
            <a:pPr marL="358775" indent="-358775"/>
            <a:endParaRPr lang="de-DE" sz="1000" dirty="0">
              <a:ea typeface="Calibri" panose="020F0502020204030204" pitchFamily="34" charset="0"/>
              <a:cs typeface="Times New Roman" panose="02020603050405020304" pitchFamily="18" charset="0"/>
            </a:endParaRPr>
          </a:p>
          <a:p>
            <a:pPr marL="447675" indent="-447675"/>
            <a:r>
              <a:rPr lang="pl-PL"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p>
          <a:p>
            <a:pPr marL="355600" indent="-355600"/>
            <a:r>
              <a:rPr lang="de-DE"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Textfeld 4"/>
          <p:cNvSpPr txBox="1"/>
          <p:nvPr/>
        </p:nvSpPr>
        <p:spPr>
          <a:xfrm>
            <a:off x="90183" y="1401585"/>
            <a:ext cx="736099" cy="3970318"/>
          </a:xfrm>
          <a:prstGeom prst="rect">
            <a:avLst/>
          </a:prstGeom>
          <a:noFill/>
        </p:spPr>
        <p:txBody>
          <a:bodyPr wrap="none" rtlCol="0">
            <a:spAutoFit/>
          </a:bodyPr>
          <a:lstStyle/>
          <a:p>
            <a:r>
              <a:rPr lang="de-DE" dirty="0"/>
              <a:t>N= 22</a:t>
            </a:r>
          </a:p>
          <a:p>
            <a:endParaRPr lang="de-DE" dirty="0"/>
          </a:p>
          <a:p>
            <a:r>
              <a:rPr lang="de-DE" dirty="0"/>
              <a:t>N= 17</a:t>
            </a:r>
          </a:p>
          <a:p>
            <a:endParaRPr lang="de-DE" dirty="0"/>
          </a:p>
          <a:p>
            <a:r>
              <a:rPr lang="de-DE" dirty="0"/>
              <a:t>N= 54</a:t>
            </a:r>
          </a:p>
          <a:p>
            <a:endParaRPr lang="de-DE" dirty="0"/>
          </a:p>
          <a:p>
            <a:endParaRPr lang="de-DE" dirty="0"/>
          </a:p>
          <a:p>
            <a:r>
              <a:rPr lang="de-DE" dirty="0"/>
              <a:t>N= 3</a:t>
            </a:r>
          </a:p>
          <a:p>
            <a:endParaRPr lang="de-DE" dirty="0"/>
          </a:p>
          <a:p>
            <a:endParaRPr lang="de-DE" dirty="0"/>
          </a:p>
          <a:p>
            <a:r>
              <a:rPr lang="de-DE" dirty="0"/>
              <a:t>N= 10</a:t>
            </a:r>
          </a:p>
          <a:p>
            <a:endParaRPr lang="de-DE" dirty="0"/>
          </a:p>
          <a:p>
            <a:endParaRPr lang="de-DE" dirty="0"/>
          </a:p>
          <a:p>
            <a:r>
              <a:rPr lang="de-DE" dirty="0"/>
              <a:t>N= 2</a:t>
            </a:r>
          </a:p>
        </p:txBody>
      </p:sp>
      <p:sp>
        <p:nvSpPr>
          <p:cNvPr id="6" name="Rechteck 5"/>
          <p:cNvSpPr/>
          <p:nvPr/>
        </p:nvSpPr>
        <p:spPr>
          <a:xfrm>
            <a:off x="90183" y="2420888"/>
            <a:ext cx="8874305"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48188" y="5371903"/>
            <a:ext cx="7778166" cy="807913"/>
          </a:xfrm>
          <a:prstGeom prst="rect">
            <a:avLst/>
          </a:prstGeom>
        </p:spPr>
        <p:txBody>
          <a:bodyPr wrap="square">
            <a:spAutoFit/>
          </a:bodyPr>
          <a:lstStyle/>
          <a:p>
            <a:pPr algn="just">
              <a:spcAft>
                <a:spcPts val="0"/>
              </a:spcAft>
            </a:pPr>
            <a:r>
              <a:rPr lang="en-US" i="1" dirty="0">
                <a:solidFill>
                  <a:schemeClr val="accent3">
                    <a:lumMod val="50000"/>
                  </a:schemeClr>
                </a:solidFill>
                <a:ea typeface="Calibri" panose="020F0502020204030204" pitchFamily="34" charset="0"/>
                <a:cs typeface="Times New Roman" panose="02020603050405020304" pitchFamily="18" charset="0"/>
              </a:rPr>
              <a:t>“</a:t>
            </a:r>
            <a:r>
              <a:rPr lang="en-US" i="1" dirty="0" err="1">
                <a:solidFill>
                  <a:schemeClr val="accent3">
                    <a:lumMod val="50000"/>
                  </a:schemeClr>
                </a:solidFill>
                <a:ea typeface="Calibri" panose="020F0502020204030204" pitchFamily="34" charset="0"/>
                <a:cs typeface="Times New Roman" panose="02020603050405020304" pitchFamily="18" charset="0"/>
              </a:rPr>
              <a:t>Ms</a:t>
            </a:r>
            <a:r>
              <a:rPr lang="en-US" i="1" dirty="0">
                <a:solidFill>
                  <a:schemeClr val="accent3">
                    <a:lumMod val="50000"/>
                  </a:schemeClr>
                </a:solidFill>
                <a:ea typeface="Calibri" panose="020F0502020204030204" pitchFamily="34" charset="0"/>
                <a:cs typeface="Times New Roman" panose="02020603050405020304" pitchFamily="18" charset="0"/>
              </a:rPr>
              <a:t> Kruse is still alive and street </a:t>
            </a:r>
            <a:r>
              <a:rPr lang="en-US" i="1" dirty="0" err="1">
                <a:solidFill>
                  <a:schemeClr val="accent3">
                    <a:lumMod val="50000"/>
                  </a:schemeClr>
                </a:solidFill>
                <a:ea typeface="Calibri" panose="020F0502020204030204" pitchFamily="34" charset="0"/>
                <a:cs typeface="Times New Roman" panose="02020603050405020304" pitchFamily="18" charset="0"/>
              </a:rPr>
              <a:t>renamings</a:t>
            </a:r>
            <a:r>
              <a:rPr lang="en-US" i="1" dirty="0">
                <a:solidFill>
                  <a:schemeClr val="accent3">
                    <a:lumMod val="50000"/>
                  </a:schemeClr>
                </a:solidFill>
                <a:ea typeface="Calibri" panose="020F0502020204030204" pitchFamily="34" charset="0"/>
                <a:cs typeface="Times New Roman" panose="02020603050405020304" pitchFamily="18" charset="0"/>
              </a:rPr>
              <a:t> only take place after the death of a person.”</a:t>
            </a:r>
            <a:r>
              <a:rPr lang="en-US" sz="1600" i="1" dirty="0">
                <a:solidFill>
                  <a:schemeClr val="accent3">
                    <a:lumMod val="50000"/>
                  </a:schemeClr>
                </a:solidFill>
                <a:ea typeface="Calibri" panose="020F0502020204030204" pitchFamily="34" charset="0"/>
                <a:cs typeface="Times New Roman" panose="02020603050405020304" pitchFamily="18" charset="0"/>
              </a:rPr>
              <a:t> </a:t>
            </a:r>
            <a:r>
              <a:rPr lang="de-DE" sz="1600" i="1" dirty="0">
                <a:solidFill>
                  <a:schemeClr val="accent3">
                    <a:lumMod val="50000"/>
                  </a:schemeClr>
                </a:solidFill>
                <a:ea typeface="Calibri" panose="020F0502020204030204" pitchFamily="34" charset="0"/>
                <a:cs typeface="Times New Roman" panose="02020603050405020304" pitchFamily="18" charset="0"/>
              </a:rPr>
              <a:t>(Bild, 28.11.2015)</a:t>
            </a:r>
            <a:r>
              <a:rPr lang="en-GB" sz="1000" i="1" dirty="0">
                <a:solidFill>
                  <a:schemeClr val="accent3">
                    <a:lumMod val="50000"/>
                  </a:schemeClr>
                </a:solidFill>
                <a:ea typeface="Calibri" panose="020F0502020204030204" pitchFamily="34" charset="0"/>
                <a:cs typeface="Times New Roman" panose="02020603050405020304" pitchFamily="18" charset="0"/>
              </a:rPr>
              <a:t> </a:t>
            </a:r>
            <a:endParaRPr lang="de-DE" sz="1600" dirty="0">
              <a:solidFill>
                <a:schemeClr val="accent3">
                  <a:lumMod val="50000"/>
                </a:schemeClr>
              </a:solidFill>
              <a:ea typeface="Calibri" panose="020F0502020204030204" pitchFamily="34" charset="0"/>
              <a:cs typeface="Times New Roman" panose="02020603050405020304" pitchFamily="18" charset="0"/>
            </a:endParaRPr>
          </a:p>
          <a:p>
            <a:pPr>
              <a:spcAft>
                <a:spcPts val="0"/>
              </a:spcAft>
            </a:pP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782138"/>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29</a:t>
            </a:fld>
            <a:endParaRPr lang="en-GB" dirty="0"/>
          </a:p>
        </p:txBody>
      </p:sp>
      <p:sp>
        <p:nvSpPr>
          <p:cNvPr id="3" name="Rechteck 2"/>
          <p:cNvSpPr/>
          <p:nvPr/>
        </p:nvSpPr>
        <p:spPr>
          <a:xfrm>
            <a:off x="355475" y="1052736"/>
            <a:ext cx="8640960" cy="4524315"/>
          </a:xfrm>
          <a:prstGeom prst="rect">
            <a:avLst/>
          </a:prstGeom>
        </p:spPr>
        <p:txBody>
          <a:bodyPr wrap="square">
            <a:spAutoFit/>
          </a:bodyPr>
          <a:lstStyle/>
          <a:p>
            <a:pPr>
              <a:spcAft>
                <a:spcPts val="0"/>
              </a:spcAft>
            </a:pPr>
            <a:r>
              <a:rPr lang="en-GB" b="1" dirty="0">
                <a:ea typeface="Calibri" panose="020F0502020204030204" pitchFamily="34" charset="0"/>
                <a:cs typeface="Times New Roman" panose="02020603050405020304" pitchFamily="18" charset="0"/>
              </a:rPr>
              <a:t>Concurrence of categories</a:t>
            </a:r>
            <a:r>
              <a:rPr lang="en-GB" dirty="0">
                <a:ea typeface="Calibri" panose="020F0502020204030204" pitchFamily="34" charset="0"/>
                <a:cs typeface="Times New Roman" panose="02020603050405020304" pitchFamily="18" charset="0"/>
              </a:rPr>
              <a:t>: </a:t>
            </a:r>
          </a:p>
          <a:p>
            <a:pPr marL="285750" indent="-285750">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Practical concerns: Avoiding </a:t>
            </a:r>
            <a:r>
              <a:rPr lang="en-GB" dirty="0">
                <a:solidFill>
                  <a:schemeClr val="accent6">
                    <a:lumMod val="75000"/>
                  </a:schemeClr>
                </a:solidFill>
                <a:ea typeface="Calibri" panose="020F0502020204030204" pitchFamily="34" charset="0"/>
                <a:cs typeface="Times New Roman" panose="02020603050405020304" pitchFamily="18" charset="0"/>
              </a:rPr>
              <a:t>potential future complaints</a:t>
            </a:r>
            <a:endParaRPr lang="en-GB" dirty="0">
              <a:ea typeface="Calibri" panose="020F0502020204030204" pitchFamily="34" charset="0"/>
              <a:cs typeface="Times New Roman" panose="02020603050405020304" pitchFamily="18" charset="0"/>
            </a:endParaRPr>
          </a:p>
          <a:p>
            <a:pPr marL="285750" indent="-285750">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Practical concerns: </a:t>
            </a:r>
            <a:r>
              <a:rPr lang="en-GB" dirty="0">
                <a:solidFill>
                  <a:srgbClr val="00B050"/>
                </a:solidFill>
                <a:ea typeface="Calibri" panose="020F0502020204030204" pitchFamily="34" charset="0"/>
                <a:cs typeface="Times New Roman" panose="02020603050405020304" pitchFamily="18" charset="0"/>
              </a:rPr>
              <a:t>Cost</a:t>
            </a:r>
            <a:r>
              <a:rPr lang="en-GB" dirty="0">
                <a:ea typeface="Calibri" panose="020F0502020204030204" pitchFamily="34" charset="0"/>
                <a:cs typeface="Times New Roman" panose="02020603050405020304" pitchFamily="18" charset="0"/>
              </a:rPr>
              <a:t> </a:t>
            </a:r>
          </a:p>
          <a:p>
            <a:pPr marL="285750" indent="-285750">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Practical concerns: </a:t>
            </a:r>
            <a:r>
              <a:rPr lang="en-GB" dirty="0">
                <a:solidFill>
                  <a:srgbClr val="3434F6"/>
                </a:solidFill>
                <a:ea typeface="Calibri" panose="020F0502020204030204" pitchFamily="34" charset="0"/>
                <a:cs typeface="Times New Roman" panose="02020603050405020304" pitchFamily="18" charset="0"/>
              </a:rPr>
              <a:t>Administrative burden</a:t>
            </a:r>
          </a:p>
          <a:p>
            <a:pPr marL="285750" indent="-285750">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Practical concerns: </a:t>
            </a:r>
            <a:r>
              <a:rPr lang="en-GB" dirty="0">
                <a:solidFill>
                  <a:srgbClr val="CC00FF"/>
                </a:solidFill>
                <a:ea typeface="Calibri" panose="020F0502020204030204" pitchFamily="34" charset="0"/>
                <a:cs typeface="Times New Roman" panose="02020603050405020304" pitchFamily="18" charset="0"/>
              </a:rPr>
              <a:t>Orientation</a:t>
            </a: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r>
              <a:rPr lang="en-GB" b="1" dirty="0">
                <a:solidFill>
                  <a:srgbClr val="FF0000"/>
                </a:solidFill>
                <a:ea typeface="Calibri" panose="020F0502020204030204" pitchFamily="34" charset="0"/>
                <a:cs typeface="Times New Roman" panose="02020603050405020304" pitchFamily="18" charset="0"/>
              </a:rPr>
              <a:t> </a:t>
            </a: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r>
              <a:rPr lang="en-GB" b="1" dirty="0">
                <a:ea typeface="Calibri" panose="020F0502020204030204" pitchFamily="34" charset="0"/>
                <a:cs typeface="Times New Roman" panose="02020603050405020304" pitchFamily="18" charset="0"/>
              </a:rPr>
              <a:t>Overlap of categories:</a:t>
            </a:r>
          </a:p>
          <a:p>
            <a:pPr marL="285750" indent="-285750">
              <a:buFontTx/>
              <a:buChar char="-"/>
            </a:pPr>
            <a:r>
              <a:rPr lang="en-GB" dirty="0" err="1">
                <a:ea typeface="Calibri" panose="020F0502020204030204" pitchFamily="34" charset="0"/>
                <a:cs typeface="Times New Roman" panose="02020603050405020304" pitchFamily="18" charset="0"/>
              </a:rPr>
              <a:t>Legimitization</a:t>
            </a:r>
            <a:r>
              <a:rPr lang="en-GB" dirty="0">
                <a:ea typeface="Calibri" panose="020F0502020204030204" pitchFamily="34" charset="0"/>
                <a:cs typeface="Times New Roman" panose="02020603050405020304" pitchFamily="18" charset="0"/>
              </a:rPr>
              <a:t> of instigators of change (LI)</a:t>
            </a:r>
          </a:p>
          <a:p>
            <a:pPr marL="285750" indent="-285750">
              <a:buFontTx/>
              <a:buChar char="-"/>
            </a:pPr>
            <a:r>
              <a:rPr lang="de-DE" dirty="0">
                <a:ea typeface="Calibri" panose="020F0502020204030204" pitchFamily="34" charset="0"/>
                <a:cs typeface="Times New Roman" panose="02020603050405020304" pitchFamily="18" charset="0"/>
              </a:rPr>
              <a:t>Historical-</a:t>
            </a:r>
            <a:r>
              <a:rPr lang="de-DE" dirty="0" err="1">
                <a:ea typeface="Calibri" panose="020F0502020204030204" pitchFamily="34" charset="0"/>
                <a:cs typeface="Times New Roman" panose="02020603050405020304" pitchFamily="18" charset="0"/>
              </a:rPr>
              <a:t>preservative</a:t>
            </a:r>
            <a:r>
              <a:rPr lang="de-DE" dirty="0">
                <a:ea typeface="Calibri" panose="020F0502020204030204" pitchFamily="34" charset="0"/>
                <a:cs typeface="Times New Roman" panose="02020603050405020304" pitchFamily="18" charset="0"/>
              </a:rPr>
              <a:t> </a:t>
            </a:r>
            <a:r>
              <a:rPr lang="de-DE" dirty="0" err="1">
                <a:ea typeface="Calibri" panose="020F0502020204030204" pitchFamily="34" charset="0"/>
                <a:cs typeface="Times New Roman" panose="02020603050405020304" pitchFamily="18" charset="0"/>
              </a:rPr>
              <a:t>arguments</a:t>
            </a:r>
            <a:r>
              <a:rPr lang="de-DE" dirty="0">
                <a:ea typeface="Calibri" panose="020F0502020204030204" pitchFamily="34" charset="0"/>
                <a:cs typeface="Times New Roman" panose="02020603050405020304" pitchFamily="18" charset="0"/>
              </a:rPr>
              <a:t> (HP)</a:t>
            </a:r>
            <a:endParaRPr lang="en-GB"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Rechteck 4"/>
          <p:cNvSpPr/>
          <p:nvPr/>
        </p:nvSpPr>
        <p:spPr>
          <a:xfrm>
            <a:off x="376164" y="2564904"/>
            <a:ext cx="8577066" cy="1754326"/>
          </a:xfrm>
          <a:prstGeom prst="rect">
            <a:avLst/>
          </a:prstGeom>
        </p:spPr>
        <p:txBody>
          <a:bodyPr wrap="square">
            <a:spAutoFit/>
          </a:bodyPr>
          <a:lstStyle/>
          <a:p>
            <a:pPr algn="just">
              <a:spcAft>
                <a:spcPts val="0"/>
              </a:spcAft>
            </a:pPr>
            <a:r>
              <a:rPr lang="en-GB" i="1" dirty="0">
                <a:latin typeface="Courier New" panose="02070309020205020404" pitchFamily="49" charset="0"/>
                <a:ea typeface="Calibri" panose="020F0502020204030204" pitchFamily="34" charset="0"/>
                <a:cs typeface="Times New Roman" panose="02020603050405020304" pitchFamily="18" charset="0"/>
              </a:rPr>
              <a:t>﻿</a:t>
            </a:r>
            <a:r>
              <a:rPr lang="en-GB" i="1" dirty="0">
                <a:ea typeface="Calibri" panose="020F0502020204030204" pitchFamily="34" charset="0"/>
                <a:cs typeface="Times New Roman" panose="02020603050405020304" pitchFamily="18" charset="0"/>
              </a:rPr>
              <a:t>“The street name change causes […] </a:t>
            </a:r>
            <a:r>
              <a:rPr lang="en-GB" i="1" dirty="0">
                <a:solidFill>
                  <a:schemeClr val="accent6">
                    <a:lumMod val="75000"/>
                  </a:schemeClr>
                </a:solidFill>
                <a:ea typeface="Calibri" panose="020F0502020204030204" pitchFamily="34" charset="0"/>
                <a:cs typeface="Times New Roman" panose="02020603050405020304" pitchFamily="18" charset="0"/>
              </a:rPr>
              <a:t>a lot of frustration</a:t>
            </a:r>
            <a:r>
              <a:rPr lang="en-GB" i="1" dirty="0">
                <a:ea typeface="Calibri" panose="020F0502020204030204" pitchFamily="34" charset="0"/>
                <a:cs typeface="Times New Roman" panose="02020603050405020304" pitchFamily="18" charset="0"/>
              </a:rPr>
              <a:t>: ‘We are carrying </a:t>
            </a:r>
            <a:r>
              <a:rPr lang="en-GB" i="1" dirty="0">
                <a:solidFill>
                  <a:srgbClr val="00B050"/>
                </a:solidFill>
                <a:ea typeface="Calibri" panose="020F0502020204030204" pitchFamily="34" charset="0"/>
                <a:cs typeface="Times New Roman" panose="02020603050405020304" pitchFamily="18" charset="0"/>
              </a:rPr>
              <a:t>the costs of this commemoration</a:t>
            </a:r>
            <a:r>
              <a:rPr lang="en-GB" i="1" dirty="0">
                <a:ea typeface="Calibri" panose="020F0502020204030204" pitchFamily="34" charset="0"/>
                <a:cs typeface="Times New Roman" panose="02020603050405020304" pitchFamily="18" charset="0"/>
              </a:rPr>
              <a:t>’, states Anke </a:t>
            </a:r>
            <a:r>
              <a:rPr lang="en-GB" i="1" dirty="0" err="1">
                <a:ea typeface="Calibri" panose="020F0502020204030204" pitchFamily="34" charset="0"/>
                <a:cs typeface="Times New Roman" panose="02020603050405020304" pitchFamily="18" charset="0"/>
              </a:rPr>
              <a:t>Löser</a:t>
            </a:r>
            <a:r>
              <a:rPr lang="en-GB" i="1" dirty="0">
                <a:ea typeface="Calibri" panose="020F0502020204030204" pitchFamily="34" charset="0"/>
                <a:cs typeface="Times New Roman" panose="02020603050405020304" pitchFamily="18" charset="0"/>
              </a:rPr>
              <a:t>, whose flower shop now is not located on </a:t>
            </a:r>
            <a:r>
              <a:rPr lang="en-GB" i="1" dirty="0" err="1">
                <a:ea typeface="Calibri" panose="020F0502020204030204" pitchFamily="34" charset="0"/>
                <a:cs typeface="Times New Roman" panose="02020603050405020304" pitchFamily="18" charset="0"/>
              </a:rPr>
              <a:t>Beethovenstreet</a:t>
            </a:r>
            <a:r>
              <a:rPr lang="en-GB" i="1" dirty="0">
                <a:ea typeface="Calibri" panose="020F0502020204030204" pitchFamily="34" charset="0"/>
                <a:cs typeface="Times New Roman" panose="02020603050405020304" pitchFamily="18" charset="0"/>
              </a:rPr>
              <a:t> anymore. ‘That implies </a:t>
            </a:r>
            <a:r>
              <a:rPr lang="en-GB" i="1" dirty="0">
                <a:solidFill>
                  <a:srgbClr val="3434F6"/>
                </a:solidFill>
                <a:ea typeface="Calibri" panose="020F0502020204030204" pitchFamily="34" charset="0"/>
                <a:cs typeface="Times New Roman" panose="02020603050405020304" pitchFamily="18" charset="0"/>
              </a:rPr>
              <a:t>new stamps, letterheads</a:t>
            </a:r>
            <a:r>
              <a:rPr lang="en-GB" i="1" dirty="0">
                <a:ea typeface="Calibri" panose="020F0502020204030204" pitchFamily="34" charset="0"/>
                <a:cs typeface="Times New Roman" panose="02020603050405020304" pitchFamily="18" charset="0"/>
              </a:rPr>
              <a:t>. My husband, who owns an advertising agency next door had </a:t>
            </a:r>
            <a:r>
              <a:rPr lang="en-GB" i="1" dirty="0">
                <a:solidFill>
                  <a:srgbClr val="3434F6"/>
                </a:solidFill>
                <a:ea typeface="Calibri" panose="020F0502020204030204" pitchFamily="34" charset="0"/>
                <a:cs typeface="Times New Roman" panose="02020603050405020304" pitchFamily="18" charset="0"/>
              </a:rPr>
              <a:t>to contact 300 costumers </a:t>
            </a:r>
            <a:r>
              <a:rPr lang="en-GB" i="1" dirty="0">
                <a:ea typeface="Calibri" panose="020F0502020204030204" pitchFamily="34" charset="0"/>
                <a:cs typeface="Times New Roman" panose="02020603050405020304" pitchFamily="18" charset="0"/>
              </a:rPr>
              <a:t>because of the name change.’ Bothersome: While the </a:t>
            </a:r>
            <a:r>
              <a:rPr lang="en-GB" i="1" dirty="0">
                <a:solidFill>
                  <a:srgbClr val="CC00FF"/>
                </a:solidFill>
                <a:ea typeface="Calibri" panose="020F0502020204030204" pitchFamily="34" charset="0"/>
                <a:cs typeface="Times New Roman" panose="02020603050405020304" pitchFamily="18" charset="0"/>
              </a:rPr>
              <a:t>old name is crossed out at the corner of </a:t>
            </a:r>
            <a:r>
              <a:rPr lang="en-GB" i="1" dirty="0" err="1">
                <a:solidFill>
                  <a:srgbClr val="CC00FF"/>
                </a:solidFill>
                <a:ea typeface="Calibri" panose="020F0502020204030204" pitchFamily="34" charset="0"/>
                <a:cs typeface="Times New Roman" panose="02020603050405020304" pitchFamily="18" charset="0"/>
              </a:rPr>
              <a:t>Münzgasse</a:t>
            </a:r>
            <a:r>
              <a:rPr lang="en-GB" i="1" dirty="0">
                <a:solidFill>
                  <a:srgbClr val="CC00FF"/>
                </a:solidFill>
                <a:ea typeface="Calibri" panose="020F0502020204030204" pitchFamily="34" charset="0"/>
                <a:cs typeface="Times New Roman" panose="02020603050405020304" pitchFamily="18" charset="0"/>
              </a:rPr>
              <a:t>, at the corner of </a:t>
            </a:r>
            <a:r>
              <a:rPr lang="en-GB" i="1" dirty="0" err="1">
                <a:solidFill>
                  <a:srgbClr val="CC00FF"/>
                </a:solidFill>
                <a:ea typeface="Calibri" panose="020F0502020204030204" pitchFamily="34" charset="0"/>
                <a:cs typeface="Times New Roman" panose="02020603050405020304" pitchFamily="18" charset="0"/>
              </a:rPr>
              <a:t>Harkortstraße</a:t>
            </a:r>
            <a:r>
              <a:rPr lang="en-GB" i="1" dirty="0">
                <a:solidFill>
                  <a:srgbClr val="CC00FF"/>
                </a:solidFill>
                <a:ea typeface="Calibri" panose="020F0502020204030204" pitchFamily="34" charset="0"/>
                <a:cs typeface="Times New Roman" panose="02020603050405020304" pitchFamily="18" charset="0"/>
              </a:rPr>
              <a:t> a clue of the new name is missing</a:t>
            </a:r>
            <a:r>
              <a:rPr lang="en-GB" i="1" dirty="0">
                <a:ea typeface="Calibri" panose="020F0502020204030204" pitchFamily="34" charset="0"/>
                <a:cs typeface="Times New Roman" panose="02020603050405020304" pitchFamily="18" charset="0"/>
              </a:rPr>
              <a:t>.”                   </a:t>
            </a:r>
            <a:r>
              <a:rPr lang="de-DE" dirty="0">
                <a:ea typeface="Calibri" panose="020F0502020204030204" pitchFamily="34" charset="0"/>
                <a:cs typeface="Times New Roman" panose="02020603050405020304" pitchFamily="18" charset="0"/>
              </a:rPr>
              <a:t>(LVZ 18.06.2003)</a:t>
            </a:r>
          </a:p>
        </p:txBody>
      </p:sp>
      <p:sp>
        <p:nvSpPr>
          <p:cNvPr id="6" name="Rechteck 5"/>
          <p:cNvSpPr/>
          <p:nvPr/>
        </p:nvSpPr>
        <p:spPr>
          <a:xfrm>
            <a:off x="419369" y="5697781"/>
            <a:ext cx="8577066" cy="646331"/>
          </a:xfrm>
          <a:prstGeom prst="rect">
            <a:avLst/>
          </a:prstGeom>
        </p:spPr>
        <p:txBody>
          <a:bodyPr wrap="square">
            <a:spAutoFit/>
          </a:bodyPr>
          <a:lstStyle/>
          <a:p>
            <a:pPr algn="just">
              <a:spcAft>
                <a:spcPts val="0"/>
              </a:spcAft>
            </a:pPr>
            <a:r>
              <a:rPr lang="en-GB" i="1" dirty="0">
                <a:latin typeface="Courier New" panose="02070309020205020404" pitchFamily="49" charset="0"/>
                <a:ea typeface="Calibri" panose="020F0502020204030204" pitchFamily="34" charset="0"/>
                <a:cs typeface="Times New Roman" panose="02020603050405020304" pitchFamily="18" charset="0"/>
              </a:rPr>
              <a:t>﻿”[</a:t>
            </a:r>
            <a:r>
              <a:rPr lang="en-GB" i="1" dirty="0">
                <a:ea typeface="Calibri" panose="020F0502020204030204" pitchFamily="34" charset="0"/>
                <a:cs typeface="Times New Roman" panose="02020603050405020304" pitchFamily="18" charset="0"/>
              </a:rPr>
              <a:t>Please let the people of Leipzig decide but do so in an appropriate manner … [and don’t just  serve them historical half-facts and political exuberance.] </a:t>
            </a:r>
            <a:r>
              <a:rPr lang="en-GB" b="1" i="1" baseline="-25000" dirty="0">
                <a:ea typeface="Calibri" panose="020F0502020204030204" pitchFamily="34" charset="0"/>
                <a:cs typeface="Times New Roman" panose="02020603050405020304" pitchFamily="18" charset="0"/>
              </a:rPr>
              <a:t>HP</a:t>
            </a:r>
            <a:r>
              <a:rPr lang="en-GB" i="1" dirty="0">
                <a:ea typeface="Calibri" panose="020F0502020204030204" pitchFamily="34" charset="0"/>
                <a:cs typeface="Times New Roman" panose="02020603050405020304" pitchFamily="18" charset="0"/>
              </a:rPr>
              <a:t> ] </a:t>
            </a:r>
            <a:r>
              <a:rPr lang="en-GB" b="1" i="1" baseline="-25000" dirty="0">
                <a:ea typeface="Calibri" panose="020F0502020204030204" pitchFamily="34" charset="0"/>
                <a:cs typeface="Times New Roman" panose="02020603050405020304" pitchFamily="18" charset="0"/>
              </a:rPr>
              <a:t>LI</a:t>
            </a:r>
            <a:r>
              <a:rPr lang="en-GB" i="1" baseline="-25000" dirty="0">
                <a:ea typeface="Calibri" panose="020F0502020204030204" pitchFamily="34" charset="0"/>
                <a:cs typeface="Times New Roman" panose="02020603050405020304" pitchFamily="18" charset="0"/>
              </a:rPr>
              <a:t> </a:t>
            </a:r>
            <a:r>
              <a:rPr lang="en-GB" i="1" dirty="0">
                <a:ea typeface="Calibri" panose="020F0502020204030204" pitchFamily="34" charset="0"/>
                <a:cs typeface="Times New Roman" panose="02020603050405020304" pitchFamily="18" charset="0"/>
              </a:rPr>
              <a:t>    ” </a:t>
            </a:r>
            <a:r>
              <a:rPr lang="en-GB" dirty="0">
                <a:ea typeface="Calibri" panose="020F0502020204030204" pitchFamily="34" charset="0"/>
                <a:cs typeface="Times New Roman" panose="02020603050405020304" pitchFamily="18" charset="0"/>
              </a:rPr>
              <a:t>(LVZ 05.09.2007)  </a:t>
            </a:r>
            <a:endParaRPr lang="de-D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3211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3</a:t>
            </a:fld>
            <a:endParaRPr lang="en-GB"/>
          </a:p>
        </p:txBody>
      </p:sp>
      <p:sp>
        <p:nvSpPr>
          <p:cNvPr id="3" name="Rechteck 2"/>
          <p:cNvSpPr/>
          <p:nvPr/>
        </p:nvSpPr>
        <p:spPr>
          <a:xfrm>
            <a:off x="539552" y="1268760"/>
            <a:ext cx="7992888" cy="5016758"/>
          </a:xfrm>
          <a:prstGeom prst="rect">
            <a:avLst/>
          </a:prstGeom>
        </p:spPr>
        <p:txBody>
          <a:bodyPr wrap="square">
            <a:spAutoFit/>
          </a:bodyPr>
          <a:lstStyle/>
          <a:p>
            <a:pPr algn="just"/>
            <a:r>
              <a:rPr lang="en-GB" sz="2000" dirty="0"/>
              <a:t>Street renaming for commemorative purposes is a hegemonic/ideological process serving as a public demonstration of changes in political identity while at the same time being part of it. </a:t>
            </a:r>
          </a:p>
          <a:p>
            <a:pPr algn="just"/>
            <a:endParaRPr lang="en-GB" sz="2000" dirty="0"/>
          </a:p>
          <a:p>
            <a:pPr algn="just"/>
            <a:r>
              <a:rPr lang="en-GB" sz="2000" dirty="0"/>
              <a:t>Commemorative renaming can function as a powerful mechanism to obliterate “the memory of the former regime. [The public elimination of] the discredited past from the public sphere demonstrate[s] the end of [one regime] … and the beginning of a new era.” (</a:t>
            </a:r>
            <a:r>
              <a:rPr lang="en-GB" sz="2000" dirty="0" err="1"/>
              <a:t>Arazyahu</a:t>
            </a:r>
            <a:r>
              <a:rPr lang="en-GB" sz="2000" dirty="0"/>
              <a:t> 2012:387). </a:t>
            </a:r>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endParaRPr lang="en-GB" sz="2000" dirty="0"/>
          </a:p>
          <a:p>
            <a:pPr algn="just"/>
            <a:r>
              <a:rPr lang="en-GB" sz="2000" dirty="0"/>
              <a:t>Commemorative renaming should be treated as an exercise in active forgetting (A. </a:t>
            </a:r>
            <a:r>
              <a:rPr lang="en-GB" sz="2000" dirty="0" err="1"/>
              <a:t>Assman</a:t>
            </a:r>
            <a:r>
              <a:rPr lang="en-GB" sz="2000" dirty="0"/>
              <a:t> 2010) or repressive erasure (</a:t>
            </a:r>
            <a:r>
              <a:rPr lang="en-GB" sz="2000" dirty="0" err="1"/>
              <a:t>Connerton</a:t>
            </a:r>
            <a:r>
              <a:rPr lang="en-GB" sz="2000" dirty="0"/>
              <a:t> 2008)</a:t>
            </a:r>
            <a:endParaRPr lang="en-US" sz="2000" dirty="0"/>
          </a:p>
        </p:txBody>
      </p:sp>
      <p:sp>
        <p:nvSpPr>
          <p:cNvPr id="4" name="TextBox 4"/>
          <p:cNvSpPr txBox="1"/>
          <p:nvPr/>
        </p:nvSpPr>
        <p:spPr>
          <a:xfrm>
            <a:off x="1691680" y="476672"/>
            <a:ext cx="5350888" cy="523220"/>
          </a:xfrm>
          <a:prstGeom prst="rect">
            <a:avLst/>
          </a:prstGeom>
          <a:noFill/>
        </p:spPr>
        <p:txBody>
          <a:bodyPr wrap="none" rtlCol="0">
            <a:spAutoFit/>
          </a:bodyPr>
          <a:lstStyle/>
          <a:p>
            <a:r>
              <a:rPr lang="en-GB" sz="2800" b="1" dirty="0"/>
              <a:t>Commemorative street (re)naming</a:t>
            </a:r>
          </a:p>
        </p:txBody>
      </p:sp>
      <p:pic>
        <p:nvPicPr>
          <p:cNvPr id="7" name="Picture 2" descr="Image result for pfe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579229" y="4573385"/>
            <a:ext cx="384512" cy="55921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3"/>
          <a:stretch>
            <a:fillRect/>
          </a:stretch>
        </p:blipFill>
        <p:spPr>
          <a:xfrm>
            <a:off x="488066" y="4543428"/>
            <a:ext cx="2581275" cy="619125"/>
          </a:xfrm>
          <a:prstGeom prst="rect">
            <a:avLst/>
          </a:prstGeom>
        </p:spPr>
      </p:pic>
      <p:pic>
        <p:nvPicPr>
          <p:cNvPr id="10" name="Grafik 9"/>
          <p:cNvPicPr>
            <a:picLocks noChangeAspect="1"/>
          </p:cNvPicPr>
          <p:nvPr/>
        </p:nvPicPr>
        <p:blipFill>
          <a:blip r:embed="rId4"/>
          <a:stretch>
            <a:fillRect/>
          </a:stretch>
        </p:blipFill>
        <p:spPr>
          <a:xfrm>
            <a:off x="4716015" y="4609962"/>
            <a:ext cx="3150729" cy="495867"/>
          </a:xfrm>
          <a:prstGeom prst="rect">
            <a:avLst/>
          </a:prstGeom>
        </p:spPr>
      </p:pic>
    </p:spTree>
    <p:extLst>
      <p:ext uri="{BB962C8B-B14F-4D97-AF65-F5344CB8AC3E}">
        <p14:creationId xmlns:p14="http://schemas.microsoft.com/office/powerpoint/2010/main" val="20592119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820488143"/>
              </p:ext>
            </p:extLst>
          </p:nvPr>
        </p:nvGraphicFramePr>
        <p:xfrm>
          <a:off x="251520" y="116629"/>
          <a:ext cx="8604450" cy="6667196"/>
        </p:xfrm>
        <a:graphic>
          <a:graphicData uri="http://schemas.openxmlformats.org/drawingml/2006/table">
            <a:tbl>
              <a:tblPr firstRow="1" bandRow="1">
                <a:tableStyleId>{5940675A-B579-460E-94D1-54222C63F5DA}</a:tableStyleId>
              </a:tblPr>
              <a:tblGrid>
                <a:gridCol w="899593">
                  <a:extLst>
                    <a:ext uri="{9D8B030D-6E8A-4147-A177-3AD203B41FA5}">
                      <a16:colId xmlns:a16="http://schemas.microsoft.com/office/drawing/2014/main" val="20003"/>
                    </a:ext>
                  </a:extLst>
                </a:gridCol>
                <a:gridCol w="4554537">
                  <a:extLst>
                    <a:ext uri="{9D8B030D-6E8A-4147-A177-3AD203B41FA5}">
                      <a16:colId xmlns:a16="http://schemas.microsoft.com/office/drawing/2014/main" val="20000"/>
                    </a:ext>
                  </a:extLst>
                </a:gridCol>
                <a:gridCol w="1558459">
                  <a:extLst>
                    <a:ext uri="{9D8B030D-6E8A-4147-A177-3AD203B41FA5}">
                      <a16:colId xmlns:a16="http://schemas.microsoft.com/office/drawing/2014/main" val="20001"/>
                    </a:ext>
                  </a:extLst>
                </a:gridCol>
                <a:gridCol w="1591861">
                  <a:extLst>
                    <a:ext uri="{9D8B030D-6E8A-4147-A177-3AD203B41FA5}">
                      <a16:colId xmlns:a16="http://schemas.microsoft.com/office/drawing/2014/main" val="20002"/>
                    </a:ext>
                  </a:extLst>
                </a:gridCol>
              </a:tblGrid>
              <a:tr h="319060">
                <a:tc rowSpan="5">
                  <a:txBody>
                    <a:bodyPr/>
                    <a:lstStyle/>
                    <a:p>
                      <a:pPr algn="ctr"/>
                      <a:r>
                        <a:rPr lang="de-DE" sz="1400" i="1" dirty="0">
                          <a:solidFill>
                            <a:schemeClr val="tx1"/>
                          </a:solidFill>
                        </a:rPr>
                        <a:t>  Moral-</a:t>
                      </a:r>
                      <a:r>
                        <a:rPr lang="pl-PL" sz="1400" i="1" dirty="0">
                          <a:solidFill>
                            <a:schemeClr val="tx1"/>
                          </a:solidFill>
                        </a:rPr>
                        <a:t>Ideological arguments</a:t>
                      </a:r>
                      <a:endParaRPr lang="en-GB" sz="1400" i="1" dirty="0">
                        <a:solidFill>
                          <a:schemeClr val="tx1"/>
                        </a:solidFill>
                      </a:endParaRPr>
                    </a:p>
                  </a:txBody>
                  <a:tcPr vert="vert270"/>
                </a:tc>
                <a:tc>
                  <a:txBody>
                    <a:bodyPr/>
                    <a:lstStyle/>
                    <a:p>
                      <a:endParaRPr lang="de-DE" sz="1400" dirty="0"/>
                    </a:p>
                  </a:txBody>
                  <a:tcPr anchor="ctr"/>
                </a:tc>
                <a:tc>
                  <a:txBody>
                    <a:bodyPr/>
                    <a:lstStyle/>
                    <a:p>
                      <a:r>
                        <a:rPr lang="de-DE" sz="1400" b="1" dirty="0"/>
                        <a:t>         </a:t>
                      </a:r>
                      <a:r>
                        <a:rPr lang="de-DE" sz="1400" b="1" dirty="0" err="1"/>
                        <a:t>Poland</a:t>
                      </a:r>
                      <a:endParaRPr lang="de-DE" sz="1400" b="1" dirty="0"/>
                    </a:p>
                  </a:txBody>
                  <a:tcPr anchor="ctr"/>
                </a:tc>
                <a:tc>
                  <a:txBody>
                    <a:bodyPr/>
                    <a:lstStyle/>
                    <a:p>
                      <a:r>
                        <a:rPr lang="de-DE" sz="1400" b="1" dirty="0"/>
                        <a:t>       Germany</a:t>
                      </a:r>
                    </a:p>
                  </a:txBody>
                  <a:tcPr anchor="ctr"/>
                </a:tc>
                <a:extLst>
                  <a:ext uri="{0D108BD9-81ED-4DB2-BD59-A6C34878D82A}">
                    <a16:rowId xmlns:a16="http://schemas.microsoft.com/office/drawing/2014/main" val="10000"/>
                  </a:ext>
                </a:extLst>
              </a:tr>
              <a:tr h="382873">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a typeface="Calibri" panose="020F0502020204030204" pitchFamily="34" charset="0"/>
                          <a:cs typeface="Times New Roman" panose="02020603050405020304" pitchFamily="18" charset="0"/>
                        </a:rPr>
                        <a:t>a) Institutionalization of cultural memory:</a:t>
                      </a:r>
                      <a:endParaRPr lang="de-DE" sz="1600" dirty="0">
                        <a:solidFill>
                          <a:schemeClr val="tx1"/>
                        </a:solidFill>
                      </a:endParaRPr>
                    </a:p>
                  </a:txBody>
                  <a:tcPr anchor="ctr"/>
                </a:tc>
                <a:tc>
                  <a:txBody>
                    <a:bodyPr/>
                    <a:lstStyle/>
                    <a:p>
                      <a:pPr algn="ctr"/>
                      <a:r>
                        <a:rPr lang="de-DE" sz="1400" dirty="0"/>
                        <a:t>X</a:t>
                      </a:r>
                      <a:endParaRPr lang="en-GB" sz="1400" dirty="0"/>
                    </a:p>
                  </a:txBody>
                  <a:tcPr anchor="ctr"/>
                </a:tc>
                <a:tc>
                  <a:txBody>
                    <a:bodyPr/>
                    <a:lstStyle/>
                    <a:p>
                      <a:pPr algn="ctr"/>
                      <a:r>
                        <a:rPr lang="en-GB" sz="1800" dirty="0">
                          <a:solidFill>
                            <a:schemeClr val="tx1"/>
                          </a:solidFill>
                        </a:rPr>
                        <a:t>3</a:t>
                      </a:r>
                    </a:p>
                  </a:txBody>
                  <a:tcPr anchor="ctr"/>
                </a:tc>
                <a:extLst>
                  <a:ext uri="{0D108BD9-81ED-4DB2-BD59-A6C34878D82A}">
                    <a16:rowId xmlns:a16="http://schemas.microsoft.com/office/drawing/2014/main" val="953021150"/>
                  </a:ext>
                </a:extLst>
              </a:tr>
              <a:tr h="415584">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a typeface="Calibri" panose="020F0502020204030204" pitchFamily="34" charset="0"/>
                          <a:cs typeface="Times New Roman" panose="02020603050405020304" pitchFamily="18" charset="0"/>
                        </a:rPr>
                        <a:t>b) Indexing of off. sanctioned identity  and ideology</a:t>
                      </a:r>
                      <a:endParaRPr lang="en-GB" sz="1600" dirty="0">
                        <a:solidFill>
                          <a:srgbClr val="FF0000"/>
                        </a:solidFill>
                      </a:endParaRPr>
                    </a:p>
                  </a:txBody>
                  <a:tcPr anchor="ctr"/>
                </a:tc>
                <a:tc>
                  <a:txBody>
                    <a:bodyPr/>
                    <a:lstStyle/>
                    <a:p>
                      <a:pPr algn="ctr"/>
                      <a:r>
                        <a:rPr lang="de-DE" sz="1400" dirty="0"/>
                        <a:t>X</a:t>
                      </a:r>
                      <a:endParaRPr lang="en-GB" sz="1400" dirty="0"/>
                    </a:p>
                  </a:txBody>
                  <a:tcPr anchor="ctr"/>
                </a:tc>
                <a:tc>
                  <a:txBody>
                    <a:bodyPr/>
                    <a:lstStyle/>
                    <a:p>
                      <a:pPr algn="ctr"/>
                      <a:r>
                        <a:rPr lang="en-GB" sz="1800" dirty="0">
                          <a:solidFill>
                            <a:schemeClr val="tx1"/>
                          </a:solidFill>
                        </a:rPr>
                        <a:t>12</a:t>
                      </a:r>
                    </a:p>
                  </a:txBody>
                  <a:tcPr anchor="ctr"/>
                </a:tc>
                <a:extLst>
                  <a:ext uri="{0D108BD9-81ED-4DB2-BD59-A6C34878D82A}">
                    <a16:rowId xmlns:a16="http://schemas.microsoft.com/office/drawing/2014/main" val="10001"/>
                  </a:ext>
                </a:extLst>
              </a:tr>
              <a:tr h="465400">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a typeface="Calibri" panose="020F0502020204030204" pitchFamily="34" charset="0"/>
                          <a:cs typeface="Times New Roman" panose="02020603050405020304" pitchFamily="18" charset="0"/>
                        </a:rPr>
                        <a:t>c) Over vs. under-representation</a:t>
                      </a:r>
                      <a:endParaRPr lang="en-GB" sz="1600" kern="1200" dirty="0">
                        <a:solidFill>
                          <a:srgbClr val="FF0000"/>
                        </a:solidFill>
                        <a:latin typeface="+mn-lt"/>
                        <a:ea typeface="Calibri" panose="020F0502020204030204" pitchFamily="34" charset="0"/>
                        <a:cs typeface="Times New Roman" panose="02020603050405020304" pitchFamily="18" charset="0"/>
                      </a:endParaRPr>
                    </a:p>
                  </a:txBody>
                  <a:tcPr anchor="ctr"/>
                </a:tc>
                <a:tc>
                  <a:txBody>
                    <a:bodyPr/>
                    <a:lstStyle/>
                    <a:p>
                      <a:pPr algn="ctr"/>
                      <a:r>
                        <a:rPr lang="de-DE" sz="1400" dirty="0"/>
                        <a:t>X</a:t>
                      </a:r>
                      <a:endParaRPr lang="en-GB" sz="1400" dirty="0"/>
                    </a:p>
                  </a:txBody>
                  <a:tcPr anchor="ctr"/>
                </a:tc>
                <a:tc>
                  <a:txBody>
                    <a:bodyPr/>
                    <a:lstStyle/>
                    <a:p>
                      <a:pPr algn="ctr"/>
                      <a:r>
                        <a:rPr lang="en-GB" sz="1800" dirty="0">
                          <a:solidFill>
                            <a:schemeClr val="tx1"/>
                          </a:solidFill>
                        </a:rPr>
                        <a:t>6</a:t>
                      </a:r>
                    </a:p>
                  </a:txBody>
                  <a:tcPr anchor="ctr"/>
                </a:tc>
                <a:extLst>
                  <a:ext uri="{0D108BD9-81ED-4DB2-BD59-A6C34878D82A}">
                    <a16:rowId xmlns:a16="http://schemas.microsoft.com/office/drawing/2014/main" val="10002"/>
                  </a:ext>
                </a:extLst>
              </a:tr>
              <a:tr h="412230">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 Legitimization of instigators of change: argents</a:t>
                      </a:r>
                      <a:endParaRPr lang="en-US" sz="1600" dirty="0">
                        <a:solidFill>
                          <a:srgbClr val="FF0000"/>
                        </a:solidFill>
                      </a:endParaRPr>
                    </a:p>
                  </a:txBody>
                  <a:tcPr anchor="ctr"/>
                </a:tc>
                <a:tc>
                  <a:txBody>
                    <a:bodyPr/>
                    <a:lstStyle/>
                    <a:p>
                      <a:endParaRPr lang="de-DE" dirty="0"/>
                    </a:p>
                  </a:txBody>
                  <a:tcPr anchor="ctr"/>
                </a:tc>
                <a:tc>
                  <a:txBody>
                    <a:bodyPr/>
                    <a:lstStyle/>
                    <a:p>
                      <a:pPr algn="ctr"/>
                      <a:r>
                        <a:rPr lang="de-DE" sz="1800" dirty="0">
                          <a:solidFill>
                            <a:schemeClr val="tx1"/>
                          </a:solidFill>
                        </a:rPr>
                        <a:t>12</a:t>
                      </a:r>
                    </a:p>
                  </a:txBody>
                  <a:tcPr anchor="ctr"/>
                </a:tc>
                <a:extLst>
                  <a:ext uri="{0D108BD9-81ED-4DB2-BD59-A6C34878D82A}">
                    <a16:rowId xmlns:a16="http://schemas.microsoft.com/office/drawing/2014/main" val="10004"/>
                  </a:ext>
                </a:extLst>
              </a:tr>
              <a:tr h="741160">
                <a:tc>
                  <a:txBody>
                    <a:bodyPr/>
                    <a:lstStyle/>
                    <a:p>
                      <a:r>
                        <a:rPr lang="de-DE" sz="1200" i="1" dirty="0">
                          <a:solidFill>
                            <a:schemeClr val="tx1"/>
                          </a:solidFill>
                        </a:rPr>
                        <a:t>i</a:t>
                      </a:r>
                      <a:r>
                        <a:rPr lang="pl-PL" sz="1200" i="1" dirty="0">
                          <a:solidFill>
                            <a:schemeClr val="tx1"/>
                          </a:solidFill>
                        </a:rPr>
                        <a:t>nsta</a:t>
                      </a:r>
                      <a:r>
                        <a:rPr lang="de-DE" sz="1200" i="1" dirty="0">
                          <a:solidFill>
                            <a:schemeClr val="tx1"/>
                          </a:solidFill>
                        </a:rPr>
                        <a:t>b</a:t>
                      </a:r>
                      <a:r>
                        <a:rPr lang="pl-PL" sz="1200" i="1" dirty="0">
                          <a:solidFill>
                            <a:schemeClr val="tx1"/>
                          </a:solidFill>
                        </a:rPr>
                        <a:t>ility</a:t>
                      </a:r>
                      <a:endParaRPr lang="en-GB" sz="1200" i="1" dirty="0">
                        <a:solidFill>
                          <a:schemeClr val="tx1"/>
                        </a:solidFill>
                      </a:endParaRP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rPr>
                        <a:t>Ideological </a:t>
                      </a:r>
                      <a:r>
                        <a:rPr lang="de-DE" sz="1600" dirty="0" err="1">
                          <a:solidFill>
                            <a:schemeClr val="tx1"/>
                          </a:solidFill>
                        </a:rPr>
                        <a:t>instability</a:t>
                      </a:r>
                      <a:r>
                        <a:rPr lang="de-DE" sz="1600" dirty="0">
                          <a:solidFill>
                            <a:schemeClr val="tx1"/>
                          </a:solidFill>
                        </a:rPr>
                        <a:t> </a:t>
                      </a:r>
                      <a:r>
                        <a:rPr lang="pl-PL" sz="1600" dirty="0">
                          <a:solidFill>
                            <a:schemeClr val="tx1"/>
                          </a:solidFill>
                        </a:rPr>
                        <a:t>of streetnames</a:t>
                      </a:r>
                      <a:endParaRPr lang="en-GB" sz="1600" dirty="0">
                        <a:solidFill>
                          <a:srgbClr val="FF0000"/>
                        </a:solidFill>
                      </a:endParaRPr>
                    </a:p>
                  </a:txBody>
                  <a:tcPr anchor="ctr"/>
                </a:tc>
                <a:tc>
                  <a:txBody>
                    <a:bodyPr/>
                    <a:lstStyle/>
                    <a:p>
                      <a:pPr algn="ctr"/>
                      <a:endParaRPr lang="de-DE" sz="1400" dirty="0">
                        <a:solidFill>
                          <a:srgbClr val="C00000"/>
                        </a:solidFill>
                      </a:endParaRPr>
                    </a:p>
                    <a:p>
                      <a:pPr algn="ctr"/>
                      <a:r>
                        <a:rPr lang="de-DE" sz="1400" dirty="0">
                          <a:solidFill>
                            <a:schemeClr val="tx1"/>
                          </a:solidFill>
                        </a:rPr>
                        <a:t>X</a:t>
                      </a:r>
                      <a:endParaRPr lang="en-GB" sz="1400" dirty="0">
                        <a:solidFill>
                          <a:schemeClr val="tx1"/>
                        </a:solidFill>
                      </a:endParaRPr>
                    </a:p>
                  </a:txBody>
                  <a:tcPr anchor="ctr"/>
                </a:tc>
                <a:tc>
                  <a:txBody>
                    <a:bodyPr/>
                    <a:lstStyle/>
                    <a:p>
                      <a:pPr algn="ctr"/>
                      <a:r>
                        <a:rPr lang="en-GB" sz="1800" dirty="0">
                          <a:solidFill>
                            <a:schemeClr val="tx1"/>
                          </a:solidFill>
                        </a:rPr>
                        <a:t>4</a:t>
                      </a:r>
                    </a:p>
                  </a:txBody>
                  <a:tcPr anchor="ctr"/>
                </a:tc>
                <a:extLst>
                  <a:ext uri="{0D108BD9-81ED-4DB2-BD59-A6C34878D82A}">
                    <a16:rowId xmlns:a16="http://schemas.microsoft.com/office/drawing/2014/main" val="10005"/>
                  </a:ext>
                </a:extLst>
              </a:tr>
              <a:tr h="810647">
                <a:tc>
                  <a:txBody>
                    <a:bodyPr/>
                    <a:lstStyle/>
                    <a:p>
                      <a:r>
                        <a:rPr lang="de-DE" sz="1200" i="1" dirty="0">
                          <a:solidFill>
                            <a:schemeClr val="tx1"/>
                          </a:solidFill>
                        </a:rPr>
                        <a:t> </a:t>
                      </a:r>
                      <a:r>
                        <a:rPr lang="de-DE" sz="1200" i="1" dirty="0" err="1">
                          <a:solidFill>
                            <a:schemeClr val="tx1"/>
                          </a:solidFill>
                        </a:rPr>
                        <a:t>Didactical</a:t>
                      </a:r>
                      <a:endParaRPr lang="en-GB" sz="1200" i="1" dirty="0">
                        <a:solidFill>
                          <a:schemeClr val="tx1"/>
                        </a:solidFill>
                      </a:endParaRP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500" b="1"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baseline="0" dirty="0" err="1">
                          <a:solidFill>
                            <a:schemeClr val="tx1"/>
                          </a:solidFill>
                        </a:rPr>
                        <a:t>Streets</a:t>
                      </a:r>
                      <a:r>
                        <a:rPr lang="de-DE" sz="1600" baseline="0" dirty="0">
                          <a:solidFill>
                            <a:schemeClr val="tx1"/>
                          </a:solidFill>
                        </a:rPr>
                        <a:t> </a:t>
                      </a:r>
                      <a:r>
                        <a:rPr lang="de-DE" sz="1600" baseline="0" dirty="0" err="1">
                          <a:solidFill>
                            <a:schemeClr val="tx1"/>
                          </a:solidFill>
                        </a:rPr>
                        <a:t>as</a:t>
                      </a:r>
                      <a:r>
                        <a:rPr lang="de-DE" sz="1600" baseline="0" dirty="0">
                          <a:solidFill>
                            <a:schemeClr val="tx1"/>
                          </a:solidFill>
                        </a:rPr>
                        <a:t> </a:t>
                      </a:r>
                      <a:r>
                        <a:rPr lang="de-DE" sz="1600" baseline="0" dirty="0" err="1">
                          <a:solidFill>
                            <a:schemeClr val="tx1"/>
                          </a:solidFill>
                        </a:rPr>
                        <a:t>memorial</a:t>
                      </a:r>
                      <a:endParaRPr lang="en-GB" sz="1600" dirty="0">
                        <a:solidFill>
                          <a:srgbClr val="FF0000"/>
                        </a:solidFill>
                      </a:endParaRPr>
                    </a:p>
                  </a:txBody>
                  <a:tcPr anchor="ctr"/>
                </a:tc>
                <a:tc>
                  <a:txBody>
                    <a:bodyPr/>
                    <a:lstStyle/>
                    <a:p>
                      <a:pPr algn="ctr"/>
                      <a:endParaRPr lang="en-GB" sz="1400" dirty="0">
                        <a:solidFill>
                          <a:schemeClr val="accent3">
                            <a:lumMod val="50000"/>
                          </a:schemeClr>
                        </a:solidFill>
                      </a:endParaRPr>
                    </a:p>
                    <a:p>
                      <a:pPr algn="ctr"/>
                      <a:r>
                        <a:rPr lang="en-GB" sz="1400" dirty="0">
                          <a:solidFill>
                            <a:schemeClr val="accent3">
                              <a:lumMod val="50000"/>
                            </a:schemeClr>
                          </a:solidFill>
                        </a:rPr>
                        <a:t>?</a:t>
                      </a:r>
                    </a:p>
                  </a:txBody>
                  <a:tcPr anchor="ctr"/>
                </a:tc>
                <a:tc>
                  <a:txBody>
                    <a:bodyPr/>
                    <a:lstStyle/>
                    <a:p>
                      <a:pPr algn="ctr"/>
                      <a:r>
                        <a:rPr lang="en-GB" sz="1800" dirty="0">
                          <a:solidFill>
                            <a:schemeClr val="tx1"/>
                          </a:solidFill>
                        </a:rPr>
                        <a:t>3</a:t>
                      </a:r>
                    </a:p>
                  </a:txBody>
                  <a:tcPr anchor="ctr"/>
                </a:tc>
                <a:extLst>
                  <a:ext uri="{0D108BD9-81ED-4DB2-BD59-A6C34878D82A}">
                    <a16:rowId xmlns:a16="http://schemas.microsoft.com/office/drawing/2014/main" val="279997152"/>
                  </a:ext>
                </a:extLst>
              </a:tr>
              <a:tr h="793647">
                <a:tc>
                  <a:txBody>
                    <a:bodyPr/>
                    <a:lstStyle/>
                    <a:p>
                      <a:r>
                        <a:rPr lang="en-GB" sz="1200" i="1" dirty="0">
                          <a:solidFill>
                            <a:schemeClr val="tx1"/>
                          </a:solidFill>
                        </a:rPr>
                        <a:t>Historical- factual</a:t>
                      </a: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a:solidFill>
                            <a:schemeClr val="tx1"/>
                          </a:solidFill>
                        </a:rPr>
                        <a:t>Reversing</a:t>
                      </a:r>
                      <a:r>
                        <a:rPr lang="de-DE" sz="1600" dirty="0">
                          <a:solidFill>
                            <a:schemeClr val="tx1"/>
                          </a:solidFill>
                        </a:rPr>
                        <a:t> / </a:t>
                      </a:r>
                      <a:r>
                        <a:rPr lang="de-DE" sz="1600" dirty="0" err="1">
                          <a:solidFill>
                            <a:schemeClr val="tx1"/>
                          </a:solidFill>
                        </a:rPr>
                        <a:t>retaining</a:t>
                      </a:r>
                      <a:r>
                        <a:rPr lang="de-DE" sz="1600" dirty="0">
                          <a:solidFill>
                            <a:schemeClr val="tx1"/>
                          </a:solidFill>
                        </a:rPr>
                        <a:t> </a:t>
                      </a:r>
                      <a:r>
                        <a:rPr lang="pl-PL" sz="1600" dirty="0">
                          <a:solidFill>
                            <a:schemeClr val="tx1"/>
                          </a:solidFill>
                        </a:rPr>
                        <a:t>traditional name</a:t>
                      </a:r>
                      <a:endParaRPr lang="en-GB" sz="1600" dirty="0">
                        <a:solidFill>
                          <a:srgbClr val="473FEB"/>
                        </a:solidFill>
                      </a:endParaRPr>
                    </a:p>
                  </a:txBody>
                  <a:tcPr anchor="ctr"/>
                </a:tc>
                <a:tc>
                  <a:txBody>
                    <a:bodyPr/>
                    <a:lstStyle/>
                    <a:p>
                      <a:pPr algn="ctr"/>
                      <a:endParaRPr lang="en-GB" sz="1400" dirty="0">
                        <a:solidFill>
                          <a:schemeClr val="accent6">
                            <a:lumMod val="75000"/>
                          </a:schemeClr>
                        </a:solidFill>
                      </a:endParaRPr>
                    </a:p>
                  </a:txBody>
                  <a:tcPr anchor="ctr"/>
                </a:tc>
                <a:tc>
                  <a:txBody>
                    <a:bodyPr/>
                    <a:lstStyle/>
                    <a:p>
                      <a:pPr algn="ctr"/>
                      <a:r>
                        <a:rPr lang="en-GB" sz="1800" dirty="0">
                          <a:solidFill>
                            <a:schemeClr val="tx1"/>
                          </a:solidFill>
                        </a:rPr>
                        <a:t>17</a:t>
                      </a:r>
                    </a:p>
                  </a:txBody>
                  <a:tcPr anchor="ctr"/>
                </a:tc>
                <a:extLst>
                  <a:ext uri="{0D108BD9-81ED-4DB2-BD59-A6C34878D82A}">
                    <a16:rowId xmlns:a16="http://schemas.microsoft.com/office/drawing/2014/main" val="3621037830"/>
                  </a:ext>
                </a:extLst>
              </a:tr>
              <a:tr h="412230">
                <a:tc rowSpan="6">
                  <a:txBody>
                    <a:bodyPr/>
                    <a:lstStyle/>
                    <a:p>
                      <a:pPr algn="ctr"/>
                      <a:r>
                        <a:rPr lang="pl-PL" sz="1400" i="1" dirty="0">
                          <a:solidFill>
                            <a:schemeClr val="tx1"/>
                          </a:solidFill>
                        </a:rPr>
                        <a:t>Practical concerns</a:t>
                      </a:r>
                      <a:endParaRPr lang="en-GB" sz="1400" i="1" dirty="0">
                        <a:solidFill>
                          <a:schemeClr val="tx1"/>
                        </a:solidFill>
                      </a:endParaRPr>
                    </a:p>
                  </a:txBody>
                  <a:tcPr vert="vert270"/>
                </a:tc>
                <a:tc>
                  <a:txBody>
                    <a:bodyPr/>
                    <a:lstStyle/>
                    <a:p>
                      <a:r>
                        <a:rPr lang="de-DE" sz="1600" dirty="0">
                          <a:solidFill>
                            <a:schemeClr val="tx1"/>
                          </a:solidFill>
                        </a:rPr>
                        <a:t>a) </a:t>
                      </a:r>
                      <a:r>
                        <a:rPr lang="pl-PL" sz="1600" dirty="0">
                          <a:solidFill>
                            <a:schemeClr val="tx1"/>
                          </a:solidFill>
                        </a:rPr>
                        <a:t>Cost of renamings</a:t>
                      </a:r>
                      <a:endParaRPr lang="en-GB" sz="1600" dirty="0">
                        <a:solidFill>
                          <a:srgbClr val="FF0000"/>
                        </a:solidFill>
                      </a:endParaRPr>
                    </a:p>
                  </a:txBody>
                  <a:tcPr anchor="ctr"/>
                </a:tc>
                <a:tc>
                  <a:txBody>
                    <a:bodyPr/>
                    <a:lstStyle/>
                    <a:p>
                      <a:pPr algn="ctr"/>
                      <a:r>
                        <a:rPr lang="de-DE" sz="1400" dirty="0">
                          <a:solidFill>
                            <a:srgbClr val="0070C0"/>
                          </a:solidFill>
                        </a:rPr>
                        <a:t>X</a:t>
                      </a:r>
                      <a:endParaRPr lang="en-GB" sz="1400" dirty="0">
                        <a:solidFill>
                          <a:srgbClr val="0070C0"/>
                        </a:solidFill>
                      </a:endParaRPr>
                    </a:p>
                  </a:txBody>
                  <a:tcPr anchor="ctr"/>
                </a:tc>
                <a:tc>
                  <a:txBody>
                    <a:bodyPr/>
                    <a:lstStyle/>
                    <a:p>
                      <a:pPr algn="ctr"/>
                      <a:r>
                        <a:rPr lang="en-GB" sz="1800" dirty="0">
                          <a:solidFill>
                            <a:schemeClr val="tx1"/>
                          </a:solidFill>
                        </a:rPr>
                        <a:t>17</a:t>
                      </a:r>
                    </a:p>
                  </a:txBody>
                  <a:tcPr anchor="ctr"/>
                </a:tc>
                <a:extLst>
                  <a:ext uri="{0D108BD9-81ED-4DB2-BD59-A6C34878D82A}">
                    <a16:rowId xmlns:a16="http://schemas.microsoft.com/office/drawing/2014/main" val="10006"/>
                  </a:ext>
                </a:extLst>
              </a:tr>
              <a:tr h="382873">
                <a:tc vMerge="1">
                  <a:txBody>
                    <a:bodyPr/>
                    <a:lstStyle/>
                    <a:p>
                      <a:endParaRPr lang="en-GB" dirty="0">
                        <a:solidFill>
                          <a:srgbClr val="0070C0"/>
                        </a:solidFill>
                      </a:endParaRPr>
                    </a:p>
                  </a:txBody>
                  <a:tcPr/>
                </a:tc>
                <a:tc>
                  <a:txBody>
                    <a:bodyPr/>
                    <a:lstStyle/>
                    <a:p>
                      <a:r>
                        <a:rPr lang="de-DE" sz="1600" dirty="0">
                          <a:solidFill>
                            <a:schemeClr val="tx1"/>
                          </a:solidFill>
                        </a:rPr>
                        <a:t>b) </a:t>
                      </a:r>
                      <a:r>
                        <a:rPr lang="pl-PL" sz="1600" dirty="0">
                          <a:solidFill>
                            <a:schemeClr val="tx1"/>
                          </a:solidFill>
                        </a:rPr>
                        <a:t>Orientation aspects</a:t>
                      </a:r>
                      <a:endParaRPr lang="en-GB" sz="1600" dirty="0">
                        <a:solidFill>
                          <a:srgbClr val="0070C0"/>
                        </a:solidFill>
                      </a:endParaRPr>
                    </a:p>
                  </a:txBody>
                  <a:tcPr anchor="ctr"/>
                </a:tc>
                <a:tc>
                  <a:txBody>
                    <a:bodyPr/>
                    <a:lstStyle/>
                    <a:p>
                      <a:pPr algn="ctr"/>
                      <a:r>
                        <a:rPr lang="pl-PL" sz="1400" dirty="0">
                          <a:solidFill>
                            <a:srgbClr val="0070C0"/>
                          </a:solidFill>
                        </a:rPr>
                        <a:t>-</a:t>
                      </a:r>
                      <a:endParaRPr lang="en-GB" sz="1400" dirty="0">
                        <a:solidFill>
                          <a:srgbClr val="0070C0"/>
                        </a:solidFill>
                      </a:endParaRPr>
                    </a:p>
                  </a:txBody>
                  <a:tcPr anchor="ctr"/>
                </a:tc>
                <a:tc>
                  <a:txBody>
                    <a:bodyPr/>
                    <a:lstStyle/>
                    <a:p>
                      <a:pPr algn="ctr"/>
                      <a:r>
                        <a:rPr lang="en-GB" sz="1800" dirty="0">
                          <a:solidFill>
                            <a:schemeClr val="tx1"/>
                          </a:solidFill>
                        </a:rPr>
                        <a:t>22</a:t>
                      </a:r>
                    </a:p>
                  </a:txBody>
                  <a:tcPr anchor="ctr"/>
                </a:tc>
                <a:extLst>
                  <a:ext uri="{0D108BD9-81ED-4DB2-BD59-A6C34878D82A}">
                    <a16:rowId xmlns:a16="http://schemas.microsoft.com/office/drawing/2014/main" val="10007"/>
                  </a:ext>
                </a:extLst>
              </a:tr>
              <a:tr h="382873">
                <a:tc vMerge="1">
                  <a:txBody>
                    <a:bodyPr/>
                    <a:lstStyle/>
                    <a:p>
                      <a:endParaRPr lang="de-DE"/>
                    </a:p>
                  </a:txBody>
                  <a:tcPr/>
                </a:tc>
                <a:tc>
                  <a:txBody>
                    <a:bodyPr/>
                    <a:lstStyle/>
                    <a:p>
                      <a:r>
                        <a:rPr lang="en-GB" sz="1600" dirty="0">
                          <a:solidFill>
                            <a:schemeClr val="tx1"/>
                          </a:solidFill>
                        </a:rPr>
                        <a:t>c) Administrative burden</a:t>
                      </a:r>
                      <a:endParaRPr lang="en-GB" sz="1600" dirty="0">
                        <a:solidFill>
                          <a:srgbClr val="0070C0"/>
                        </a:solidFill>
                      </a:endParaRPr>
                    </a:p>
                  </a:txBody>
                  <a:tcPr anchor="ctr"/>
                </a:tc>
                <a:tc>
                  <a:txBody>
                    <a:bodyPr/>
                    <a:lstStyle/>
                    <a:p>
                      <a:pPr algn="ctr"/>
                      <a:r>
                        <a:rPr lang="en-GB" sz="1400" dirty="0">
                          <a:solidFill>
                            <a:srgbClr val="0070C0"/>
                          </a:solidFill>
                        </a:rPr>
                        <a:t>??</a:t>
                      </a:r>
                    </a:p>
                  </a:txBody>
                  <a:tcPr anchor="ctr"/>
                </a:tc>
                <a:tc>
                  <a:txBody>
                    <a:bodyPr/>
                    <a:lstStyle/>
                    <a:p>
                      <a:pPr algn="ctr"/>
                      <a:r>
                        <a:rPr lang="en-GB" sz="1800" dirty="0">
                          <a:solidFill>
                            <a:schemeClr val="tx1"/>
                          </a:solidFill>
                        </a:rPr>
                        <a:t>54</a:t>
                      </a:r>
                    </a:p>
                  </a:txBody>
                  <a:tcPr anchor="ctr"/>
                </a:tc>
                <a:extLst>
                  <a:ext uri="{0D108BD9-81ED-4DB2-BD59-A6C34878D82A}">
                    <a16:rowId xmlns:a16="http://schemas.microsoft.com/office/drawing/2014/main" val="2171252058"/>
                  </a:ext>
                </a:extLst>
              </a:tr>
              <a:tr h="382873">
                <a:tc vMerge="1">
                  <a:txBody>
                    <a:bodyPr/>
                    <a:lstStyle/>
                    <a:p>
                      <a:endParaRPr lang="de-DE"/>
                    </a:p>
                  </a:txBody>
                  <a:tcPr/>
                </a:tc>
                <a:tc>
                  <a:txBody>
                    <a:bodyPr/>
                    <a:lstStyle/>
                    <a:p>
                      <a:r>
                        <a:rPr lang="en-GB" sz="1600" dirty="0">
                          <a:solidFill>
                            <a:schemeClr val="tx1"/>
                          </a:solidFill>
                        </a:rPr>
                        <a:t>d) Avoidance of disgruntlement</a:t>
                      </a:r>
                      <a:endParaRPr lang="en-GB" sz="1600" dirty="0">
                        <a:solidFill>
                          <a:srgbClr val="0070C0"/>
                        </a:solidFill>
                      </a:endParaRPr>
                    </a:p>
                  </a:txBody>
                  <a:tcPr anchor="ctr"/>
                </a:tc>
                <a:tc>
                  <a:txBody>
                    <a:bodyPr/>
                    <a:lstStyle/>
                    <a:p>
                      <a:pPr algn="ctr"/>
                      <a:endParaRPr lang="en-GB" sz="1400" dirty="0">
                        <a:solidFill>
                          <a:srgbClr val="0070C0"/>
                        </a:solidFill>
                      </a:endParaRPr>
                    </a:p>
                  </a:txBody>
                  <a:tcPr anchor="ctr"/>
                </a:tc>
                <a:tc>
                  <a:txBody>
                    <a:bodyPr/>
                    <a:lstStyle/>
                    <a:p>
                      <a:pPr algn="ctr"/>
                      <a:r>
                        <a:rPr lang="en-GB" sz="1800" dirty="0">
                          <a:solidFill>
                            <a:schemeClr val="tx1"/>
                          </a:solidFill>
                        </a:rPr>
                        <a:t>3</a:t>
                      </a:r>
                    </a:p>
                  </a:txBody>
                  <a:tcPr anchor="ctr"/>
                </a:tc>
                <a:extLst>
                  <a:ext uri="{0D108BD9-81ED-4DB2-BD59-A6C34878D82A}">
                    <a16:rowId xmlns:a16="http://schemas.microsoft.com/office/drawing/2014/main" val="2765665292"/>
                  </a:ext>
                </a:extLst>
              </a:tr>
              <a:tr h="382873">
                <a:tc vMerge="1">
                  <a:txBody>
                    <a:bodyPr/>
                    <a:lstStyle/>
                    <a:p>
                      <a:endParaRPr lang="de-DE"/>
                    </a:p>
                  </a:txBody>
                  <a:tcPr/>
                </a:tc>
                <a:tc>
                  <a:txBody>
                    <a:bodyPr/>
                    <a:lstStyle/>
                    <a:p>
                      <a:r>
                        <a:rPr lang="en-GB" sz="1600" dirty="0">
                          <a:solidFill>
                            <a:schemeClr val="tx1"/>
                          </a:solidFill>
                        </a:rPr>
                        <a:t>e) Linguistic reasons</a:t>
                      </a:r>
                      <a:endParaRPr lang="en-GB" sz="1600" dirty="0">
                        <a:solidFill>
                          <a:srgbClr val="0070C0"/>
                        </a:solidFill>
                      </a:endParaRPr>
                    </a:p>
                  </a:txBody>
                  <a:tcPr anchor="ctr"/>
                </a:tc>
                <a:tc>
                  <a:txBody>
                    <a:bodyPr/>
                    <a:lstStyle/>
                    <a:p>
                      <a:pPr algn="ctr"/>
                      <a:endParaRPr lang="en-GB" sz="1400" dirty="0">
                        <a:solidFill>
                          <a:srgbClr val="0070C0"/>
                        </a:solidFill>
                      </a:endParaRPr>
                    </a:p>
                  </a:txBody>
                  <a:tcPr anchor="ctr"/>
                </a:tc>
                <a:tc>
                  <a:txBody>
                    <a:bodyPr/>
                    <a:lstStyle/>
                    <a:p>
                      <a:pPr algn="ctr"/>
                      <a:r>
                        <a:rPr lang="en-GB" sz="1800" dirty="0">
                          <a:solidFill>
                            <a:schemeClr val="tx1"/>
                          </a:solidFill>
                        </a:rPr>
                        <a:t>10</a:t>
                      </a:r>
                    </a:p>
                  </a:txBody>
                  <a:tcPr anchor="ctr"/>
                </a:tc>
                <a:extLst>
                  <a:ext uri="{0D108BD9-81ED-4DB2-BD59-A6C34878D82A}">
                    <a16:rowId xmlns:a16="http://schemas.microsoft.com/office/drawing/2014/main" val="3743328939"/>
                  </a:ext>
                </a:extLst>
              </a:tr>
              <a:tr h="382873">
                <a:tc vMerge="1">
                  <a:txBody>
                    <a:bodyPr/>
                    <a:lstStyle/>
                    <a:p>
                      <a:endParaRPr lang="de-DE"/>
                    </a:p>
                  </a:txBody>
                  <a:tcPr/>
                </a:tc>
                <a:tc>
                  <a:txBody>
                    <a:bodyPr/>
                    <a:lstStyle/>
                    <a:p>
                      <a:r>
                        <a:rPr lang="en-GB" sz="1600" dirty="0">
                          <a:solidFill>
                            <a:schemeClr val="tx1"/>
                          </a:solidFill>
                        </a:rPr>
                        <a:t>f) Legal</a:t>
                      </a:r>
                      <a:r>
                        <a:rPr lang="en-GB" sz="1600" baseline="0" dirty="0">
                          <a:solidFill>
                            <a:schemeClr val="tx1"/>
                          </a:solidFill>
                        </a:rPr>
                        <a:t> issues</a:t>
                      </a:r>
                      <a:endParaRPr lang="en-GB" sz="1600" dirty="0">
                        <a:solidFill>
                          <a:srgbClr val="FF0000"/>
                        </a:solidFill>
                      </a:endParaRPr>
                    </a:p>
                  </a:txBody>
                  <a:tcPr anchor="ctr"/>
                </a:tc>
                <a:tc>
                  <a:txBody>
                    <a:bodyPr/>
                    <a:lstStyle/>
                    <a:p>
                      <a:pPr algn="ctr"/>
                      <a:r>
                        <a:rPr lang="en-GB" sz="1400" dirty="0">
                          <a:solidFill>
                            <a:srgbClr val="0070C0"/>
                          </a:solidFill>
                        </a:rPr>
                        <a:t> </a:t>
                      </a:r>
                    </a:p>
                  </a:txBody>
                  <a:tcPr anchor="ctr"/>
                </a:tc>
                <a:tc>
                  <a:txBody>
                    <a:bodyPr/>
                    <a:lstStyle/>
                    <a:p>
                      <a:pPr algn="ctr"/>
                      <a:r>
                        <a:rPr lang="en-GB" sz="1800" dirty="0">
                          <a:solidFill>
                            <a:schemeClr val="tx1"/>
                          </a:solidFill>
                        </a:rPr>
                        <a:t>2</a:t>
                      </a:r>
                    </a:p>
                  </a:txBody>
                  <a:tcPr anchor="ctr"/>
                </a:tc>
                <a:extLst>
                  <a:ext uri="{0D108BD9-81ED-4DB2-BD59-A6C34878D82A}">
                    <a16:rowId xmlns:a16="http://schemas.microsoft.com/office/drawing/2014/main" val="1253207338"/>
                  </a:ext>
                </a:extLst>
              </a:tr>
            </a:tbl>
          </a:graphicData>
        </a:graphic>
      </p:graphicFrame>
    </p:spTree>
    <p:extLst>
      <p:ext uri="{BB962C8B-B14F-4D97-AF65-F5344CB8AC3E}">
        <p14:creationId xmlns:p14="http://schemas.microsoft.com/office/powerpoint/2010/main" val="389378130"/>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31</a:t>
            </a:fld>
            <a:endParaRPr lang="en-GB"/>
          </a:p>
        </p:txBody>
      </p:sp>
      <p:sp>
        <p:nvSpPr>
          <p:cNvPr id="3" name="Rechteck 2"/>
          <p:cNvSpPr/>
          <p:nvPr/>
        </p:nvSpPr>
        <p:spPr>
          <a:xfrm>
            <a:off x="251520" y="1362675"/>
            <a:ext cx="9061040" cy="5324535"/>
          </a:xfrm>
          <a:prstGeom prst="rect">
            <a:avLst/>
          </a:prstGeom>
        </p:spPr>
        <p:txBody>
          <a:bodyPr wrap="square">
            <a:spAutoFit/>
          </a:bodyPr>
          <a:lstStyle/>
          <a:p>
            <a:r>
              <a:rPr lang="en-GB" sz="2000" dirty="0"/>
              <a:t>Street renaming for commemorative purposes is a hegemonic process</a:t>
            </a:r>
          </a:p>
          <a:p>
            <a:r>
              <a:rPr lang="en-GB" sz="2000" dirty="0">
                <a:ea typeface="Arial" panose="020B0604020202020204" pitchFamily="34" charset="0"/>
              </a:rPr>
              <a:t>“</a:t>
            </a:r>
            <a:r>
              <a:rPr lang="en-GB" sz="2000" dirty="0"/>
              <a:t>Ruptures in political history” (</a:t>
            </a:r>
            <a:r>
              <a:rPr lang="en-GB" sz="2000" dirty="0" err="1"/>
              <a:t>Arazyahu</a:t>
            </a:r>
            <a:r>
              <a:rPr lang="en-GB" sz="2000" dirty="0"/>
              <a:t> 1997:481) </a:t>
            </a:r>
          </a:p>
          <a:p>
            <a:endParaRPr lang="en-GB" sz="1000" dirty="0"/>
          </a:p>
          <a:p>
            <a:endParaRPr lang="en-GB" sz="1000" dirty="0"/>
          </a:p>
          <a:p>
            <a:pPr marL="447675" indent="-447675"/>
            <a:r>
              <a:rPr lang="en-GB" sz="2000" dirty="0">
                <a:sym typeface="Wingdings" panose="05000000000000000000" pitchFamily="2" charset="2"/>
              </a:rPr>
              <a:t>  “</a:t>
            </a:r>
            <a:r>
              <a:rPr lang="en-GB" sz="2000" dirty="0">
                <a:ea typeface="Arial" panose="020B0604020202020204" pitchFamily="34" charset="0"/>
              </a:rPr>
              <a:t>Battle for the representation” (</a:t>
            </a:r>
            <a:r>
              <a:rPr lang="en-GB" sz="2000" dirty="0" err="1">
                <a:ea typeface="Arial" panose="020B0604020202020204" pitchFamily="34" charset="0"/>
              </a:rPr>
              <a:t>Trumper</a:t>
            </a:r>
            <a:r>
              <a:rPr lang="en-GB" sz="2000" dirty="0">
                <a:ea typeface="Arial" panose="020B0604020202020204" pitchFamily="34" charset="0"/>
              </a:rPr>
              <a:t>-Hecht 2009: 238) of competing state ideologies </a:t>
            </a:r>
          </a:p>
          <a:p>
            <a:pPr marL="447675" indent="-447675"/>
            <a:endParaRPr lang="en-GB" sz="2000" dirty="0"/>
          </a:p>
          <a:p>
            <a:r>
              <a:rPr lang="en-GB" sz="2000" dirty="0"/>
              <a:t>Different versions of history are replaced across time </a:t>
            </a:r>
          </a:p>
          <a:p>
            <a:pPr marL="342900" indent="-342900">
              <a:buFont typeface="Wingdings" panose="05000000000000000000" pitchFamily="2" charset="2"/>
              <a:buChar char="à"/>
            </a:pPr>
            <a:r>
              <a:rPr lang="en-GB" sz="2000" dirty="0"/>
              <a:t>subversive potential of street </a:t>
            </a:r>
            <a:r>
              <a:rPr lang="en-GB" sz="2000" dirty="0" err="1"/>
              <a:t>namings</a:t>
            </a:r>
            <a:r>
              <a:rPr lang="en-GB" sz="2000" dirty="0"/>
              <a:t> to create a “natural order of things” (</a:t>
            </a:r>
            <a:r>
              <a:rPr lang="en-GB" sz="2000" dirty="0" err="1"/>
              <a:t>Fairclough</a:t>
            </a:r>
            <a:r>
              <a:rPr lang="en-GB" sz="2000" dirty="0"/>
              <a:t> 2003:2).</a:t>
            </a:r>
            <a:r>
              <a:rPr lang="en-GB" sz="2000" dirty="0">
                <a:ea typeface="Arial" panose="020B0604020202020204" pitchFamily="34" charset="0"/>
              </a:rPr>
              <a:t> </a:t>
            </a:r>
          </a:p>
          <a:p>
            <a:endParaRPr lang="en-GB" sz="2000" dirty="0"/>
          </a:p>
          <a:p>
            <a:r>
              <a:rPr lang="en-GB" sz="2000" dirty="0"/>
              <a:t>Street names form an important part of “the ideological robe of the city” and can be used as a measurement of political change (</a:t>
            </a:r>
            <a:r>
              <a:rPr lang="en-GB" sz="2000" dirty="0" err="1"/>
              <a:t>Zieliński</a:t>
            </a:r>
            <a:r>
              <a:rPr lang="en-GB" sz="2000" dirty="0"/>
              <a:t> 1994:195). </a:t>
            </a:r>
          </a:p>
          <a:p>
            <a:endParaRPr lang="en-GB" sz="2000" dirty="0"/>
          </a:p>
          <a:p>
            <a:r>
              <a:rPr lang="en-GB" sz="2000" dirty="0"/>
              <a:t>Discourses surrounding commemorative street (re-)naming: </a:t>
            </a:r>
          </a:p>
          <a:p>
            <a:r>
              <a:rPr lang="en-GB" sz="2000" dirty="0"/>
              <a:t>Historical record of memory creation. </a:t>
            </a:r>
            <a:endParaRPr lang="de-DE" sz="2000" dirty="0"/>
          </a:p>
          <a:p>
            <a:endParaRPr lang="en-GB" sz="2000" dirty="0"/>
          </a:p>
          <a:p>
            <a:endParaRPr lang="en-GB" sz="2000" dirty="0">
              <a:ea typeface="Arial" panose="020B0604020202020204" pitchFamily="34" charset="0"/>
            </a:endParaRPr>
          </a:p>
        </p:txBody>
      </p:sp>
      <p:sp>
        <p:nvSpPr>
          <p:cNvPr id="4" name="Rechteck 3"/>
          <p:cNvSpPr/>
          <p:nvPr/>
        </p:nvSpPr>
        <p:spPr>
          <a:xfrm>
            <a:off x="-360852" y="402254"/>
            <a:ext cx="8899375" cy="584775"/>
          </a:xfrm>
          <a:prstGeom prst="rect">
            <a:avLst/>
          </a:prstGeom>
        </p:spPr>
        <p:txBody>
          <a:bodyPr wrap="square">
            <a:spAutoFit/>
          </a:bodyPr>
          <a:lstStyle/>
          <a:p>
            <a:pPr algn="ctr"/>
            <a:r>
              <a:rPr lang="en-GB" sz="3200" b="1" dirty="0"/>
              <a:t>Conclusions</a:t>
            </a:r>
            <a:endParaRPr lang="en-GB" sz="3200" b="1" dirty="0">
              <a:ea typeface="Times New Roman" panose="02020603050405020304" pitchFamily="18" charset="0"/>
            </a:endParaRPr>
          </a:p>
        </p:txBody>
      </p:sp>
    </p:spTree>
    <p:extLst>
      <p:ext uri="{BB962C8B-B14F-4D97-AF65-F5344CB8AC3E}">
        <p14:creationId xmlns:p14="http://schemas.microsoft.com/office/powerpoint/2010/main" val="721269764"/>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32</a:t>
            </a:fld>
            <a:endParaRPr lang="en-GB"/>
          </a:p>
        </p:txBody>
      </p:sp>
      <p:sp>
        <p:nvSpPr>
          <p:cNvPr id="4" name="Rechteck 3"/>
          <p:cNvSpPr/>
          <p:nvPr/>
        </p:nvSpPr>
        <p:spPr>
          <a:xfrm>
            <a:off x="359024" y="1196752"/>
            <a:ext cx="8784976" cy="6001643"/>
          </a:xfrm>
          <a:prstGeom prst="rect">
            <a:avLst/>
          </a:prstGeom>
        </p:spPr>
        <p:txBody>
          <a:bodyPr wrap="square">
            <a:spAutoFit/>
          </a:bodyPr>
          <a:lstStyle/>
          <a:p>
            <a:r>
              <a:rPr lang="en-GB" sz="2000" dirty="0"/>
              <a:t>Longitudinal case study of the discursive practices that accompany the ideological appropriation of the urban landscape for the purpose of constructing and reconstructing national identities (see </a:t>
            </a:r>
            <a:r>
              <a:rPr lang="en-GB" sz="2000" dirty="0" err="1"/>
              <a:t>Fabiszak</a:t>
            </a:r>
            <a:r>
              <a:rPr lang="en-GB" sz="2000" dirty="0"/>
              <a:t> et al. under review, </a:t>
            </a:r>
            <a:r>
              <a:rPr lang="en-GB" sz="2000" dirty="0" err="1"/>
              <a:t>Vuolteenaho</a:t>
            </a:r>
            <a:r>
              <a:rPr lang="en-GB" sz="2000" dirty="0"/>
              <a:t> and Berg 2016). </a:t>
            </a:r>
          </a:p>
          <a:p>
            <a:pPr>
              <a:spcAft>
                <a:spcPts val="0"/>
              </a:spcAft>
            </a:pPr>
            <a:endParaRPr lang="en-GB" sz="2000" dirty="0"/>
          </a:p>
          <a:p>
            <a:pPr>
              <a:spcAft>
                <a:spcPts val="0"/>
              </a:spcAft>
            </a:pPr>
            <a:r>
              <a:rPr lang="en-GB" sz="2000" dirty="0">
                <a:ea typeface="Calibri" panose="020F0502020204030204" pitchFamily="34" charset="0"/>
                <a:cs typeface="Times New Roman" panose="02020603050405020304" pitchFamily="18" charset="0"/>
              </a:rPr>
              <a:t>Complex and contested nature of the consecutive renaming processes:</a:t>
            </a:r>
          </a:p>
          <a:p>
            <a:pPr>
              <a:spcAft>
                <a:spcPts val="0"/>
              </a:spcAft>
            </a:pPr>
            <a:r>
              <a:rPr lang="en-GB" sz="2000" dirty="0">
                <a:ea typeface="Calibri" panose="020F0502020204030204" pitchFamily="34" charset="0"/>
                <a:cs typeface="Times New Roman" panose="02020603050405020304" pitchFamily="18" charset="0"/>
              </a:rPr>
              <a:t>Competing argumentation strategies result in complex decision-making practices concerning the inclusion or exclusion of commemorative semantics. </a:t>
            </a:r>
          </a:p>
          <a:p>
            <a:pPr>
              <a:spcAft>
                <a:spcPts val="0"/>
              </a:spcAft>
            </a:pPr>
            <a:endParaRPr lang="en-GB" sz="2000" dirty="0">
              <a:ea typeface="Calibri" panose="020F0502020204030204" pitchFamily="34" charset="0"/>
              <a:cs typeface="Times New Roman" panose="02020603050405020304" pitchFamily="18" charset="0"/>
            </a:endParaRPr>
          </a:p>
          <a:p>
            <a:pPr>
              <a:spcAft>
                <a:spcPts val="0"/>
              </a:spcAft>
            </a:pPr>
            <a:endParaRPr lang="en-GB" sz="2000" dirty="0">
              <a:ea typeface="Calibri" panose="020F0502020204030204" pitchFamily="34" charset="0"/>
              <a:cs typeface="Times New Roman" panose="02020603050405020304" pitchFamily="18" charset="0"/>
            </a:endParaRPr>
          </a:p>
          <a:p>
            <a:pPr>
              <a:spcAft>
                <a:spcPts val="0"/>
              </a:spcAft>
            </a:pPr>
            <a:r>
              <a:rPr lang="en-GB" sz="2000" dirty="0">
                <a:ea typeface="Calibri" panose="020F0502020204030204" pitchFamily="34" charset="0"/>
                <a:cs typeface="Times New Roman" panose="02020603050405020304" pitchFamily="18" charset="0"/>
              </a:rPr>
              <a:t>Analysist’s assumptions of what constitutes reasons for/against street naming might not be the same as a layperson’s rationale of their own semiotic practices. </a:t>
            </a:r>
          </a:p>
          <a:p>
            <a:pPr>
              <a:spcAft>
                <a:spcPts val="0"/>
              </a:spcAft>
            </a:pPr>
            <a:endParaRPr lang="en-GB" sz="2000" dirty="0">
              <a:ea typeface="Calibri" panose="020F0502020204030204" pitchFamily="34" charset="0"/>
              <a:cs typeface="Times New Roman" panose="02020603050405020304" pitchFamily="18" charset="0"/>
            </a:endParaRPr>
          </a:p>
          <a:p>
            <a:r>
              <a:rPr lang="en-GB" sz="2000" dirty="0"/>
              <a:t>Focus on arguments against (re-)</a:t>
            </a:r>
            <a:r>
              <a:rPr lang="en-GB" sz="2000" dirty="0" err="1"/>
              <a:t>namings</a:t>
            </a:r>
            <a:r>
              <a:rPr lang="en-GB" sz="2000" dirty="0"/>
              <a:t>:  </a:t>
            </a:r>
            <a:endParaRPr lang="en-GB" sz="2000" dirty="0">
              <a:ea typeface="Calibri" panose="020F0502020204030204" pitchFamily="34" charset="0"/>
              <a:cs typeface="Times New Roman" panose="02020603050405020304" pitchFamily="18" charset="0"/>
            </a:endParaRPr>
          </a:p>
          <a:p>
            <a:pPr>
              <a:spcAft>
                <a:spcPts val="0"/>
              </a:spcAft>
            </a:pPr>
            <a:r>
              <a:rPr lang="en-GB" sz="2000" dirty="0">
                <a:ea typeface="Calibri" panose="020F0502020204030204" pitchFamily="34" charset="0"/>
                <a:cs typeface="Times New Roman" panose="02020603050405020304" pitchFamily="18" charset="0"/>
              </a:rPr>
              <a:t>Holistic understanding of the ways in which socio-political change is manifested and indeed accomplished through the representational choices encoded in the “ideological robe” of the city (</a:t>
            </a:r>
            <a:r>
              <a:rPr lang="en-GB" sz="2000" dirty="0" err="1">
                <a:ea typeface="Calibri" panose="020F0502020204030204" pitchFamily="34" charset="0"/>
                <a:cs typeface="Times New Roman" panose="02020603050405020304" pitchFamily="18" charset="0"/>
              </a:rPr>
              <a:t>Zieliński</a:t>
            </a:r>
            <a:r>
              <a:rPr lang="en-GB" sz="2000" dirty="0">
                <a:ea typeface="Calibri" panose="020F0502020204030204" pitchFamily="34" charset="0"/>
                <a:cs typeface="Times New Roman" panose="02020603050405020304" pitchFamily="18" charset="0"/>
              </a:rPr>
              <a:t> 1994:195).</a:t>
            </a:r>
            <a:endParaRPr lang="de-DE" sz="2000" dirty="0">
              <a:ea typeface="Calibri" panose="020F0502020204030204" pitchFamily="34" charset="0"/>
              <a:cs typeface="Times New Roman" panose="02020603050405020304" pitchFamily="18" charset="0"/>
            </a:endParaRPr>
          </a:p>
          <a:p>
            <a:pPr>
              <a:spcAft>
                <a:spcPts val="0"/>
              </a:spcAft>
            </a:pPr>
            <a:endParaRPr lang="en-GB" sz="2000" dirty="0"/>
          </a:p>
          <a:p>
            <a:pPr>
              <a:lnSpc>
                <a:spcPct val="150000"/>
              </a:lnSpc>
              <a:spcAft>
                <a:spcPts val="0"/>
              </a:spcAft>
            </a:pPr>
            <a:endParaRPr lang="en-GB" sz="16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hteck 4"/>
          <p:cNvSpPr/>
          <p:nvPr/>
        </p:nvSpPr>
        <p:spPr>
          <a:xfrm>
            <a:off x="-360852" y="402254"/>
            <a:ext cx="8899375" cy="584775"/>
          </a:xfrm>
          <a:prstGeom prst="rect">
            <a:avLst/>
          </a:prstGeom>
        </p:spPr>
        <p:txBody>
          <a:bodyPr wrap="square">
            <a:spAutoFit/>
          </a:bodyPr>
          <a:lstStyle/>
          <a:p>
            <a:pPr algn="ctr"/>
            <a:r>
              <a:rPr lang="en-GB" sz="3200" b="1" dirty="0"/>
              <a:t>Conclusions</a:t>
            </a:r>
            <a:endParaRPr lang="en-GB" sz="3200" b="1" dirty="0">
              <a:ea typeface="Times New Roman" panose="02020603050405020304" pitchFamily="18" charset="0"/>
            </a:endParaRPr>
          </a:p>
        </p:txBody>
      </p:sp>
    </p:spTree>
    <p:extLst>
      <p:ext uri="{BB962C8B-B14F-4D97-AF65-F5344CB8AC3E}">
        <p14:creationId xmlns:p14="http://schemas.microsoft.com/office/powerpoint/2010/main" val="3320215675"/>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33</a:t>
            </a:fld>
            <a:endParaRPr lang="en-GB"/>
          </a:p>
        </p:txBody>
      </p:sp>
      <p:sp>
        <p:nvSpPr>
          <p:cNvPr id="3" name="Textfeld 2"/>
          <p:cNvSpPr txBox="1"/>
          <p:nvPr/>
        </p:nvSpPr>
        <p:spPr>
          <a:xfrm>
            <a:off x="3059832" y="692696"/>
            <a:ext cx="2511008" cy="2369880"/>
          </a:xfrm>
          <a:prstGeom prst="rect">
            <a:avLst/>
          </a:prstGeom>
          <a:noFill/>
        </p:spPr>
        <p:txBody>
          <a:bodyPr wrap="none" rtlCol="0">
            <a:spAutoFit/>
          </a:bodyPr>
          <a:lstStyle/>
          <a:p>
            <a:r>
              <a:rPr lang="de-DE" sz="4000" b="1" dirty="0" err="1"/>
              <a:t>Thanks</a:t>
            </a:r>
            <a:r>
              <a:rPr lang="de-DE" sz="4000" b="1" dirty="0"/>
              <a:t> </a:t>
            </a:r>
            <a:r>
              <a:rPr lang="de-DE" sz="4000" b="1" dirty="0" err="1"/>
              <a:t>to</a:t>
            </a:r>
            <a:r>
              <a:rPr lang="de-DE" sz="4000" b="1" dirty="0"/>
              <a:t>: </a:t>
            </a:r>
          </a:p>
          <a:p>
            <a:endParaRPr lang="de-DE" dirty="0"/>
          </a:p>
          <a:p>
            <a:endParaRPr lang="de-DE" dirty="0"/>
          </a:p>
          <a:p>
            <a:endParaRPr lang="de-DE" dirty="0"/>
          </a:p>
          <a:p>
            <a:endParaRPr lang="de-DE" dirty="0"/>
          </a:p>
          <a:p>
            <a:endParaRPr lang="de-DE" dirty="0"/>
          </a:p>
          <a:p>
            <a:endParaRPr lang="de-DE" dirty="0"/>
          </a:p>
        </p:txBody>
      </p:sp>
      <p:sp>
        <p:nvSpPr>
          <p:cNvPr id="4" name="Rechteck 3"/>
          <p:cNvSpPr/>
          <p:nvPr/>
        </p:nvSpPr>
        <p:spPr>
          <a:xfrm>
            <a:off x="359024" y="1196752"/>
            <a:ext cx="8784976" cy="4847481"/>
          </a:xfrm>
          <a:prstGeom prst="rect">
            <a:avLst/>
          </a:prstGeom>
        </p:spPr>
        <p:txBody>
          <a:bodyPr wrap="square">
            <a:spAutoFit/>
          </a:bodyPr>
          <a:lstStyle/>
          <a:p>
            <a:pPr>
              <a:spcAft>
                <a:spcPts val="0"/>
              </a:spcAft>
            </a:pPr>
            <a:endParaRPr lang="en-GB" sz="2000" dirty="0"/>
          </a:p>
          <a:p>
            <a:pPr>
              <a:spcAft>
                <a:spcPts val="0"/>
              </a:spcAft>
            </a:pPr>
            <a:r>
              <a:rPr lang="en-GB" sz="2000" dirty="0"/>
              <a:t>Our project partners:</a:t>
            </a:r>
          </a:p>
          <a:p>
            <a:pPr>
              <a:spcAft>
                <a:spcPts val="0"/>
              </a:spcAft>
            </a:pPr>
            <a:endParaRPr lang="en-GB" sz="500" dirty="0"/>
          </a:p>
          <a:p>
            <a:r>
              <a:rPr lang="en-GB" sz="2000" dirty="0" err="1"/>
              <a:t>Frauke</a:t>
            </a:r>
            <a:r>
              <a:rPr lang="en-GB" sz="2000" dirty="0"/>
              <a:t> </a:t>
            </a:r>
            <a:r>
              <a:rPr lang="en-GB" sz="2000" dirty="0" err="1"/>
              <a:t>Griese</a:t>
            </a:r>
            <a:endParaRPr lang="en-GB" sz="2000" dirty="0"/>
          </a:p>
          <a:p>
            <a:pPr>
              <a:spcAft>
                <a:spcPts val="0"/>
              </a:spcAft>
            </a:pPr>
            <a:r>
              <a:rPr lang="en-GB" sz="2000" dirty="0"/>
              <a:t>Seraphim </a:t>
            </a:r>
            <a:r>
              <a:rPr lang="en-GB" sz="2000" dirty="0" err="1"/>
              <a:t>Alvanides</a:t>
            </a:r>
            <a:endParaRPr lang="en-GB" sz="2000" dirty="0"/>
          </a:p>
          <a:p>
            <a:r>
              <a:rPr lang="en-GB" sz="2000" dirty="0" err="1"/>
              <a:t>Malgorzata</a:t>
            </a:r>
            <a:r>
              <a:rPr lang="en-GB" sz="2000" dirty="0"/>
              <a:t> </a:t>
            </a:r>
            <a:r>
              <a:rPr lang="en-GB" sz="2000" dirty="0" err="1"/>
              <a:t>Fabiszak</a:t>
            </a:r>
            <a:endParaRPr lang="en-GB" sz="2000" dirty="0"/>
          </a:p>
          <a:p>
            <a:r>
              <a:rPr lang="en-GB" sz="2000" dirty="0"/>
              <a:t>Anna</a:t>
            </a:r>
            <a:r>
              <a:rPr lang="de-DE" sz="2000" dirty="0"/>
              <a:t> </a:t>
            </a:r>
            <a:r>
              <a:rPr lang="de-DE" sz="2000" dirty="0" err="1"/>
              <a:t>Brzezińska</a:t>
            </a:r>
            <a:endParaRPr lang="en-GB" sz="2000" dirty="0"/>
          </a:p>
          <a:p>
            <a:r>
              <a:rPr lang="en-GB" sz="2000" dirty="0"/>
              <a:t>Patryk </a:t>
            </a:r>
            <a:r>
              <a:rPr lang="de-DE" sz="2000" dirty="0" err="1"/>
              <a:t>Dobkiewicz</a:t>
            </a:r>
            <a:endParaRPr lang="de-DE" sz="2000" dirty="0"/>
          </a:p>
          <a:p>
            <a:pPr>
              <a:spcAft>
                <a:spcPts val="0"/>
              </a:spcAft>
            </a:pPr>
            <a:endParaRPr lang="en-GB" sz="2000" dirty="0"/>
          </a:p>
          <a:p>
            <a:pPr>
              <a:spcAft>
                <a:spcPts val="0"/>
              </a:spcAft>
            </a:pPr>
            <a:r>
              <a:rPr lang="en-GB" sz="2000" dirty="0" err="1"/>
              <a:t>Annaberg</a:t>
            </a:r>
            <a:r>
              <a:rPr lang="en-GB" sz="2000" dirty="0"/>
              <a:t>-Buchholz and Leipzig city councillors, archivists, historians</a:t>
            </a:r>
          </a:p>
          <a:p>
            <a:pPr>
              <a:spcAft>
                <a:spcPts val="0"/>
              </a:spcAft>
            </a:pPr>
            <a:endParaRPr lang="en-GB" sz="2000" dirty="0"/>
          </a:p>
          <a:p>
            <a:pPr>
              <a:spcAft>
                <a:spcPts val="0"/>
              </a:spcAft>
            </a:pPr>
            <a:endParaRPr lang="en-GB" sz="2000" dirty="0"/>
          </a:p>
          <a:p>
            <a:pPr>
              <a:spcAft>
                <a:spcPts val="0"/>
              </a:spcAft>
            </a:pPr>
            <a:r>
              <a:rPr lang="en-GB" sz="2000" dirty="0"/>
              <a:t>Our funders:</a:t>
            </a:r>
          </a:p>
          <a:p>
            <a:pPr>
              <a:spcAft>
                <a:spcPts val="0"/>
              </a:spcAft>
            </a:pPr>
            <a:endParaRPr lang="en-GB" sz="2000" dirty="0"/>
          </a:p>
          <a:p>
            <a:pPr>
              <a:spcAft>
                <a:spcPts val="0"/>
              </a:spcAft>
            </a:pPr>
            <a:endParaRPr lang="en-GB" sz="2000" dirty="0"/>
          </a:p>
          <a:p>
            <a:pPr>
              <a:lnSpc>
                <a:spcPct val="150000"/>
              </a:lnSpc>
              <a:spcAft>
                <a:spcPts val="0"/>
              </a:spcAft>
            </a:pPr>
            <a:endParaRPr lang="en-GB" sz="16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Image result for df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085184"/>
            <a:ext cx="2050124" cy="55807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p:cNvPicPr>
            <a:picLocks noChangeAspect="1"/>
          </p:cNvPicPr>
          <p:nvPr/>
        </p:nvPicPr>
        <p:blipFill rotWithShape="1">
          <a:blip r:embed="rId3"/>
          <a:srcRect l="45010" t="13992"/>
          <a:stretch/>
        </p:blipFill>
        <p:spPr>
          <a:xfrm>
            <a:off x="291383" y="5543860"/>
            <a:ext cx="3131840" cy="401140"/>
          </a:xfrm>
          <a:prstGeom prst="rect">
            <a:avLst/>
          </a:prstGeom>
        </p:spPr>
      </p:pic>
    </p:spTree>
    <p:extLst>
      <p:ext uri="{BB962C8B-B14F-4D97-AF65-F5344CB8AC3E}">
        <p14:creationId xmlns:p14="http://schemas.microsoft.com/office/powerpoint/2010/main" val="2916138039"/>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34</a:t>
            </a:fld>
            <a:endParaRPr lang="en-GB"/>
          </a:p>
        </p:txBody>
      </p:sp>
      <p:sp>
        <p:nvSpPr>
          <p:cNvPr id="3" name="Rechteck 2"/>
          <p:cNvSpPr/>
          <p:nvPr/>
        </p:nvSpPr>
        <p:spPr>
          <a:xfrm>
            <a:off x="395536" y="1183600"/>
            <a:ext cx="8640960" cy="5909310"/>
          </a:xfrm>
          <a:prstGeom prst="rect">
            <a:avLst/>
          </a:prstGeom>
        </p:spPr>
        <p:txBody>
          <a:bodyPr wrap="square">
            <a:spAutoFit/>
          </a:bodyPr>
          <a:lstStyle/>
          <a:p>
            <a:pPr>
              <a:spcAft>
                <a:spcPts val="0"/>
              </a:spcAft>
            </a:pPr>
            <a:r>
              <a:rPr lang="en-GB" b="1" dirty="0">
                <a:ea typeface="Calibri" panose="020F0502020204030204" pitchFamily="34" charset="0"/>
                <a:cs typeface="Times New Roman" panose="02020603050405020304" pitchFamily="18" charset="0"/>
              </a:rPr>
              <a:t>Often overlap of categories</a:t>
            </a:r>
            <a:r>
              <a:rPr lang="en-GB" dirty="0">
                <a:ea typeface="Calibri" panose="020F0502020204030204" pitchFamily="34" charset="0"/>
                <a:cs typeface="Times New Roman" panose="02020603050405020304" pitchFamily="18" charset="0"/>
              </a:rPr>
              <a:t>: </a:t>
            </a:r>
          </a:p>
          <a:p>
            <a:pPr marL="285750" indent="-285750">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Avoiding potential future complaints about the selection of street names </a:t>
            </a:r>
          </a:p>
          <a:p>
            <a:pPr marL="285750" indent="-285750">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Adhering to moral-ideological mandate </a:t>
            </a: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r>
              <a:rPr lang="en-GB" u="sng" dirty="0">
                <a:ea typeface="Calibri" panose="020F0502020204030204" pitchFamily="34" charset="0"/>
                <a:cs typeface="Times New Roman" panose="02020603050405020304" pitchFamily="18" charset="0"/>
              </a:rPr>
              <a:t>Competition held in 1994 asking citizens for new street name ideas in AB</a:t>
            </a:r>
            <a:r>
              <a:rPr lang="en-GB" dirty="0">
                <a:ea typeface="Calibri" panose="020F0502020204030204" pitchFamily="34" charset="0"/>
                <a:cs typeface="Times New Roman" panose="02020603050405020304" pitchFamily="18" charset="0"/>
              </a:rPr>
              <a:t>. </a:t>
            </a:r>
          </a:p>
          <a:p>
            <a:r>
              <a:rPr lang="de-DE" i="1" dirty="0">
                <a:ea typeface="Calibri" panose="020F0502020204030204" pitchFamily="34" charset="0"/>
                <a:cs typeface="Times New Roman" panose="02020603050405020304" pitchFamily="18" charset="0"/>
              </a:rPr>
              <a:t>Ideenwettbewerb zu neuen Straßen im Stadtgebiet</a:t>
            </a:r>
            <a:r>
              <a:rPr lang="de-DE" dirty="0">
                <a:ea typeface="Calibri" panose="020F0502020204030204" pitchFamily="34" charset="0"/>
                <a:cs typeface="Times New Roman" panose="02020603050405020304" pitchFamily="18" charset="0"/>
              </a:rPr>
              <a:t>. </a:t>
            </a:r>
          </a:p>
          <a:p>
            <a:r>
              <a:rPr lang="en-GB" dirty="0" err="1">
                <a:ea typeface="Calibri" panose="020F0502020204030204" pitchFamily="34" charset="0"/>
                <a:cs typeface="Times New Roman" panose="02020603050405020304" pitchFamily="18" charset="0"/>
              </a:rPr>
              <a:t>Stadtanzeiger</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Annaberg</a:t>
            </a:r>
            <a:r>
              <a:rPr lang="en-GB" dirty="0">
                <a:ea typeface="Calibri" panose="020F0502020204030204" pitchFamily="34" charset="0"/>
                <a:cs typeface="Times New Roman" panose="02020603050405020304" pitchFamily="18" charset="0"/>
              </a:rPr>
              <a:t>-Buchholz, 02.06.1994.</a:t>
            </a:r>
            <a:endParaRPr lang="de-DE" sz="1600"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à"/>
            </a:pPr>
            <a:r>
              <a:rPr lang="en-GB" dirty="0">
                <a:ea typeface="Calibri" panose="020F0502020204030204" pitchFamily="34" charset="0"/>
                <a:cs typeface="Times New Roman" panose="02020603050405020304" pitchFamily="18" charset="0"/>
                <a:sym typeface="Wingdings" panose="05000000000000000000" pitchFamily="2" charset="2"/>
              </a:rPr>
              <a:t>More </a:t>
            </a:r>
            <a:r>
              <a:rPr lang="en-GB" dirty="0">
                <a:ea typeface="Calibri" panose="020F0502020204030204" pitchFamily="34" charset="0"/>
                <a:cs typeface="Times New Roman" panose="02020603050405020304" pitchFamily="18" charset="0"/>
              </a:rPr>
              <a:t>than 200 suggestions of names: </a:t>
            </a:r>
          </a:p>
          <a:p>
            <a:pPr marL="285750" indent="-285750">
              <a:buFont typeface="Symbol" panose="05050102010706020507" pitchFamily="18" charset="2"/>
              <a:buChar char="-"/>
            </a:pPr>
            <a:r>
              <a:rPr lang="en-GB" dirty="0">
                <a:solidFill>
                  <a:srgbClr val="FF0000"/>
                </a:solidFill>
                <a:ea typeface="Calibri" panose="020F0502020204030204" pitchFamily="34" charset="0"/>
                <a:cs typeface="Times New Roman" panose="02020603050405020304" pitchFamily="18" charset="0"/>
              </a:rPr>
              <a:t>people who made contributions to the city historically </a:t>
            </a: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endParaRPr lang="en-GB" dirty="0">
              <a:ea typeface="Calibri" panose="020F0502020204030204" pitchFamily="34" charset="0"/>
              <a:cs typeface="Times New Roman" panose="02020603050405020304" pitchFamily="18" charset="0"/>
            </a:endParaRPr>
          </a:p>
          <a:p>
            <a:pPr>
              <a:spcAft>
                <a:spcPts val="0"/>
              </a:spcAft>
            </a:pPr>
            <a:r>
              <a:rPr lang="en-GB" dirty="0">
                <a:ea typeface="Calibri" panose="020F0502020204030204" pitchFamily="34" charset="0"/>
                <a:cs typeface="Times New Roman" panose="02020603050405020304" pitchFamily="18" charset="0"/>
              </a:rPr>
              <a:t>Reveals AB’s understanding of the ephemeral nature of what we consider “history”. </a:t>
            </a:r>
          </a:p>
          <a:p>
            <a:pPr>
              <a:spcAft>
                <a:spcPts val="0"/>
              </a:spcAft>
            </a:pPr>
            <a:r>
              <a:rPr lang="en-GB"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Tree>
    <p:extLst>
      <p:ext uri="{BB962C8B-B14F-4D97-AF65-F5344CB8AC3E}">
        <p14:creationId xmlns:p14="http://schemas.microsoft.com/office/powerpoint/2010/main" val="173835007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9" end="1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35</a:t>
            </a:fld>
            <a:endParaRPr lang="en-GB"/>
          </a:p>
        </p:txBody>
      </p:sp>
      <p:sp>
        <p:nvSpPr>
          <p:cNvPr id="3" name="Rechteck 2"/>
          <p:cNvSpPr/>
          <p:nvPr/>
        </p:nvSpPr>
        <p:spPr>
          <a:xfrm>
            <a:off x="395536" y="1188530"/>
            <a:ext cx="8640960" cy="1200329"/>
          </a:xfrm>
          <a:prstGeom prst="rect">
            <a:avLst/>
          </a:prstGeom>
        </p:spPr>
        <p:txBody>
          <a:bodyPr wrap="square">
            <a:spAutoFit/>
          </a:bodyPr>
          <a:lstStyle/>
          <a:p>
            <a:r>
              <a:rPr lang="en-GB" dirty="0"/>
              <a:t>Interviews with </a:t>
            </a:r>
            <a:r>
              <a:rPr lang="en-GB" dirty="0" err="1"/>
              <a:t>Annaberg</a:t>
            </a:r>
            <a:r>
              <a:rPr lang="en-GB" dirty="0"/>
              <a:t>-Buchholz city officials: </a:t>
            </a:r>
            <a:r>
              <a:rPr lang="pl-PL" b="1" dirty="0">
                <a:solidFill>
                  <a:srgbClr val="C00000"/>
                </a:solidFill>
              </a:rPr>
              <a:t>Ideological </a:t>
            </a:r>
            <a:r>
              <a:rPr lang="de-DE" b="1" dirty="0" err="1">
                <a:solidFill>
                  <a:srgbClr val="C00000"/>
                </a:solidFill>
              </a:rPr>
              <a:t>instability</a:t>
            </a:r>
            <a:r>
              <a:rPr lang="de-DE" b="1" dirty="0">
                <a:solidFill>
                  <a:srgbClr val="C00000"/>
                </a:solidFill>
              </a:rPr>
              <a:t> </a:t>
            </a:r>
            <a:r>
              <a:rPr lang="pl-PL" b="1" dirty="0">
                <a:solidFill>
                  <a:srgbClr val="C00000"/>
                </a:solidFill>
              </a:rPr>
              <a:t>of streetnames</a:t>
            </a:r>
            <a:r>
              <a:rPr lang="en-GB" b="1" dirty="0"/>
              <a:t> </a:t>
            </a:r>
          </a:p>
          <a:p>
            <a:pPr marL="285750" indent="-285750">
              <a:buFont typeface="Wingdings" panose="05000000000000000000" pitchFamily="2" charset="2"/>
              <a:buChar char="à"/>
            </a:pPr>
            <a:r>
              <a:rPr lang="en-GB" dirty="0">
                <a:sym typeface="Wingdings" panose="05000000000000000000" pitchFamily="2" charset="2"/>
              </a:rPr>
              <a:t>aims to </a:t>
            </a:r>
            <a:r>
              <a:rPr lang="en-GB" dirty="0"/>
              <a:t>purge ideology from the streetscape by avoiding personal names</a:t>
            </a:r>
          </a:p>
          <a:p>
            <a:pPr marL="285750" indent="-285750">
              <a:buFont typeface="Wingdings" panose="05000000000000000000" pitchFamily="2" charset="2"/>
              <a:buChar char="à"/>
            </a:pPr>
            <a:endParaRPr lang="en-GB" dirty="0"/>
          </a:p>
          <a:p>
            <a:r>
              <a:rPr lang="en-GB" dirty="0"/>
              <a:t> </a:t>
            </a:r>
            <a:endParaRPr lang="de-DE" dirty="0"/>
          </a:p>
        </p:txBody>
      </p:sp>
      <p:sp>
        <p:nvSpPr>
          <p:cNvPr id="4" name="Textfeld 3"/>
          <p:cNvSpPr txBox="1"/>
          <p:nvPr/>
        </p:nvSpPr>
        <p:spPr>
          <a:xfrm>
            <a:off x="1153440" y="420580"/>
            <a:ext cx="6927922" cy="523220"/>
          </a:xfrm>
          <a:prstGeom prst="rect">
            <a:avLst/>
          </a:prstGeom>
          <a:noFill/>
        </p:spPr>
        <p:txBody>
          <a:bodyPr wrap="none" rtlCol="0">
            <a:spAutoFit/>
          </a:bodyPr>
          <a:lstStyle/>
          <a:p>
            <a:r>
              <a:rPr lang="de-DE" sz="2800" b="1" dirty="0"/>
              <a:t>Lay </a:t>
            </a:r>
            <a:r>
              <a:rPr lang="de-DE" sz="2800" b="1" dirty="0" err="1"/>
              <a:t>concepts</a:t>
            </a:r>
            <a:r>
              <a:rPr lang="de-DE" sz="2800" b="1" dirty="0"/>
              <a:t> versus </a:t>
            </a:r>
            <a:r>
              <a:rPr lang="de-DE" sz="2800" b="1" dirty="0" err="1"/>
              <a:t>researchers</a:t>
            </a:r>
            <a:r>
              <a:rPr lang="de-DE" sz="2800" b="1" dirty="0"/>
              <a:t>‘ </a:t>
            </a:r>
            <a:r>
              <a:rPr lang="de-DE" sz="2800" b="1" dirty="0" err="1"/>
              <a:t>concepts</a:t>
            </a:r>
            <a:r>
              <a:rPr lang="de-DE" sz="2800" b="1" dirty="0"/>
              <a:t> …. </a:t>
            </a:r>
          </a:p>
        </p:txBody>
      </p:sp>
      <p:pic>
        <p:nvPicPr>
          <p:cNvPr id="5" name="Grafik 4" descr="C:\Users\Buchstaller\Dropbox\#Essen\funding\Beethoven 2 MILL\WP2_spatio-temporal visualisation_Datasets\All GIS maps [SA]\A-B i2 1989-2018.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16832"/>
            <a:ext cx="5249517" cy="2647412"/>
          </a:xfrm>
          <a:prstGeom prst="rect">
            <a:avLst/>
          </a:prstGeom>
          <a:noFill/>
          <a:ln>
            <a:noFill/>
          </a:ln>
        </p:spPr>
      </p:pic>
      <p:sp>
        <p:nvSpPr>
          <p:cNvPr id="6" name="Rechteck 5"/>
          <p:cNvSpPr/>
          <p:nvPr/>
        </p:nvSpPr>
        <p:spPr>
          <a:xfrm>
            <a:off x="5076056" y="2241254"/>
            <a:ext cx="4860032" cy="1200329"/>
          </a:xfrm>
          <a:prstGeom prst="rect">
            <a:avLst/>
          </a:prstGeom>
        </p:spPr>
        <p:txBody>
          <a:bodyPr wrap="square">
            <a:spAutoFit/>
          </a:bodyPr>
          <a:lstStyle/>
          <a:p>
            <a:pPr>
              <a:spcAft>
                <a:spcPts val="0"/>
              </a:spcAft>
            </a:pPr>
            <a:r>
              <a:rPr lang="en-GB" dirty="0">
                <a:solidFill>
                  <a:srgbClr val="000000"/>
                </a:solidFill>
                <a:ea typeface="Calibri" panose="020F0502020204030204" pitchFamily="34" charset="0"/>
                <a:cs typeface="Times New Roman" panose="02020603050405020304" pitchFamily="18" charset="0"/>
              </a:rPr>
              <a:t>The outcome of street </a:t>
            </a:r>
          </a:p>
          <a:p>
            <a:pPr>
              <a:spcAft>
                <a:spcPts val="0"/>
              </a:spcAft>
            </a:pPr>
            <a:r>
              <a:rPr lang="en-GB" dirty="0">
                <a:solidFill>
                  <a:srgbClr val="000000"/>
                </a:solidFill>
                <a:ea typeface="Calibri" panose="020F0502020204030204" pitchFamily="34" charset="0"/>
                <a:cs typeface="Times New Roman" panose="02020603050405020304" pitchFamily="18" charset="0"/>
              </a:rPr>
              <a:t>name changes since 1989 </a:t>
            </a:r>
          </a:p>
          <a:p>
            <a:pPr>
              <a:spcAft>
                <a:spcPts val="0"/>
              </a:spcAft>
            </a:pPr>
            <a:r>
              <a:rPr lang="en-GB" dirty="0">
                <a:ea typeface="Calibri" panose="020F0502020204030204" pitchFamily="34" charset="0"/>
                <a:cs typeface="Times New Roman" panose="02020603050405020304" pitchFamily="18" charset="0"/>
              </a:rPr>
              <a:t>(red = ideological, </a:t>
            </a:r>
          </a:p>
          <a:p>
            <a:pPr>
              <a:spcAft>
                <a:spcPts val="0"/>
              </a:spcAft>
            </a:pPr>
            <a:r>
              <a:rPr lang="en-GB" dirty="0">
                <a:ea typeface="Calibri" panose="020F0502020204030204" pitchFamily="34" charset="0"/>
                <a:cs typeface="Times New Roman" panose="02020603050405020304" pitchFamily="18" charset="0"/>
              </a:rPr>
              <a:t>blue = non-ideological)</a:t>
            </a:r>
            <a:endParaRPr lang="de-DE" sz="1600" dirty="0">
              <a:effectLst/>
              <a:ea typeface="Calibri" panose="020F0502020204030204" pitchFamily="34" charset="0"/>
              <a:cs typeface="Times New Roman" panose="02020603050405020304" pitchFamily="18" charset="0"/>
            </a:endParaRPr>
          </a:p>
        </p:txBody>
      </p:sp>
      <p:sp>
        <p:nvSpPr>
          <p:cNvPr id="7" name="Rechteck 6"/>
          <p:cNvSpPr/>
          <p:nvPr/>
        </p:nvSpPr>
        <p:spPr>
          <a:xfrm>
            <a:off x="367480" y="4936071"/>
            <a:ext cx="8856984" cy="1615827"/>
          </a:xfrm>
          <a:prstGeom prst="rect">
            <a:avLst/>
          </a:prstGeom>
        </p:spPr>
        <p:txBody>
          <a:bodyPr wrap="square">
            <a:spAutoFit/>
          </a:bodyPr>
          <a:lstStyle/>
          <a:p>
            <a:pPr>
              <a:spcAft>
                <a:spcPts val="0"/>
              </a:spcAft>
            </a:pPr>
            <a:r>
              <a:rPr lang="en-GB" dirty="0">
                <a:ea typeface="Calibri" panose="020F0502020204030204" pitchFamily="34" charset="0"/>
                <a:cs typeface="Times New Roman" panose="02020603050405020304" pitchFamily="18" charset="0"/>
              </a:rPr>
              <a:t>Attempt to avoid “overtly ideological street names” (p.c. AB councillor): Naming new streets after mining-related referents (</a:t>
            </a:r>
            <a:r>
              <a:rPr lang="en-GB" sz="1400" i="1" dirty="0" err="1">
                <a:ea typeface="Calibri" panose="020F0502020204030204" pitchFamily="34" charset="0"/>
                <a:cs typeface="Times New Roman" panose="02020603050405020304" pitchFamily="18" charset="0"/>
              </a:rPr>
              <a:t>Kobaltweg</a:t>
            </a:r>
            <a:r>
              <a:rPr lang="en-GB" sz="1400" dirty="0">
                <a:ea typeface="Calibri" panose="020F0502020204030204" pitchFamily="34" charset="0"/>
                <a:cs typeface="Times New Roman" panose="02020603050405020304" pitchFamily="18" charset="0"/>
              </a:rPr>
              <a:t> ‘Cobalt path‘ and </a:t>
            </a:r>
            <a:r>
              <a:rPr lang="en-GB" sz="1400" i="1" dirty="0" err="1">
                <a:ea typeface="Calibri" panose="020F0502020204030204" pitchFamily="34" charset="0"/>
                <a:cs typeface="Times New Roman" panose="02020603050405020304" pitchFamily="18" charset="0"/>
              </a:rPr>
              <a:t>Nickelweg</a:t>
            </a:r>
            <a:r>
              <a:rPr lang="en-GB" sz="1400" dirty="0">
                <a:ea typeface="Calibri" panose="020F0502020204030204" pitchFamily="34" charset="0"/>
                <a:cs typeface="Times New Roman" panose="02020603050405020304" pitchFamily="18" charset="0"/>
              </a:rPr>
              <a:t> ‘</a:t>
            </a:r>
            <a:r>
              <a:rPr lang="en-GB" sz="1400" dirty="0" err="1">
                <a:ea typeface="Calibri" panose="020F0502020204030204" pitchFamily="34" charset="0"/>
                <a:cs typeface="Times New Roman" panose="02020603050405020304" pitchFamily="18" charset="0"/>
              </a:rPr>
              <a:t>Nikel</a:t>
            </a:r>
            <a:r>
              <a:rPr lang="en-GB" sz="1400" dirty="0">
                <a:ea typeface="Calibri" panose="020F0502020204030204" pitchFamily="34" charset="0"/>
                <a:cs typeface="Times New Roman" panose="02020603050405020304" pitchFamily="18" charset="0"/>
              </a:rPr>
              <a:t> path‘, 1995</a:t>
            </a:r>
            <a:r>
              <a:rPr lang="en-GB" dirty="0">
                <a:ea typeface="Calibri" panose="020F0502020204030204" pitchFamily="34" charset="0"/>
                <a:cs typeface="Times New Roman" panose="02020603050405020304" pitchFamily="18" charset="0"/>
              </a:rPr>
              <a:t>) </a:t>
            </a:r>
          </a:p>
          <a:p>
            <a:pPr>
              <a:spcAft>
                <a:spcPts val="0"/>
              </a:spcAft>
            </a:pPr>
            <a:endParaRPr lang="en-GB" sz="900" dirty="0">
              <a:ea typeface="Calibri" panose="020F0502020204030204" pitchFamily="34" charset="0"/>
              <a:cs typeface="Times New Roman" panose="02020603050405020304" pitchFamily="18" charset="0"/>
            </a:endParaRPr>
          </a:p>
          <a:p>
            <a:pPr>
              <a:spcAft>
                <a:spcPts val="0"/>
              </a:spcAft>
            </a:pPr>
            <a:r>
              <a:rPr lang="en-GB" dirty="0">
                <a:ea typeface="Calibri" panose="020F0502020204030204" pitchFamily="34" charset="0"/>
                <a:cs typeface="Times New Roman" panose="02020603050405020304" pitchFamily="18" charset="0"/>
              </a:rPr>
              <a:t>These streets celebrate the regional cultural heritage &amp; c</a:t>
            </a:r>
            <a:r>
              <a:rPr lang="en-US" dirty="0" err="1">
                <a:ea typeface="Calibri" panose="020F0502020204030204" pitchFamily="34" charset="0"/>
                <a:cs typeface="Times New Roman" panose="02020603050405020304" pitchFamily="18" charset="0"/>
              </a:rPr>
              <a:t>ommemorate</a:t>
            </a:r>
            <a:r>
              <a:rPr lang="en-US" dirty="0">
                <a:ea typeface="Calibri" panose="020F0502020204030204" pitchFamily="34" charset="0"/>
                <a:cs typeface="Times New Roman" panose="02020603050405020304" pitchFamily="18" charset="0"/>
              </a:rPr>
              <a:t> local cultural ideology and </a:t>
            </a:r>
            <a:r>
              <a:rPr lang="en-GB" dirty="0">
                <a:ea typeface="Calibri" panose="020F0502020204030204" pitchFamily="34" charset="0"/>
                <a:cs typeface="Times New Roman" panose="02020603050405020304" pitchFamily="18" charset="0"/>
              </a:rPr>
              <a:t>cultural authenticity (</a:t>
            </a:r>
            <a:r>
              <a:rPr lang="en-GB" dirty="0" err="1">
                <a:ea typeface="Calibri" panose="020F0502020204030204" pitchFamily="34" charset="0"/>
                <a:cs typeface="Times New Roman" panose="02020603050405020304" pitchFamily="18" charset="0"/>
              </a:rPr>
              <a:t>Vuolteenaho</a:t>
            </a:r>
            <a:r>
              <a:rPr lang="en-GB" dirty="0">
                <a:ea typeface="Calibri" panose="020F0502020204030204" pitchFamily="34" charset="0"/>
                <a:cs typeface="Times New Roman" panose="02020603050405020304" pitchFamily="18" charset="0"/>
              </a:rPr>
              <a:t> and </a:t>
            </a:r>
            <a:r>
              <a:rPr lang="en-GB" dirty="0" err="1">
                <a:ea typeface="Calibri" panose="020F0502020204030204" pitchFamily="34" charset="0"/>
                <a:cs typeface="Times New Roman" panose="02020603050405020304" pitchFamily="18" charset="0"/>
              </a:rPr>
              <a:t>Ainiala</a:t>
            </a:r>
            <a:r>
              <a:rPr lang="en-GB" dirty="0">
                <a:ea typeface="Calibri" panose="020F0502020204030204" pitchFamily="34" charset="0"/>
                <a:cs typeface="Times New Roman" panose="02020603050405020304" pitchFamily="18" charset="0"/>
              </a:rPr>
              <a:t> 2016,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a:t>
            </a:r>
          </a:p>
          <a:p>
            <a:pPr>
              <a:spcAft>
                <a:spcPts val="0"/>
              </a:spcAft>
            </a:pPr>
            <a:r>
              <a:rPr lang="en-GB" dirty="0">
                <a:ea typeface="Calibri" panose="020F0502020204030204" pitchFamily="34" charset="0"/>
                <a:cs typeface="Times New Roman" panose="02020603050405020304" pitchFamily="18" charset="0"/>
              </a:rPr>
              <a:t>marketing opportunity for planners and the tourism board </a:t>
            </a:r>
            <a:r>
              <a:rPr lang="en-US" dirty="0">
                <a:ea typeface="Calibri" panose="020F0502020204030204" pitchFamily="34" charset="0"/>
                <a:cs typeface="Times New Roman" panose="02020603050405020304" pitchFamily="18" charset="0"/>
              </a:rPr>
              <a:t>(see </a:t>
            </a:r>
            <a:r>
              <a:rPr lang="en-US" dirty="0" err="1">
                <a:ea typeface="Calibri" panose="020F0502020204030204" pitchFamily="34" charset="0"/>
                <a:cs typeface="Times New Roman" panose="02020603050405020304" pitchFamily="18" charset="0"/>
              </a:rPr>
              <a:t>Modan</a:t>
            </a:r>
            <a:r>
              <a:rPr lang="en-US" dirty="0">
                <a:ea typeface="Calibri" panose="020F0502020204030204" pitchFamily="34" charset="0"/>
                <a:cs typeface="Times New Roman" panose="02020603050405020304" pitchFamily="18" charset="0"/>
              </a:rPr>
              <a:t> 2013). </a:t>
            </a:r>
            <a:endParaRPr lang="de-DE" sz="1600" dirty="0">
              <a:ea typeface="Calibri" panose="020F0502020204030204" pitchFamily="34" charset="0"/>
              <a:cs typeface="Times New Roman" panose="02020603050405020304" pitchFamily="18" charset="0"/>
            </a:endParaRPr>
          </a:p>
        </p:txBody>
      </p:sp>
      <p:pic>
        <p:nvPicPr>
          <p:cNvPr id="8" name="Grafik 7"/>
          <p:cNvPicPr>
            <a:picLocks noChangeAspect="1"/>
          </p:cNvPicPr>
          <p:nvPr/>
        </p:nvPicPr>
        <p:blipFill>
          <a:blip r:embed="rId4"/>
          <a:stretch>
            <a:fillRect/>
          </a:stretch>
        </p:blipFill>
        <p:spPr>
          <a:xfrm>
            <a:off x="5148064" y="3669031"/>
            <a:ext cx="3137545" cy="875414"/>
          </a:xfrm>
          <a:prstGeom prst="rect">
            <a:avLst/>
          </a:prstGeom>
        </p:spPr>
      </p:pic>
    </p:spTree>
    <p:extLst>
      <p:ext uri="{BB962C8B-B14F-4D97-AF65-F5344CB8AC3E}">
        <p14:creationId xmlns:p14="http://schemas.microsoft.com/office/powerpoint/2010/main" val="118861210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79512" y="188640"/>
            <a:ext cx="6475516" cy="4862986"/>
          </a:xfrm>
          <a:prstGeom prst="rect">
            <a:avLst/>
          </a:prstGeom>
        </p:spPr>
      </p:pic>
      <p:pic>
        <p:nvPicPr>
          <p:cNvPr id="3" name="Grafik 2"/>
          <p:cNvPicPr>
            <a:picLocks noChangeAspect="1"/>
          </p:cNvPicPr>
          <p:nvPr/>
        </p:nvPicPr>
        <p:blipFill>
          <a:blip r:embed="rId4"/>
          <a:stretch>
            <a:fillRect/>
          </a:stretch>
        </p:blipFill>
        <p:spPr>
          <a:xfrm>
            <a:off x="3275856" y="2620133"/>
            <a:ext cx="5656312" cy="4172689"/>
          </a:xfrm>
          <a:prstGeom prst="rect">
            <a:avLst/>
          </a:prstGeom>
        </p:spPr>
      </p:pic>
      <p:pic>
        <p:nvPicPr>
          <p:cNvPr id="5122" name="Picture 2" descr="https://www.leipzig.de/fileadmin/_processed_/4/5/csm_Louise-Otto-Peters-Allee_9ea265b3c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803773"/>
            <a:ext cx="7620000" cy="5076826"/>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6"/>
          <a:stretch>
            <a:fillRect/>
          </a:stretch>
        </p:blipFill>
        <p:spPr>
          <a:xfrm>
            <a:off x="5106111" y="1556792"/>
            <a:ext cx="3601001" cy="2570383"/>
          </a:xfrm>
          <a:prstGeom prst="rect">
            <a:avLst/>
          </a:prstGeom>
        </p:spPr>
      </p:pic>
    </p:spTree>
    <p:extLst>
      <p:ext uri="{BB962C8B-B14F-4D97-AF65-F5344CB8AC3E}">
        <p14:creationId xmlns:p14="http://schemas.microsoft.com/office/powerpoint/2010/main" val="460816618"/>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414251" y="260648"/>
            <a:ext cx="7370954" cy="5284132"/>
          </a:xfrm>
          <a:prstGeom prst="rect">
            <a:avLst/>
          </a:prstGeom>
        </p:spPr>
      </p:pic>
      <p:pic>
        <p:nvPicPr>
          <p:cNvPr id="5" name="Grafik 4"/>
          <p:cNvPicPr>
            <a:picLocks noChangeAspect="1"/>
          </p:cNvPicPr>
          <p:nvPr/>
        </p:nvPicPr>
        <p:blipFill>
          <a:blip r:embed="rId4"/>
          <a:stretch>
            <a:fillRect/>
          </a:stretch>
        </p:blipFill>
        <p:spPr>
          <a:xfrm>
            <a:off x="4211960" y="5246541"/>
            <a:ext cx="4776976" cy="2839082"/>
          </a:xfrm>
          <a:prstGeom prst="rect">
            <a:avLst/>
          </a:prstGeom>
        </p:spPr>
      </p:pic>
      <p:sp>
        <p:nvSpPr>
          <p:cNvPr id="6" name="Textfeld 5"/>
          <p:cNvSpPr txBox="1"/>
          <p:nvPr/>
        </p:nvSpPr>
        <p:spPr>
          <a:xfrm>
            <a:off x="584397" y="954601"/>
            <a:ext cx="8285153" cy="369332"/>
          </a:xfrm>
          <a:prstGeom prst="rect">
            <a:avLst/>
          </a:prstGeom>
          <a:noFill/>
        </p:spPr>
        <p:txBody>
          <a:bodyPr wrap="none" rtlCol="0">
            <a:spAutoFit/>
          </a:bodyPr>
          <a:lstStyle/>
          <a:p>
            <a:r>
              <a:rPr lang="de-DE" dirty="0"/>
              <a:t>In </a:t>
            </a:r>
            <a:r>
              <a:rPr lang="de-DE" dirty="0" err="1"/>
              <a:t>the</a:t>
            </a:r>
            <a:r>
              <a:rPr lang="de-DE" dirty="0"/>
              <a:t> </a:t>
            </a:r>
            <a:r>
              <a:rPr lang="de-DE" dirty="0" err="1"/>
              <a:t>whole</a:t>
            </a:r>
            <a:r>
              <a:rPr lang="de-DE" dirty="0"/>
              <a:t> </a:t>
            </a:r>
            <a:r>
              <a:rPr lang="de-DE" dirty="0" err="1"/>
              <a:t>of</a:t>
            </a:r>
            <a:r>
              <a:rPr lang="de-DE" dirty="0"/>
              <a:t> Germany: </a:t>
            </a:r>
            <a:r>
              <a:rPr lang="de-DE" dirty="0" err="1"/>
              <a:t>Left</a:t>
            </a:r>
            <a:r>
              <a:rPr lang="de-DE" dirty="0"/>
              <a:t> </a:t>
            </a:r>
            <a:r>
              <a:rPr lang="de-DE" dirty="0" err="1"/>
              <a:t>activists</a:t>
            </a:r>
            <a:r>
              <a:rPr lang="de-DE" dirty="0"/>
              <a:t> </a:t>
            </a:r>
            <a:r>
              <a:rPr lang="de-DE" dirty="0" err="1"/>
              <a:t>are</a:t>
            </a:r>
            <a:r>
              <a:rPr lang="de-DE" dirty="0"/>
              <a:t> </a:t>
            </a:r>
            <a:r>
              <a:rPr lang="de-DE" dirty="0" err="1"/>
              <a:t>naming</a:t>
            </a:r>
            <a:r>
              <a:rPr lang="de-DE" dirty="0"/>
              <a:t> </a:t>
            </a:r>
            <a:r>
              <a:rPr lang="de-DE" dirty="0" err="1"/>
              <a:t>streets</a:t>
            </a:r>
            <a:r>
              <a:rPr lang="de-DE" dirty="0"/>
              <a:t> after </a:t>
            </a:r>
            <a:r>
              <a:rPr lang="de-DE" dirty="0" err="1"/>
              <a:t>the</a:t>
            </a:r>
            <a:r>
              <a:rPr lang="de-DE" dirty="0"/>
              <a:t> </a:t>
            </a:r>
            <a:r>
              <a:rPr lang="de-DE" dirty="0" err="1"/>
              <a:t>victims</a:t>
            </a:r>
            <a:r>
              <a:rPr lang="de-DE" dirty="0"/>
              <a:t> </a:t>
            </a:r>
            <a:r>
              <a:rPr lang="de-DE" dirty="0" err="1"/>
              <a:t>of</a:t>
            </a:r>
            <a:r>
              <a:rPr lang="de-DE" dirty="0"/>
              <a:t> </a:t>
            </a:r>
            <a:r>
              <a:rPr lang="de-DE" dirty="0" err="1"/>
              <a:t>the</a:t>
            </a:r>
            <a:r>
              <a:rPr lang="de-DE" dirty="0"/>
              <a:t> NSU</a:t>
            </a:r>
          </a:p>
        </p:txBody>
      </p:sp>
    </p:spTree>
    <p:extLst>
      <p:ext uri="{BB962C8B-B14F-4D97-AF65-F5344CB8AC3E}">
        <p14:creationId xmlns:p14="http://schemas.microsoft.com/office/powerpoint/2010/main" val="1278793229"/>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1043608" y="1124744"/>
            <a:ext cx="7090124" cy="4765938"/>
          </a:xfrm>
          <a:prstGeom prst="rect">
            <a:avLst/>
          </a:prstGeom>
        </p:spPr>
      </p:pic>
    </p:spTree>
    <p:extLst>
      <p:ext uri="{BB962C8B-B14F-4D97-AF65-F5344CB8AC3E}">
        <p14:creationId xmlns:p14="http://schemas.microsoft.com/office/powerpoint/2010/main" val="4106380161"/>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39</a:t>
            </a:fld>
            <a:endParaRPr lang="en-GB"/>
          </a:p>
        </p:txBody>
      </p:sp>
      <p:sp>
        <p:nvSpPr>
          <p:cNvPr id="3" name="Rechteck 2"/>
          <p:cNvSpPr/>
          <p:nvPr/>
        </p:nvSpPr>
        <p:spPr>
          <a:xfrm>
            <a:off x="468000" y="1044000"/>
            <a:ext cx="8784976" cy="4647426"/>
          </a:xfrm>
          <a:prstGeom prst="rect">
            <a:avLst/>
          </a:prstGeom>
        </p:spPr>
        <p:txBody>
          <a:bodyPr wrap="square">
            <a:spAutoFit/>
          </a:bodyPr>
          <a:lstStyle/>
          <a:p>
            <a:pPr marL="358775" indent="-358775">
              <a:buFont typeface="Arial" panose="020B0604020202020204" pitchFamily="34" charset="0"/>
              <a:buChar char="•"/>
            </a:pPr>
            <a:r>
              <a:rPr lang="en-GB" b="1" dirty="0">
                <a:ea typeface="Calibri" panose="020F0502020204030204" pitchFamily="34" charset="0"/>
                <a:cs typeface="Times New Roman" panose="02020603050405020304" pitchFamily="18" charset="0"/>
              </a:rPr>
              <a:t>Pragmatic-administrative arguments</a:t>
            </a:r>
            <a:endParaRPr lang="de-DE" b="1" dirty="0">
              <a:ea typeface="Calibri" panose="020F0502020204030204" pitchFamily="34" charset="0"/>
              <a:cs typeface="Times New Roman" panose="02020603050405020304" pitchFamily="18" charset="0"/>
            </a:endParaRPr>
          </a:p>
          <a:p>
            <a:pPr marL="358775" indent="-358775"/>
            <a:r>
              <a:rPr lang="en-GB" dirty="0">
                <a:ea typeface="Calibri" panose="020F0502020204030204" pitchFamily="34" charset="0"/>
                <a:cs typeface="Times New Roman" panose="02020603050405020304" pitchFamily="18" charset="0"/>
              </a:rPr>
              <a:t>	Not primarily concerned with commemoration. </a:t>
            </a:r>
          </a:p>
          <a:p>
            <a:pPr marL="358775" indent="-358775"/>
            <a:r>
              <a:rPr lang="en-GB" dirty="0">
                <a:ea typeface="Calibri" panose="020F0502020204030204" pitchFamily="34" charset="0"/>
                <a:cs typeface="Times New Roman" panose="02020603050405020304" pitchFamily="18" charset="0"/>
              </a:rPr>
              <a:t>	</a:t>
            </a:r>
          </a:p>
          <a:p>
            <a:pPr marL="358775" indent="-358775"/>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C</a:t>
            </a:r>
            <a:r>
              <a:rPr lang="pl-PL" u="sng" dirty="0">
                <a:ea typeface="Calibri" panose="020F0502020204030204" pitchFamily="34" charset="0"/>
                <a:cs typeface="Times New Roman" panose="02020603050405020304" pitchFamily="18" charset="0"/>
              </a:rPr>
              <a:t>ost </a:t>
            </a:r>
            <a:r>
              <a:rPr lang="pl-PL" dirty="0">
                <a:ea typeface="Calibri" panose="020F0502020204030204" pitchFamily="34" charset="0"/>
                <a:cs typeface="Times New Roman" panose="02020603050405020304" pitchFamily="18" charset="0"/>
              </a:rPr>
              <a:t>of changing street signs</a:t>
            </a:r>
            <a:r>
              <a:rPr lang="de-DE" dirty="0">
                <a:ea typeface="Calibri" panose="020F0502020204030204" pitchFamily="34" charset="0"/>
                <a:cs typeface="Times New Roman" panose="02020603050405020304" pitchFamily="18" charset="0"/>
              </a:rPr>
              <a:t>: I</a:t>
            </a:r>
            <a:r>
              <a:rPr lang="pl-PL" dirty="0">
                <a:ea typeface="Calibri" panose="020F0502020204030204" pitchFamily="34" charset="0"/>
                <a:cs typeface="Times New Roman" panose="02020603050405020304" pitchFamily="18" charset="0"/>
              </a:rPr>
              <a:t>mporant argument in </a:t>
            </a:r>
            <a:r>
              <a:rPr lang="de-DE" dirty="0" err="1">
                <a:ea typeface="Calibri" panose="020F0502020204030204" pitchFamily="34" charset="0"/>
                <a:cs typeface="Times New Roman" panose="02020603050405020304" pitchFamily="18" charset="0"/>
              </a:rPr>
              <a:t>small</a:t>
            </a:r>
            <a:r>
              <a:rPr lang="de-DE" dirty="0">
                <a:ea typeface="Calibri" panose="020F0502020204030204" pitchFamily="34" charset="0"/>
                <a:cs typeface="Times New Roman" panose="02020603050405020304" pitchFamily="18" charset="0"/>
              </a:rPr>
              <a:t> </a:t>
            </a:r>
            <a:r>
              <a:rPr lang="pl-PL" dirty="0">
                <a:ea typeface="Calibri" panose="020F0502020204030204" pitchFamily="34" charset="0"/>
                <a:cs typeface="Times New Roman" panose="02020603050405020304" pitchFamily="18" charset="0"/>
              </a:rPr>
              <a:t>towns</a:t>
            </a:r>
            <a:endParaRPr lang="de-DE" dirty="0">
              <a:ea typeface="Calibri" panose="020F0502020204030204" pitchFamily="34" charset="0"/>
              <a:cs typeface="Times New Roman" panose="02020603050405020304" pitchFamily="18" charset="0"/>
            </a:endParaRPr>
          </a:p>
          <a:p>
            <a:pPr marL="358775" indent="-358775"/>
            <a:endParaRPr lang="de-DE" dirty="0">
              <a:latin typeface="Times New Roman" panose="02020603050405020304" pitchFamily="18" charset="0"/>
              <a:ea typeface="Calibri" panose="020F0502020204030204" pitchFamily="34" charset="0"/>
              <a:cs typeface="Times New Roman" panose="02020603050405020304" pitchFamily="18" charset="0"/>
            </a:endParaRPr>
          </a:p>
          <a:p>
            <a:pPr marL="358775" indent="-358775"/>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u="sng" dirty="0">
                <a:ea typeface="Calibri" panose="020F0502020204030204" pitchFamily="34" charset="0"/>
                <a:cs typeface="Times New Roman" panose="02020603050405020304" pitchFamily="18" charset="0"/>
              </a:rPr>
              <a:t>A</a:t>
            </a:r>
            <a:r>
              <a:rPr lang="pl-PL" u="sng" dirty="0">
                <a:ea typeface="Calibri" panose="020F0502020204030204" pitchFamily="34" charset="0"/>
                <a:cs typeface="Times New Roman" panose="02020603050405020304" pitchFamily="18" charset="0"/>
              </a:rPr>
              <a:t>dminstrative burden </a:t>
            </a:r>
            <a:r>
              <a:rPr lang="pl-PL" dirty="0">
                <a:ea typeface="Calibri" panose="020F0502020204030204" pitchFamily="34" charset="0"/>
                <a:cs typeface="Times New Roman" panose="02020603050405020304" pitchFamily="18" charset="0"/>
              </a:rPr>
              <a:t>for businesses and private citizens situated on this partcular street, as expressed in example (2). </a:t>
            </a:r>
            <a:endParaRPr lang="de-DE" dirty="0">
              <a:ea typeface="Calibri" panose="020F0502020204030204" pitchFamily="34" charset="0"/>
              <a:cs typeface="Times New Roman" panose="02020603050405020304" pitchFamily="18" charset="0"/>
            </a:endParaRPr>
          </a:p>
          <a:p>
            <a:pPr marL="447675" indent="-447675"/>
            <a:r>
              <a:rPr lang="pl-PL"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O</a:t>
            </a:r>
            <a:r>
              <a:rPr lang="pl-PL" u="sng" dirty="0">
                <a:ea typeface="Calibri" panose="020F0502020204030204" pitchFamily="34" charset="0"/>
                <a:cs typeface="Times New Roman" panose="02020603050405020304" pitchFamily="18" charset="0"/>
              </a:rPr>
              <a:t>rientational</a:t>
            </a:r>
            <a:r>
              <a:rPr lang="pl-PL" dirty="0">
                <a:ea typeface="Calibri" panose="020F0502020204030204" pitchFamily="34" charset="0"/>
                <a:cs typeface="Times New Roman" panose="02020603050405020304" pitchFamily="18" charset="0"/>
              </a:rPr>
              <a:t> aspects play an important role. </a:t>
            </a:r>
            <a:endParaRPr lang="de-DE" dirty="0">
              <a:ea typeface="Calibri" panose="020F0502020204030204" pitchFamily="34" charset="0"/>
              <a:cs typeface="Times New Roman" panose="02020603050405020304" pitchFamily="18" charset="0"/>
            </a:endParaRPr>
          </a:p>
          <a:p>
            <a:pPr marL="355600" indent="-355600"/>
            <a:r>
              <a:rPr lang="de-DE" dirty="0">
                <a:ea typeface="Calibri" panose="020F0502020204030204" pitchFamily="34" charset="0"/>
                <a:cs typeface="Times New Roman" panose="02020603050405020304" pitchFamily="18" charset="0"/>
              </a:rPr>
              <a:t>	</a:t>
            </a:r>
            <a:endParaRPr lang="de-DE" dirty="0"/>
          </a:p>
          <a:p>
            <a:pPr marL="355600" indent="-355600"/>
            <a:r>
              <a:rPr lang="de-DE" dirty="0">
                <a:ea typeface="Calibri" panose="020F0502020204030204" pitchFamily="34" charset="0"/>
                <a:cs typeface="Times New Roman" panose="02020603050405020304" pitchFamily="18" charset="0"/>
              </a:rPr>
              <a:t>	</a:t>
            </a:r>
            <a:r>
              <a:rPr lang="de-DE" u="sng" dirty="0">
                <a:ea typeface="Calibri" panose="020F0502020204030204" pitchFamily="34" charset="0"/>
                <a:cs typeface="Times New Roman" panose="02020603050405020304" pitchFamily="18" charset="0"/>
              </a:rPr>
              <a:t>A</a:t>
            </a:r>
            <a:r>
              <a:rPr lang="en-GB" u="sng" dirty="0">
                <a:ea typeface="Calibri" panose="020F0502020204030204" pitchFamily="34" charset="0"/>
                <a:cs typeface="Times New Roman" panose="02020603050405020304" pitchFamily="18" charset="0"/>
              </a:rPr>
              <a:t>voidance of disgruntlements</a:t>
            </a:r>
            <a:r>
              <a:rPr lang="en-GB" dirty="0">
                <a:ea typeface="Calibri" panose="020F0502020204030204" pitchFamily="34" charset="0"/>
                <a:cs typeface="Times New Roman" panose="02020603050405020304" pitchFamily="18" charset="0"/>
              </a:rPr>
              <a:t> and potential future complaints: </a:t>
            </a:r>
          </a:p>
          <a:p>
            <a:pPr marL="355600" indent="-355600"/>
            <a:r>
              <a:rPr lang="en-GB" dirty="0">
                <a:ea typeface="Calibri" panose="020F0502020204030204" pitchFamily="34" charset="0"/>
                <a:cs typeface="Times New Roman" panose="02020603050405020304" pitchFamily="18" charset="0"/>
              </a:rPr>
              <a:t>	</a:t>
            </a:r>
            <a:endParaRPr lang="en-GB" sz="1600" dirty="0">
              <a:ea typeface="Calibri" panose="020F0502020204030204" pitchFamily="34" charset="0"/>
              <a:cs typeface="Times New Roman" panose="02020603050405020304" pitchFamily="18" charset="0"/>
            </a:endParaRPr>
          </a:p>
          <a:p>
            <a:pPr marL="355600" indent="-355600"/>
            <a:r>
              <a:rPr lang="de-DE" sz="1600" dirty="0">
                <a:ea typeface="Calibri" panose="020F0502020204030204" pitchFamily="34" charset="0"/>
                <a:cs typeface="Times New Roman" panose="02020603050405020304" pitchFamily="18" charset="0"/>
              </a:rPr>
              <a:t>	</a:t>
            </a:r>
            <a:r>
              <a:rPr lang="de-DE" dirty="0">
                <a:ea typeface="Calibri" panose="020F0502020204030204" pitchFamily="34" charset="0"/>
                <a:cs typeface="Times New Roman" panose="02020603050405020304" pitchFamily="18" charset="0"/>
              </a:rPr>
              <a:t>O</a:t>
            </a:r>
            <a:r>
              <a:rPr lang="pl-PL" dirty="0">
                <a:ea typeface="Calibri" panose="020F0502020204030204" pitchFamily="34" charset="0"/>
                <a:cs typeface="Times New Roman" panose="02020603050405020304" pitchFamily="18" charset="0"/>
              </a:rPr>
              <a:t>rientational aspects tend to be used as </a:t>
            </a:r>
            <a:r>
              <a:rPr lang="pl-PL" b="1" dirty="0">
                <a:ea typeface="Calibri" panose="020F0502020204030204" pitchFamily="34" charset="0"/>
                <a:cs typeface="Times New Roman" panose="02020603050405020304" pitchFamily="18" charset="0"/>
              </a:rPr>
              <a:t>arguments against street renaming</a:t>
            </a:r>
            <a:r>
              <a:rPr lang="de-DE" dirty="0">
                <a:ea typeface="Calibri" panose="020F0502020204030204" pitchFamily="34" charset="0"/>
                <a:cs typeface="Times New Roman" panose="02020603050405020304" pitchFamily="18" charset="0"/>
              </a:rPr>
              <a:t>.</a:t>
            </a:r>
          </a:p>
          <a:p>
            <a:pPr marL="355600" indent="-355600"/>
            <a:r>
              <a:rPr lang="de-DE" dirty="0">
                <a:ea typeface="Calibri" panose="020F0502020204030204" pitchFamily="34" charset="0"/>
                <a:cs typeface="Times New Roman" panose="02020603050405020304" pitchFamily="18" charset="0"/>
              </a:rPr>
              <a:t>	</a:t>
            </a:r>
            <a:r>
              <a:rPr lang="de-DE" b="1" dirty="0" err="1">
                <a:ea typeface="Calibri" panose="020F0502020204030204" pitchFamily="34" charset="0"/>
                <a:cs typeface="Times New Roman" panose="02020603050405020304" pitchFamily="18" charset="0"/>
              </a:rPr>
              <a:t>Lion‘s</a:t>
            </a:r>
            <a:r>
              <a:rPr lang="de-DE" b="1" dirty="0">
                <a:ea typeface="Calibri" panose="020F0502020204030204" pitchFamily="34" charset="0"/>
                <a:cs typeface="Times New Roman" panose="02020603050405020304" pitchFamily="18" charset="0"/>
              </a:rPr>
              <a:t> </a:t>
            </a:r>
            <a:r>
              <a:rPr lang="de-DE" b="1" dirty="0" err="1">
                <a:ea typeface="Calibri" panose="020F0502020204030204" pitchFamily="34" charset="0"/>
                <a:cs typeface="Times New Roman" panose="02020603050405020304" pitchFamily="18" charset="0"/>
              </a:rPr>
              <a:t>share</a:t>
            </a:r>
            <a:r>
              <a:rPr lang="de-DE" b="1" dirty="0">
                <a:ea typeface="Calibri" panose="020F0502020204030204" pitchFamily="34" charset="0"/>
                <a:cs typeface="Times New Roman" panose="02020603050405020304" pitchFamily="18" charset="0"/>
              </a:rPr>
              <a:t> </a:t>
            </a:r>
            <a:r>
              <a:rPr lang="de-DE" b="1" dirty="0" err="1">
                <a:ea typeface="Calibri" panose="020F0502020204030204" pitchFamily="34" charset="0"/>
                <a:cs typeface="Times New Roman" panose="02020603050405020304" pitchFamily="18" charset="0"/>
              </a:rPr>
              <a:t>of</a:t>
            </a:r>
            <a:r>
              <a:rPr lang="de-DE" b="1" dirty="0">
                <a:ea typeface="Calibri" panose="020F0502020204030204" pitchFamily="34" charset="0"/>
                <a:cs typeface="Times New Roman" panose="02020603050405020304" pitchFamily="18" charset="0"/>
              </a:rPr>
              <a:t> </a:t>
            </a:r>
            <a:r>
              <a:rPr lang="de-DE" b="1" dirty="0" err="1">
                <a:ea typeface="Calibri" panose="020F0502020204030204" pitchFamily="34" charset="0"/>
                <a:cs typeface="Times New Roman" panose="02020603050405020304" pitchFamily="18" charset="0"/>
              </a:rPr>
              <a:t>arguments</a:t>
            </a:r>
            <a:r>
              <a:rPr lang="de-DE" b="1" dirty="0">
                <a:ea typeface="Calibri" panose="020F0502020204030204" pitchFamily="34" charset="0"/>
                <a:cs typeface="Times New Roman" panose="02020603050405020304" pitchFamily="18" charset="0"/>
              </a:rPr>
              <a:t> </a:t>
            </a:r>
          </a:p>
          <a:p>
            <a:pPr marL="355600" indent="-355600"/>
            <a:r>
              <a:rPr lang="pl-PL" sz="1600" dirty="0">
                <a:ea typeface="Calibri" panose="020F0502020204030204" pitchFamily="34" charset="0"/>
                <a:cs typeface="Times New Roman" panose="02020603050405020304" pitchFamily="18" charset="0"/>
              </a:rPr>
              <a:t> </a:t>
            </a:r>
            <a:endParaRPr lang="de-DE" sz="1400" dirty="0">
              <a:ea typeface="Calibri" panose="020F0502020204030204" pitchFamily="34" charset="0"/>
              <a:cs typeface="Times New Roman" panose="02020603050405020304" pitchFamily="18" charset="0"/>
            </a:endParaRPr>
          </a:p>
          <a:p>
            <a:pPr marL="355600" indent="-355600"/>
            <a:endParaRPr lang="de-DE" sz="1600" dirty="0">
              <a:ea typeface="Calibri" panose="020F0502020204030204" pitchFamily="34" charset="0"/>
              <a:cs typeface="Times New Roman" panose="02020603050405020304" pitchFamily="18" charset="0"/>
            </a:endParaRPr>
          </a:p>
          <a:p>
            <a:r>
              <a:rPr lang="de-DE" sz="1200" dirty="0">
                <a:ea typeface="Calibri" panose="020F0502020204030204" pitchFamily="34" charset="0"/>
                <a:cs typeface="Times New Roman" panose="02020603050405020304" pitchFamily="18" charset="0"/>
              </a:rPr>
              <a:t> </a:t>
            </a:r>
            <a:endParaRPr lang="de-DE" sz="1200" dirty="0">
              <a:effectLst/>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Tree>
    <p:extLst>
      <p:ext uri="{BB962C8B-B14F-4D97-AF65-F5344CB8AC3E}">
        <p14:creationId xmlns:p14="http://schemas.microsoft.com/office/powerpoint/2010/main" val="3113266876"/>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B502EE1-E5E5-4074-89EA-05E8AA117174}" type="slidenum">
              <a:rPr lang="en-GB" smtClean="0"/>
              <a:t>4</a:t>
            </a:fld>
            <a:endParaRPr lang="en-GB"/>
          </a:p>
        </p:txBody>
      </p:sp>
      <p:sp>
        <p:nvSpPr>
          <p:cNvPr id="9" name="Ellipse 8"/>
          <p:cNvSpPr/>
          <p:nvPr/>
        </p:nvSpPr>
        <p:spPr>
          <a:xfrm>
            <a:off x="1036465" y="3028194"/>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944684" y="2933570"/>
            <a:ext cx="540000" cy="5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855002" y="2844350"/>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55654" y="4231297"/>
            <a:ext cx="4572000" cy="656590"/>
          </a:xfrm>
          <a:prstGeom prst="rect">
            <a:avLst/>
          </a:prstGeom>
        </p:spPr>
        <p:txBody>
          <a:bodyPr>
            <a:spAutoFit/>
          </a:bodyPr>
          <a:lstStyle/>
          <a:p>
            <a:pPr marL="2509838" indent="-2509838" algn="just">
              <a:lnSpc>
                <a:spcPts val="2200"/>
              </a:lnSpc>
              <a:spcBef>
                <a:spcPts val="0"/>
              </a:spcBef>
              <a:buNone/>
            </a:pPr>
            <a:r>
              <a:rPr lang="en-GB" b="1" dirty="0"/>
              <a:t>After WWI: </a:t>
            </a:r>
          </a:p>
          <a:p>
            <a:pPr marL="2509838" indent="-2509838" algn="just">
              <a:lnSpc>
                <a:spcPts val="2200"/>
              </a:lnSpc>
              <a:spcBef>
                <a:spcPts val="0"/>
              </a:spcBef>
              <a:buNone/>
            </a:pPr>
            <a:r>
              <a:rPr lang="en-GB" dirty="0"/>
              <a:t>First democracy established</a:t>
            </a:r>
          </a:p>
        </p:txBody>
      </p:sp>
      <p:sp>
        <p:nvSpPr>
          <p:cNvPr id="19" name="Ellipse 18"/>
          <p:cNvSpPr/>
          <p:nvPr/>
        </p:nvSpPr>
        <p:spPr>
          <a:xfrm>
            <a:off x="3032414" y="3033418"/>
            <a:ext cx="360040" cy="360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2941654" y="2942196"/>
            <a:ext cx="540000" cy="54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2852434" y="2852976"/>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4995224" y="3039201"/>
            <a:ext cx="360040" cy="360040"/>
          </a:xfrm>
          <a:prstGeom prst="ellipse">
            <a:avLst/>
          </a:prstGeom>
          <a:solidFill>
            <a:srgbClr val="FF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4905362" y="2942196"/>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4816142" y="2852976"/>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7057719" y="3040647"/>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6966959" y="2946023"/>
            <a:ext cx="540000" cy="5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6876256" y="2850558"/>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460262" y="1621426"/>
            <a:ext cx="4572000" cy="656590"/>
          </a:xfrm>
          <a:prstGeom prst="rect">
            <a:avLst/>
          </a:prstGeom>
        </p:spPr>
        <p:txBody>
          <a:bodyPr>
            <a:spAutoFit/>
          </a:bodyPr>
          <a:lstStyle/>
          <a:p>
            <a:pPr marL="2509838" indent="-2509838" algn="just">
              <a:lnSpc>
                <a:spcPts val="2200"/>
              </a:lnSpc>
              <a:spcBef>
                <a:spcPts val="0"/>
              </a:spcBef>
              <a:buNone/>
            </a:pPr>
            <a:r>
              <a:rPr lang="en-GB" b="1" dirty="0"/>
              <a:t>Until end of WWII:	</a:t>
            </a:r>
          </a:p>
          <a:p>
            <a:pPr marL="2509838" indent="-2509838" algn="just">
              <a:lnSpc>
                <a:spcPts val="2200"/>
              </a:lnSpc>
              <a:spcBef>
                <a:spcPts val="0"/>
              </a:spcBef>
              <a:buNone/>
            </a:pPr>
            <a:r>
              <a:rPr lang="en-GB" dirty="0"/>
              <a:t>Nazi Germany</a:t>
            </a:r>
          </a:p>
        </p:txBody>
      </p:sp>
      <p:sp>
        <p:nvSpPr>
          <p:cNvPr id="30" name="Rechteck 29"/>
          <p:cNvSpPr/>
          <p:nvPr/>
        </p:nvSpPr>
        <p:spPr>
          <a:xfrm>
            <a:off x="4731555" y="4266898"/>
            <a:ext cx="4572000" cy="938719"/>
          </a:xfrm>
          <a:prstGeom prst="rect">
            <a:avLst/>
          </a:prstGeom>
        </p:spPr>
        <p:txBody>
          <a:bodyPr>
            <a:spAutoFit/>
          </a:bodyPr>
          <a:lstStyle/>
          <a:p>
            <a:pPr marL="2509838" indent="-2509838" algn="just">
              <a:lnSpc>
                <a:spcPts val="2200"/>
              </a:lnSpc>
              <a:spcBef>
                <a:spcPts val="0"/>
              </a:spcBef>
              <a:buNone/>
            </a:pPr>
            <a:r>
              <a:rPr lang="en-GB" b="1" dirty="0"/>
              <a:t>Post-1945:</a:t>
            </a:r>
          </a:p>
          <a:p>
            <a:pPr marL="2509838" indent="-2509838" algn="just">
              <a:lnSpc>
                <a:spcPts val="2200"/>
              </a:lnSpc>
              <a:spcBef>
                <a:spcPts val="0"/>
              </a:spcBef>
              <a:buNone/>
            </a:pPr>
            <a:r>
              <a:rPr lang="en-GB" dirty="0"/>
              <a:t>USSR-aligned country </a:t>
            </a:r>
          </a:p>
          <a:p>
            <a:pPr marL="2509838" indent="-2509838" algn="just">
              <a:lnSpc>
                <a:spcPts val="2200"/>
              </a:lnSpc>
              <a:spcBef>
                <a:spcPts val="0"/>
              </a:spcBef>
              <a:buNone/>
            </a:pPr>
            <a:r>
              <a:rPr lang="en-GB" dirty="0"/>
              <a:t>ruled by socialist regime </a:t>
            </a:r>
          </a:p>
        </p:txBody>
      </p:sp>
      <p:sp>
        <p:nvSpPr>
          <p:cNvPr id="31" name="Rechteck 30"/>
          <p:cNvSpPr/>
          <p:nvPr/>
        </p:nvSpPr>
        <p:spPr>
          <a:xfrm>
            <a:off x="6400800" y="1671236"/>
            <a:ext cx="4572000" cy="646972"/>
          </a:xfrm>
          <a:prstGeom prst="rect">
            <a:avLst/>
          </a:prstGeom>
        </p:spPr>
        <p:txBody>
          <a:bodyPr>
            <a:spAutoFit/>
          </a:bodyPr>
          <a:lstStyle/>
          <a:p>
            <a:pPr marL="2509838" indent="-2509838" algn="just">
              <a:lnSpc>
                <a:spcPts val="2200"/>
              </a:lnSpc>
              <a:spcBef>
                <a:spcPts val="0"/>
              </a:spcBef>
              <a:buNone/>
            </a:pPr>
            <a:r>
              <a:rPr lang="en-GB" b="1" dirty="0"/>
              <a:t>End of the cold war: 	</a:t>
            </a:r>
          </a:p>
          <a:p>
            <a:pPr marL="2509838" indent="-2509838" algn="just">
              <a:lnSpc>
                <a:spcPts val="2200"/>
              </a:lnSpc>
              <a:spcBef>
                <a:spcPts val="0"/>
              </a:spcBef>
              <a:buNone/>
            </a:pPr>
            <a:r>
              <a:rPr lang="en-GB" dirty="0"/>
              <a:t>Parliamentary democracy</a:t>
            </a:r>
          </a:p>
        </p:txBody>
      </p:sp>
      <p:sp>
        <p:nvSpPr>
          <p:cNvPr id="36" name="TextBox 4"/>
          <p:cNvSpPr txBox="1"/>
          <p:nvPr/>
        </p:nvSpPr>
        <p:spPr>
          <a:xfrm>
            <a:off x="740960" y="237061"/>
            <a:ext cx="7352606" cy="1077218"/>
          </a:xfrm>
          <a:prstGeom prst="rect">
            <a:avLst/>
          </a:prstGeom>
          <a:noFill/>
        </p:spPr>
        <p:txBody>
          <a:bodyPr wrap="square" rtlCol="0">
            <a:spAutoFit/>
          </a:bodyPr>
          <a:lstStyle/>
          <a:p>
            <a:pPr algn="ctr"/>
            <a:r>
              <a:rPr lang="en-GB" sz="3200" b="1" dirty="0"/>
              <a:t>Commemorative street (re)naming</a:t>
            </a:r>
          </a:p>
          <a:p>
            <a:pPr algn="ctr"/>
            <a:r>
              <a:rPr lang="en-US" sz="3200" b="1" dirty="0"/>
              <a:t>in Eastern Germany</a:t>
            </a:r>
            <a:endParaRPr lang="en-GB" sz="3200" b="1" dirty="0"/>
          </a:p>
        </p:txBody>
      </p:sp>
      <p:cxnSp>
        <p:nvCxnSpPr>
          <p:cNvPr id="38" name="Gerader Verbinder 37"/>
          <p:cNvCxnSpPr/>
          <p:nvPr/>
        </p:nvCxnSpPr>
        <p:spPr>
          <a:xfrm>
            <a:off x="7237037" y="2490130"/>
            <a:ext cx="7846" cy="360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Ellipse 39"/>
          <p:cNvSpPr>
            <a:spLocks noChangeAspect="1"/>
          </p:cNvSpPr>
          <p:nvPr/>
        </p:nvSpPr>
        <p:spPr>
          <a:xfrm>
            <a:off x="7190102" y="2399589"/>
            <a:ext cx="108000" cy="10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r Verbinder 40"/>
          <p:cNvCxnSpPr/>
          <p:nvPr/>
        </p:nvCxnSpPr>
        <p:spPr>
          <a:xfrm>
            <a:off x="1224408" y="3581902"/>
            <a:ext cx="7846" cy="576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Ellipse 41"/>
          <p:cNvSpPr>
            <a:spLocks noChangeAspect="1"/>
          </p:cNvSpPr>
          <p:nvPr/>
        </p:nvSpPr>
        <p:spPr>
          <a:xfrm>
            <a:off x="1178254" y="4150683"/>
            <a:ext cx="108000" cy="10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r Verbinder 42"/>
          <p:cNvCxnSpPr/>
          <p:nvPr/>
        </p:nvCxnSpPr>
        <p:spPr>
          <a:xfrm>
            <a:off x="5170856" y="3581902"/>
            <a:ext cx="7846" cy="57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Ellipse 43"/>
          <p:cNvSpPr>
            <a:spLocks noChangeAspect="1"/>
          </p:cNvSpPr>
          <p:nvPr/>
        </p:nvSpPr>
        <p:spPr>
          <a:xfrm>
            <a:off x="5124702" y="4150683"/>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44"/>
          <p:cNvCxnSpPr/>
          <p:nvPr/>
        </p:nvCxnSpPr>
        <p:spPr>
          <a:xfrm>
            <a:off x="3189009" y="2625026"/>
            <a:ext cx="7846" cy="2160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6" name="Ellipse 45"/>
          <p:cNvSpPr>
            <a:spLocks noChangeAspect="1"/>
          </p:cNvSpPr>
          <p:nvPr/>
        </p:nvSpPr>
        <p:spPr>
          <a:xfrm>
            <a:off x="3150700" y="2525853"/>
            <a:ext cx="108000" cy="108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629262" y="5635838"/>
            <a:ext cx="8373759" cy="1338828"/>
          </a:xfrm>
          <a:prstGeom prst="rect">
            <a:avLst/>
          </a:prstGeom>
        </p:spPr>
        <p:txBody>
          <a:bodyPr wrap="square">
            <a:spAutoFit/>
          </a:bodyPr>
          <a:lstStyle/>
          <a:p>
            <a:pPr algn="just"/>
            <a:r>
              <a:rPr lang="en-GB" dirty="0"/>
              <a:t>Rapid succession of changes in state ideology left its mark on the </a:t>
            </a:r>
            <a:r>
              <a:rPr lang="pl-PL" dirty="0"/>
              <a:t>LL</a:t>
            </a:r>
            <a:r>
              <a:rPr lang="en-GB" dirty="0"/>
              <a:t>:</a:t>
            </a:r>
          </a:p>
          <a:p>
            <a:pPr algn="just"/>
            <a:r>
              <a:rPr lang="en-GB" sz="900" dirty="0"/>
              <a:t> </a:t>
            </a:r>
          </a:p>
          <a:p>
            <a:pPr algn="just"/>
            <a:r>
              <a:rPr lang="en-GB" i="1" dirty="0"/>
              <a:t>Chemnitz</a:t>
            </a:r>
            <a:r>
              <a:rPr lang="en-GB" dirty="0"/>
              <a:t> &gt; </a:t>
            </a:r>
            <a:r>
              <a:rPr lang="en-GB" i="1" dirty="0"/>
              <a:t>Karl-Marx-Stadt</a:t>
            </a:r>
            <a:r>
              <a:rPr lang="en-GB" dirty="0"/>
              <a:t> (1953) &gt; </a:t>
            </a:r>
            <a:r>
              <a:rPr lang="en-GB" i="1" dirty="0"/>
              <a:t>Chemnitz (</a:t>
            </a:r>
            <a:r>
              <a:rPr lang="en-GB" dirty="0"/>
              <a:t>1989) </a:t>
            </a:r>
          </a:p>
          <a:p>
            <a:pPr algn="just"/>
            <a:r>
              <a:rPr lang="en-GB" i="1" dirty="0"/>
              <a:t>Katowice</a:t>
            </a:r>
            <a:r>
              <a:rPr lang="en-GB" dirty="0"/>
              <a:t> &gt; </a:t>
            </a:r>
            <a:r>
              <a:rPr lang="en-GB" i="1" dirty="0" err="1"/>
              <a:t>Stalinogród</a:t>
            </a:r>
            <a:r>
              <a:rPr lang="en-GB" dirty="0"/>
              <a:t> (1953) &gt; </a:t>
            </a:r>
            <a:r>
              <a:rPr lang="en-GB" i="1" dirty="0"/>
              <a:t>Katowice</a:t>
            </a:r>
            <a:r>
              <a:rPr lang="en-GB" dirty="0"/>
              <a:t> (1956)</a:t>
            </a:r>
          </a:p>
          <a:p>
            <a:pPr algn="just"/>
            <a:r>
              <a:rPr lang="en-GB" dirty="0"/>
              <a:t> </a:t>
            </a:r>
          </a:p>
        </p:txBody>
      </p:sp>
      <p:cxnSp>
        <p:nvCxnSpPr>
          <p:cNvPr id="49" name="Gerader Verbinder 48"/>
          <p:cNvCxnSpPr/>
          <p:nvPr/>
        </p:nvCxnSpPr>
        <p:spPr>
          <a:xfrm>
            <a:off x="0" y="3196800"/>
            <a:ext cx="855002" cy="78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a:off x="1594492" y="3198028"/>
            <a:ext cx="1257942"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a:off x="3570665" y="3196800"/>
            <a:ext cx="1257942"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a:xfrm flipV="1">
            <a:off x="5543208" y="3196800"/>
            <a:ext cx="1333048" cy="371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flipV="1">
            <a:off x="7603322" y="3196800"/>
            <a:ext cx="1540678"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a:off x="755576" y="4878269"/>
            <a:ext cx="2503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a:off x="2571016" y="1629046"/>
            <a:ext cx="205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4844401" y="5186744"/>
            <a:ext cx="2304000" cy="92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6552000" y="1671236"/>
            <a:ext cx="2088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49361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40</a:t>
            </a:fld>
            <a:endParaRPr lang="en-GB"/>
          </a:p>
        </p:txBody>
      </p:sp>
      <p:sp>
        <p:nvSpPr>
          <p:cNvPr id="3" name="Rechteck 2"/>
          <p:cNvSpPr/>
          <p:nvPr/>
        </p:nvSpPr>
        <p:spPr>
          <a:xfrm>
            <a:off x="467544" y="1044000"/>
            <a:ext cx="8219256" cy="3585597"/>
          </a:xfrm>
          <a:prstGeom prst="rect">
            <a:avLst/>
          </a:prstGeom>
        </p:spPr>
        <p:txBody>
          <a:bodyPr wrap="square">
            <a:spAutoFit/>
          </a:bodyPr>
          <a:lstStyle/>
          <a:p>
            <a:pPr marL="358775" indent="-358775">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Moral ideological arguments:</a:t>
            </a:r>
            <a:endParaRPr lang="de-DE" sz="1600" b="1" dirty="0">
              <a:ea typeface="Calibri" panose="020F0502020204030204" pitchFamily="34" charset="0"/>
              <a:cs typeface="Times New Roman" panose="02020603050405020304" pitchFamily="18" charset="0"/>
            </a:endParaRPr>
          </a:p>
          <a:p>
            <a:pPr marL="358775" indent="-358775">
              <a:spcAft>
                <a:spcPts val="0"/>
              </a:spcAft>
            </a:pPr>
            <a:r>
              <a:rPr lang="en-GB" dirty="0">
                <a:ea typeface="Calibri" panose="020F0502020204030204" pitchFamily="34" charset="0"/>
                <a:cs typeface="Times New Roman" panose="02020603050405020304" pitchFamily="18" charset="0"/>
              </a:rPr>
              <a:t>	Perceived need to encode /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certain referents (personages,  values, dates, etc.)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a:t>
            </a:r>
          </a:p>
          <a:p>
            <a:pPr marL="358775" indent="-358775">
              <a:spcAft>
                <a:spcPts val="0"/>
              </a:spcAft>
            </a:pPr>
            <a:endParaRPr lang="en-GB" dirty="0">
              <a:ea typeface="Calibri" panose="020F0502020204030204" pitchFamily="34" charset="0"/>
              <a:cs typeface="Times New Roman" panose="02020603050405020304" pitchFamily="18" charset="0"/>
            </a:endParaRPr>
          </a:p>
          <a:p>
            <a:pPr marL="717550" indent="-358775">
              <a:spcAft>
                <a:spcPts val="0"/>
              </a:spcAft>
            </a:pPr>
            <a:r>
              <a:rPr lang="en-GB" u="sng" dirty="0">
                <a:ea typeface="Calibri" panose="020F0502020204030204" pitchFamily="34" charset="0"/>
                <a:cs typeface="Times New Roman" panose="02020603050405020304" pitchFamily="18" charset="0"/>
              </a:rPr>
              <a:t>Arguments in favour of renaming</a:t>
            </a:r>
            <a:r>
              <a:rPr lang="en-GB" dirty="0">
                <a:ea typeface="Calibri" panose="020F0502020204030204" pitchFamily="34" charset="0"/>
                <a:cs typeface="Times New Roman" panose="02020603050405020304" pitchFamily="18" charset="0"/>
              </a:rPr>
              <a:t>: </a:t>
            </a:r>
          </a:p>
          <a:p>
            <a:pPr marL="717550" indent="-358775">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t>
            </a:r>
          </a:p>
          <a:p>
            <a:pPr marL="717550" indent="-358775">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a:t>
            </a:r>
          </a:p>
          <a:p>
            <a:pPr marL="717550" indent="-358775">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Representation of under-represented groups </a:t>
            </a: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a:spcAft>
                <a:spcPts val="0"/>
              </a:spcAft>
            </a:pPr>
            <a:r>
              <a:rPr lang="en-GB" u="sng" dirty="0">
                <a:ea typeface="Calibri" panose="020F0502020204030204" pitchFamily="34" charset="0"/>
                <a:cs typeface="Times New Roman" panose="02020603050405020304" pitchFamily="18" charset="0"/>
              </a:rPr>
              <a:t>Arguments against renaming</a:t>
            </a:r>
            <a:r>
              <a:rPr lang="en-GB" dirty="0">
                <a:ea typeface="Calibri" panose="020F0502020204030204" pitchFamily="34" charset="0"/>
                <a:cs typeface="Times New Roman" panose="02020603050405020304" pitchFamily="18" charset="0"/>
              </a:rPr>
              <a:t>:  </a:t>
            </a:r>
            <a:r>
              <a:rPr lang="pl-PL" dirty="0"/>
              <a:t>Retaining traditional name</a:t>
            </a:r>
            <a:r>
              <a:rPr lang="de-DE" dirty="0"/>
              <a:t>s</a:t>
            </a:r>
            <a:endParaRPr lang="en-GB" dirty="0"/>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indent="-358775">
              <a:spcAft>
                <a:spcPts val="0"/>
              </a:spcAft>
            </a:pPr>
            <a:r>
              <a:rPr lang="en-GB" sz="1100"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5" name="Rechteck 4"/>
          <p:cNvSpPr/>
          <p:nvPr/>
        </p:nvSpPr>
        <p:spPr>
          <a:xfrm>
            <a:off x="800689" y="4359836"/>
            <a:ext cx="8235807" cy="2923877"/>
          </a:xfrm>
          <a:prstGeom prst="rect">
            <a:avLst/>
          </a:prstGeom>
        </p:spPr>
        <p:txBody>
          <a:bodyPr wrap="square">
            <a:spAutoFit/>
          </a:bodyPr>
          <a:lstStyle/>
          <a:p>
            <a:pPr>
              <a:spcAft>
                <a:spcPts val="0"/>
              </a:spcAft>
            </a:pPr>
            <a:r>
              <a:rPr lang="en-GB" dirty="0">
                <a:ea typeface="Calibri" panose="020F0502020204030204" pitchFamily="34" charset="0"/>
                <a:cs typeface="Times New Roman" panose="02020603050405020304" pitchFamily="18" charset="0"/>
              </a:rPr>
              <a:t>Reticence of Nazi regime to change “good old German names that had grown over the years and commemorated German sons”</a:t>
            </a:r>
          </a:p>
          <a:p>
            <a:endParaRPr lang="en-GB" sz="800"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“Every old and historically meaningful denomination of streets, squares, bridges, houses and whole districts is to be protected in all cases and to be safeguarded, the more so the more unique and meaningful it is”.  (1933)</a:t>
            </a:r>
            <a:endParaRPr lang="de-DE" sz="1600" dirty="0">
              <a:ea typeface="Calibri" panose="020F0502020204030204" pitchFamily="34" charset="0"/>
              <a:cs typeface="Times New Roman" panose="02020603050405020304" pitchFamily="18" charset="0"/>
            </a:endParaRPr>
          </a:p>
          <a:p>
            <a:pPr>
              <a:spcAft>
                <a:spcPts val="0"/>
              </a:spcAft>
            </a:pPr>
            <a:endParaRPr lang="en-GB" sz="800" dirty="0">
              <a:ea typeface="Calibri" panose="020F0502020204030204" pitchFamily="34" charset="0"/>
              <a:cs typeface="Times New Roman" panose="02020603050405020304" pitchFamily="18" charset="0"/>
            </a:endParaRPr>
          </a:p>
          <a:p>
            <a:pPr>
              <a:spcAft>
                <a:spcPts val="0"/>
              </a:spcAft>
            </a:pPr>
            <a:endParaRPr lang="en-GB" sz="800" dirty="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à"/>
            </a:pPr>
            <a:r>
              <a:rPr lang="en-GB" dirty="0">
                <a:ea typeface="Calibri" panose="020F0502020204030204" pitchFamily="34" charset="0"/>
                <a:cs typeface="Times New Roman" panose="02020603050405020304" pitchFamily="18" charset="0"/>
              </a:rPr>
              <a:t>Aim to enshrine the durability of its noble heritage in a stable, steadfast urban streetscape. </a:t>
            </a:r>
          </a:p>
          <a:p>
            <a:pPr>
              <a:spcAft>
                <a:spcPts val="0"/>
              </a:spcAft>
            </a:pPr>
            <a:endParaRPr lang="de-DE" sz="1600" dirty="0">
              <a:ea typeface="Calibri" panose="020F0502020204030204" pitchFamily="34" charset="0"/>
              <a:cs typeface="Times New Roman" panose="02020603050405020304" pitchFamily="18" charset="0"/>
            </a:endParaRPr>
          </a:p>
          <a:p>
            <a:pPr>
              <a:spcAft>
                <a:spcPts val="0"/>
              </a:spcAft>
            </a:pPr>
            <a:r>
              <a:rPr lang="en-GB" dirty="0">
                <a:ea typeface="Calibri" panose="020F0502020204030204" pitchFamily="34" charset="0"/>
                <a:cs typeface="Times New Roman" panose="02020603050405020304" pitchFamily="18" charset="0"/>
              </a:rPr>
              <a:t> </a:t>
            </a:r>
            <a:endParaRPr lang="de-DE"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84611"/>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41</a:t>
            </a:fld>
            <a:endParaRPr lang="en-GB"/>
          </a:p>
        </p:txBody>
      </p:sp>
      <p:sp>
        <p:nvSpPr>
          <p:cNvPr id="3" name="Rechteck 2"/>
          <p:cNvSpPr/>
          <p:nvPr/>
        </p:nvSpPr>
        <p:spPr>
          <a:xfrm>
            <a:off x="467544" y="1044000"/>
            <a:ext cx="8219256" cy="4139595"/>
          </a:xfrm>
          <a:prstGeom prst="rect">
            <a:avLst/>
          </a:prstGeom>
        </p:spPr>
        <p:txBody>
          <a:bodyPr wrap="square">
            <a:spAutoFit/>
          </a:bodyPr>
          <a:lstStyle/>
          <a:p>
            <a:pPr marL="358775" indent="-358775">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Moral ideological arguments:</a:t>
            </a:r>
            <a:endParaRPr lang="de-DE" sz="1600" b="1" dirty="0">
              <a:ea typeface="Calibri" panose="020F0502020204030204" pitchFamily="34" charset="0"/>
              <a:cs typeface="Times New Roman" panose="02020603050405020304" pitchFamily="18" charset="0"/>
            </a:endParaRPr>
          </a:p>
          <a:p>
            <a:pPr marL="358775" indent="-358775">
              <a:spcAft>
                <a:spcPts val="0"/>
              </a:spcAft>
            </a:pPr>
            <a:r>
              <a:rPr lang="en-GB" dirty="0">
                <a:ea typeface="Calibri" panose="020F0502020204030204" pitchFamily="34" charset="0"/>
                <a:cs typeface="Times New Roman" panose="02020603050405020304" pitchFamily="18" charset="0"/>
              </a:rPr>
              <a:t>	Perceived need to encode / </a:t>
            </a:r>
            <a:r>
              <a:rPr lang="en-GB" dirty="0" err="1">
                <a:ea typeface="Calibri" panose="020F0502020204030204" pitchFamily="34" charset="0"/>
                <a:cs typeface="Times New Roman" panose="02020603050405020304" pitchFamily="18" charset="0"/>
              </a:rPr>
              <a:t>semiotically</a:t>
            </a:r>
            <a:r>
              <a:rPr lang="en-GB" dirty="0">
                <a:ea typeface="Calibri" panose="020F0502020204030204" pitchFamily="34" charset="0"/>
                <a:cs typeface="Times New Roman" panose="02020603050405020304" pitchFamily="18" charset="0"/>
              </a:rPr>
              <a:t> perpetuate certain referents (personages,  values, dates, etc.) deemed important for the ideological needs of the present regime (see </a:t>
            </a:r>
            <a:r>
              <a:rPr lang="en-GB" dirty="0" err="1">
                <a:ea typeface="Calibri" panose="020F0502020204030204" pitchFamily="34" charset="0"/>
                <a:cs typeface="Times New Roman" panose="02020603050405020304" pitchFamily="18" charset="0"/>
              </a:rPr>
              <a:t>Fabiszak</a:t>
            </a:r>
            <a:r>
              <a:rPr lang="en-GB" dirty="0">
                <a:ea typeface="Calibri" panose="020F0502020204030204" pitchFamily="34" charset="0"/>
                <a:cs typeface="Times New Roman" panose="02020603050405020304" pitchFamily="18" charset="0"/>
              </a:rPr>
              <a:t> et al under review). </a:t>
            </a:r>
          </a:p>
          <a:p>
            <a:pPr marL="358775" indent="-358775">
              <a:spcAft>
                <a:spcPts val="0"/>
              </a:spcAft>
            </a:pPr>
            <a:endParaRPr lang="en-GB" dirty="0">
              <a:ea typeface="Calibri" panose="020F0502020204030204" pitchFamily="34" charset="0"/>
              <a:cs typeface="Times New Roman" panose="02020603050405020304" pitchFamily="18" charset="0"/>
            </a:endParaRPr>
          </a:p>
          <a:p>
            <a:pPr marL="358775">
              <a:spcAft>
                <a:spcPts val="0"/>
              </a:spcAft>
            </a:pPr>
            <a:r>
              <a:rPr lang="en-GB" u="sng" dirty="0">
                <a:ea typeface="Calibri" panose="020F0502020204030204" pitchFamily="34" charset="0"/>
                <a:cs typeface="Times New Roman" panose="02020603050405020304" pitchFamily="18" charset="0"/>
              </a:rPr>
              <a:t>Arguments in favour of renaming</a:t>
            </a:r>
            <a:r>
              <a:rPr lang="en-GB" dirty="0">
                <a:ea typeface="Calibri" panose="020F0502020204030204" pitchFamily="34" charset="0"/>
                <a:cs typeface="Times New Roman" panose="02020603050405020304" pitchFamily="18" charset="0"/>
              </a:rPr>
              <a:t>: </a:t>
            </a:r>
          </a:p>
          <a:p>
            <a:pPr marL="717550" indent="-358775">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Institutionalization of cultural memory (</a:t>
            </a:r>
            <a:r>
              <a:rPr lang="en-GB" dirty="0" err="1">
                <a:ea typeface="Calibri" panose="020F0502020204030204" pitchFamily="34" charset="0"/>
                <a:cs typeface="Times New Roman" panose="02020603050405020304" pitchFamily="18" charset="0"/>
              </a:rPr>
              <a:t>Assmann</a:t>
            </a:r>
            <a:r>
              <a:rPr lang="en-GB" dirty="0">
                <a:ea typeface="Calibri" panose="020F0502020204030204" pitchFamily="34" charset="0"/>
                <a:cs typeface="Times New Roman" panose="02020603050405020304" pitchFamily="18" charset="0"/>
              </a:rPr>
              <a:t> 2010) </a:t>
            </a:r>
          </a:p>
          <a:p>
            <a:pPr marL="717550" indent="-358775">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Indexing of officially sanctioned identity and ideology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&amp; </a:t>
            </a:r>
            <a:r>
              <a:rPr lang="en-GB" dirty="0" err="1">
                <a:ea typeface="Calibri" panose="020F0502020204030204" pitchFamily="34" charset="0"/>
                <a:cs typeface="Times New Roman" panose="02020603050405020304" pitchFamily="18" charset="0"/>
              </a:rPr>
              <a:t>Scollon</a:t>
            </a:r>
            <a:r>
              <a:rPr lang="en-GB" dirty="0">
                <a:ea typeface="Calibri" panose="020F0502020204030204" pitchFamily="34" charset="0"/>
                <a:cs typeface="Times New Roman" panose="02020603050405020304" pitchFamily="18" charset="0"/>
              </a:rPr>
              <a:t> 2003).</a:t>
            </a:r>
          </a:p>
          <a:p>
            <a:pPr marL="717550" indent="-358775">
              <a:spcAft>
                <a:spcPts val="0"/>
              </a:spcAft>
              <a:buFont typeface="Symbol" panose="05050102010706020507" pitchFamily="18" charset="2"/>
              <a:buChar char="-"/>
            </a:pPr>
            <a:r>
              <a:rPr lang="en-GB" dirty="0">
                <a:ea typeface="Calibri" panose="020F0502020204030204" pitchFamily="34" charset="0"/>
                <a:cs typeface="Times New Roman" panose="02020603050405020304" pitchFamily="18" charset="0"/>
              </a:rPr>
              <a:t>Representation of under-represented groups </a:t>
            </a:r>
          </a:p>
          <a:p>
            <a:pPr marL="358775">
              <a:spcAft>
                <a:spcPts val="0"/>
              </a:spcAft>
            </a:pPr>
            <a:endParaRPr lang="en-GB" dirty="0">
              <a:ea typeface="Calibri" panose="020F0502020204030204" pitchFamily="34" charset="0"/>
              <a:cs typeface="Times New Roman" panose="02020603050405020304" pitchFamily="18" charset="0"/>
            </a:endParaRPr>
          </a:p>
          <a:p>
            <a:pPr marL="358775">
              <a:spcAft>
                <a:spcPts val="0"/>
              </a:spcAft>
            </a:pPr>
            <a:r>
              <a:rPr lang="en-GB" u="sng" dirty="0">
                <a:ea typeface="Calibri" panose="020F0502020204030204" pitchFamily="34" charset="0"/>
                <a:cs typeface="Times New Roman" panose="02020603050405020304" pitchFamily="18" charset="0"/>
              </a:rPr>
              <a:t>Arguments against renaming</a:t>
            </a:r>
            <a:r>
              <a:rPr lang="en-GB" dirty="0">
                <a:ea typeface="Calibri" panose="020F0502020204030204" pitchFamily="34" charset="0"/>
                <a:cs typeface="Times New Roman" panose="02020603050405020304" pitchFamily="18" charset="0"/>
              </a:rPr>
              <a:t>:  </a:t>
            </a:r>
            <a:r>
              <a:rPr lang="pl-PL" dirty="0"/>
              <a:t>Retaining traditional name</a:t>
            </a:r>
            <a:r>
              <a:rPr lang="de-DE" dirty="0"/>
              <a:t>s</a:t>
            </a:r>
            <a:endParaRPr lang="en-GB" dirty="0"/>
          </a:p>
          <a:p>
            <a:pPr marL="358775">
              <a:spcAft>
                <a:spcPts val="0"/>
              </a:spcAft>
            </a:pPr>
            <a:endParaRPr lang="en-GB" dirty="0">
              <a:ea typeface="Calibri" panose="020F0502020204030204" pitchFamily="34" charset="0"/>
              <a:cs typeface="Times New Roman" panose="02020603050405020304" pitchFamily="18" charset="0"/>
            </a:endParaRPr>
          </a:p>
          <a:p>
            <a:pPr marL="358775">
              <a:spcAft>
                <a:spcPts val="0"/>
              </a:spcAft>
            </a:pPr>
            <a:r>
              <a:rPr lang="en-GB" dirty="0">
                <a:ea typeface="Calibri" panose="020F0502020204030204" pitchFamily="34" charset="0"/>
                <a:cs typeface="Times New Roman" panose="02020603050405020304" pitchFamily="18" charset="0"/>
              </a:rPr>
              <a:t>Other arguments pro and contra commemorative street renaming have been largely neglected in the relevant literature (see </a:t>
            </a:r>
            <a:r>
              <a:rPr lang="en-GB" dirty="0" err="1">
                <a:ea typeface="Calibri" panose="020F0502020204030204" pitchFamily="34" charset="0"/>
                <a:cs typeface="Times New Roman" panose="02020603050405020304" pitchFamily="18" charset="0"/>
              </a:rPr>
              <a:t>Pöppinghege</a:t>
            </a:r>
            <a:r>
              <a:rPr lang="en-GB" dirty="0">
                <a:ea typeface="Calibri" panose="020F0502020204030204" pitchFamily="34" charset="0"/>
                <a:cs typeface="Times New Roman" panose="02020603050405020304" pitchFamily="18" charset="0"/>
              </a:rPr>
              <a:t> 2012). </a:t>
            </a:r>
            <a:endParaRPr lang="de-DE" sz="1600" dirty="0">
              <a:ea typeface="Calibri" panose="020F0502020204030204" pitchFamily="34" charset="0"/>
              <a:cs typeface="Times New Roman" panose="02020603050405020304" pitchFamily="18" charset="0"/>
            </a:endParaRPr>
          </a:p>
          <a:p>
            <a:pPr marL="358775">
              <a:spcAft>
                <a:spcPts val="0"/>
              </a:spcAft>
            </a:pPr>
            <a:r>
              <a:rPr lang="en-GB" sz="1100" dirty="0">
                <a:ea typeface="Calibri" panose="020F0502020204030204" pitchFamily="34" charset="0"/>
                <a:cs typeface="Times New Roman" panose="02020603050405020304" pitchFamily="18" charset="0"/>
              </a:rPr>
              <a:t> </a:t>
            </a:r>
            <a:endParaRPr lang="de-DE"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Tree>
    <p:extLst>
      <p:ext uri="{BB962C8B-B14F-4D97-AF65-F5344CB8AC3E}">
        <p14:creationId xmlns:p14="http://schemas.microsoft.com/office/powerpoint/2010/main" val="2237218127"/>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42</a:t>
            </a:fld>
            <a:endParaRPr lang="en-GB"/>
          </a:p>
        </p:txBody>
      </p:sp>
      <p:sp>
        <p:nvSpPr>
          <p:cNvPr id="3" name="Rechteck 2"/>
          <p:cNvSpPr/>
          <p:nvPr/>
        </p:nvSpPr>
        <p:spPr>
          <a:xfrm>
            <a:off x="468000" y="1044000"/>
            <a:ext cx="8856984" cy="2585323"/>
          </a:xfrm>
          <a:prstGeom prst="rect">
            <a:avLst/>
          </a:prstGeom>
        </p:spPr>
        <p:txBody>
          <a:bodyPr wrap="square">
            <a:spAutoFit/>
          </a:bodyPr>
          <a:lstStyle/>
          <a:p>
            <a:pPr marL="285750" indent="-285750">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Didactical</a:t>
            </a:r>
            <a:r>
              <a:rPr lang="en-GB" dirty="0">
                <a:ea typeface="Calibri" panose="020F0502020204030204" pitchFamily="34" charset="0"/>
                <a:cs typeface="Times New Roman" panose="02020603050405020304" pitchFamily="18" charset="0"/>
              </a:rPr>
              <a:t> </a:t>
            </a:r>
            <a:r>
              <a:rPr lang="en-GB" b="1" dirty="0">
                <a:ea typeface="Calibri" panose="020F0502020204030204" pitchFamily="34" charset="0"/>
                <a:cs typeface="Times New Roman" panose="02020603050405020304" pitchFamily="18" charset="0"/>
              </a:rPr>
              <a:t>arguments (N=3)</a:t>
            </a:r>
            <a:endParaRPr lang="de-DE" sz="1200" dirty="0">
              <a:ea typeface="Calibri" panose="020F0502020204030204" pitchFamily="34" charset="0"/>
              <a:cs typeface="Times New Roman" panose="02020603050405020304" pitchFamily="18" charset="0"/>
            </a:endParaRPr>
          </a:p>
          <a:p>
            <a:pPr marL="269875" indent="-269875">
              <a:spcAft>
                <a:spcPts val="0"/>
              </a:spcAft>
            </a:pPr>
            <a:r>
              <a:rPr lang="en-GB" dirty="0">
                <a:ea typeface="Calibri" panose="020F0502020204030204" pitchFamily="34" charset="0"/>
                <a:cs typeface="Times New Roman" panose="02020603050405020304" pitchFamily="18" charset="0"/>
              </a:rPr>
              <a:t>	Unreasonable to expect that passers-by reflect on the meaning of every street. </a:t>
            </a:r>
          </a:p>
          <a:p>
            <a:pPr>
              <a:spcAft>
                <a:spcPts val="0"/>
              </a:spcAft>
            </a:pPr>
            <a:endParaRPr lang="en-GB" dirty="0">
              <a:ea typeface="Calibri" panose="020F0502020204030204" pitchFamily="34" charset="0"/>
              <a:cs typeface="Times New Roman" panose="02020603050405020304" pitchFamily="18" charset="0"/>
            </a:endParaRPr>
          </a:p>
          <a:p>
            <a:pPr marL="269875">
              <a:spcAft>
                <a:spcPts val="0"/>
              </a:spcAft>
            </a:pPr>
            <a:r>
              <a:rPr lang="en-GB" dirty="0">
                <a:ea typeface="Calibri" panose="020F0502020204030204" pitchFamily="34" charset="0"/>
                <a:cs typeface="Times New Roman" panose="02020603050405020304" pitchFamily="18" charset="0"/>
              </a:rPr>
              <a:t>Didactical elements in commemorative street naming: </a:t>
            </a:r>
          </a:p>
          <a:p>
            <a:pPr marL="269875">
              <a:spcAft>
                <a:spcPts val="0"/>
              </a:spcAft>
            </a:pPr>
            <a:r>
              <a:rPr lang="en-GB" dirty="0">
                <a:ea typeface="Calibri" panose="020F0502020204030204" pitchFamily="34" charset="0"/>
                <a:cs typeface="Times New Roman" panose="02020603050405020304" pitchFamily="18" charset="0"/>
              </a:rPr>
              <a:t>Many Eastern German cities add information plaques to their street signs </a:t>
            </a:r>
          </a:p>
          <a:p>
            <a:pPr marL="285750" indent="-285750">
              <a:spcAft>
                <a:spcPts val="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marL="269875"/>
            <a:r>
              <a:rPr lang="en-GB" dirty="0">
                <a:latin typeface="Times New Roman" panose="02020603050405020304" pitchFamily="18" charset="0"/>
                <a:ea typeface="Calibri" panose="020F0502020204030204" pitchFamily="34" charset="0"/>
                <a:cs typeface="Times New Roman" panose="02020603050405020304" pitchFamily="18" charset="0"/>
              </a:rPr>
              <a:t>“… all streets that are named after persons should be fitted with a supplementary sign containing a short characterisation of the person concerned.”</a:t>
            </a:r>
            <a:r>
              <a:rPr lang="de-DE" dirty="0">
                <a:latin typeface="Times New Roman" panose="02020603050405020304" pitchFamily="18" charset="0"/>
                <a:ea typeface="Calibri" panose="020F0502020204030204" pitchFamily="34" charset="0"/>
                <a:cs typeface="Times New Roman" panose="02020603050405020304" pitchFamily="18" charset="0"/>
              </a:rPr>
              <a:t> (AB </a:t>
            </a:r>
            <a:r>
              <a:rPr lang="de-DE" dirty="0" err="1">
                <a:latin typeface="Times New Roman" panose="02020603050405020304" pitchFamily="18" charset="0"/>
                <a:ea typeface="Calibri" panose="020F0502020204030204" pitchFamily="34" charset="0"/>
                <a:cs typeface="Times New Roman" panose="02020603050405020304" pitchFamily="18" charset="0"/>
              </a:rPr>
              <a:t>city</a:t>
            </a: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dirty="0" err="1">
                <a:latin typeface="Times New Roman" panose="02020603050405020304" pitchFamily="18" charset="0"/>
                <a:ea typeface="Calibri" panose="020F0502020204030204" pitchFamily="34" charset="0"/>
                <a:cs typeface="Times New Roman" panose="02020603050405020304" pitchFamily="18" charset="0"/>
              </a:rPr>
              <a:t>council</a:t>
            </a: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dirty="0" err="1">
                <a:latin typeface="Times New Roman" panose="02020603050405020304" pitchFamily="18" charset="0"/>
                <a:ea typeface="Calibri" panose="020F0502020204030204" pitchFamily="34" charset="0"/>
                <a:cs typeface="Times New Roman" panose="02020603050405020304" pitchFamily="18" charset="0"/>
              </a:rPr>
              <a:t>decision</a:t>
            </a:r>
            <a:r>
              <a:rPr lang="de-DE" dirty="0">
                <a:latin typeface="Times New Roman" panose="02020603050405020304" pitchFamily="18" charset="0"/>
                <a:ea typeface="Calibri" panose="020F0502020204030204" pitchFamily="34" charset="0"/>
                <a:cs typeface="Times New Roman" panose="02020603050405020304" pitchFamily="18" charset="0"/>
              </a:rPr>
              <a:t> 1945)</a:t>
            </a: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pic>
        <p:nvPicPr>
          <p:cNvPr id="13" name="Grafik 12"/>
          <p:cNvPicPr>
            <a:picLocks noChangeAspect="1"/>
          </p:cNvPicPr>
          <p:nvPr/>
        </p:nvPicPr>
        <p:blipFill>
          <a:blip r:embed="rId3"/>
          <a:stretch>
            <a:fillRect/>
          </a:stretch>
        </p:blipFill>
        <p:spPr>
          <a:xfrm>
            <a:off x="4584328" y="4849901"/>
            <a:ext cx="4223320" cy="1506449"/>
          </a:xfrm>
          <a:prstGeom prst="rect">
            <a:avLst/>
          </a:prstGeom>
        </p:spPr>
      </p:pic>
      <p:pic>
        <p:nvPicPr>
          <p:cNvPr id="16" name="Grafik 15"/>
          <p:cNvPicPr>
            <a:picLocks noChangeAspect="1"/>
          </p:cNvPicPr>
          <p:nvPr/>
        </p:nvPicPr>
        <p:blipFill>
          <a:blip r:embed="rId4"/>
          <a:stretch>
            <a:fillRect/>
          </a:stretch>
        </p:blipFill>
        <p:spPr>
          <a:xfrm>
            <a:off x="17440" y="5421541"/>
            <a:ext cx="4698576" cy="1288058"/>
          </a:xfrm>
          <a:prstGeom prst="rect">
            <a:avLst/>
          </a:prstGeom>
        </p:spPr>
      </p:pic>
      <p:pic>
        <p:nvPicPr>
          <p:cNvPr id="4" name="Grafik 3"/>
          <p:cNvPicPr>
            <a:picLocks noChangeAspect="1"/>
          </p:cNvPicPr>
          <p:nvPr/>
        </p:nvPicPr>
        <p:blipFill>
          <a:blip r:embed="rId5"/>
          <a:stretch>
            <a:fillRect/>
          </a:stretch>
        </p:blipFill>
        <p:spPr>
          <a:xfrm>
            <a:off x="0" y="4484776"/>
            <a:ext cx="4716016" cy="1115913"/>
          </a:xfrm>
          <a:prstGeom prst="rect">
            <a:avLst/>
          </a:prstGeom>
        </p:spPr>
      </p:pic>
      <p:sp>
        <p:nvSpPr>
          <p:cNvPr id="5" name="Rechteck 4">
            <a:extLst>
              <a:ext uri="{FF2B5EF4-FFF2-40B4-BE49-F238E27FC236}">
                <a16:creationId xmlns:a16="http://schemas.microsoft.com/office/drawing/2014/main" id="{2F13E6E1-4033-3445-9C41-B611E8E7E985}"/>
              </a:ext>
            </a:extLst>
          </p:cNvPr>
          <p:cNvSpPr/>
          <p:nvPr/>
        </p:nvSpPr>
        <p:spPr>
          <a:xfrm>
            <a:off x="657357" y="3610304"/>
            <a:ext cx="8478270" cy="768287"/>
          </a:xfrm>
          <a:prstGeom prst="rect">
            <a:avLst/>
          </a:prstGeom>
        </p:spPr>
        <p:txBody>
          <a:bodyPr wrap="square">
            <a:spAutoFit/>
          </a:bodyPr>
          <a:lstStyle/>
          <a:p>
            <a:pPr>
              <a:lnSpc>
                <a:spcPct val="107000"/>
              </a:lnSpc>
              <a:spcAft>
                <a:spcPts val="800"/>
              </a:spcAft>
            </a:pP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Straßennamen</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haben</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nicht</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die</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Aufgabe</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Geschichtsbücher</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zu</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pl-PL" i="1"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ersetzen</a:t>
            </a:r>
            <a:r>
              <a:rPr lang="pl-PL"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de-DE"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(LVZ,  05.09.2007</a:t>
            </a:r>
            <a:r>
              <a:rPr lang="de-DE"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tx2"/>
              </a:solidFill>
            </a:endParaRPr>
          </a:p>
        </p:txBody>
      </p:sp>
    </p:spTree>
    <p:extLst>
      <p:ext uri="{BB962C8B-B14F-4D97-AF65-F5344CB8AC3E}">
        <p14:creationId xmlns:p14="http://schemas.microsoft.com/office/powerpoint/2010/main" val="177032215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43</a:t>
            </a:fld>
            <a:endParaRPr lang="en-GB"/>
          </a:p>
        </p:txBody>
      </p:sp>
      <p:sp>
        <p:nvSpPr>
          <p:cNvPr id="3" name="Rechteck 2"/>
          <p:cNvSpPr/>
          <p:nvPr/>
        </p:nvSpPr>
        <p:spPr>
          <a:xfrm>
            <a:off x="468000" y="1044000"/>
            <a:ext cx="8856984" cy="3277820"/>
          </a:xfrm>
          <a:prstGeom prst="rect">
            <a:avLst/>
          </a:prstGeom>
        </p:spPr>
        <p:txBody>
          <a:bodyPr wrap="square">
            <a:spAutoFit/>
          </a:bodyPr>
          <a:lstStyle/>
          <a:p>
            <a:pPr marL="285750" indent="-285750">
              <a:spcAft>
                <a:spcPts val="0"/>
              </a:spcAft>
              <a:buFont typeface="Arial" panose="020B0604020202020204" pitchFamily="34" charset="0"/>
              <a:buChar char="•"/>
            </a:pPr>
            <a:r>
              <a:rPr lang="en-GB" b="1" dirty="0">
                <a:ea typeface="Calibri" panose="020F0502020204030204" pitchFamily="34" charset="0"/>
                <a:cs typeface="Times New Roman" panose="02020603050405020304" pitchFamily="18" charset="0"/>
              </a:rPr>
              <a:t>Didactical</a:t>
            </a:r>
            <a:r>
              <a:rPr lang="en-GB" dirty="0">
                <a:ea typeface="Calibri" panose="020F0502020204030204" pitchFamily="34" charset="0"/>
                <a:cs typeface="Times New Roman" panose="02020603050405020304" pitchFamily="18" charset="0"/>
              </a:rPr>
              <a:t> </a:t>
            </a:r>
            <a:r>
              <a:rPr lang="en-GB" b="1" dirty="0">
                <a:ea typeface="Calibri" panose="020F0502020204030204" pitchFamily="34" charset="0"/>
                <a:cs typeface="Times New Roman" panose="02020603050405020304" pitchFamily="18" charset="0"/>
              </a:rPr>
              <a:t>arguments (N=3)</a:t>
            </a:r>
            <a:endParaRPr lang="de-DE" sz="1200" dirty="0">
              <a:ea typeface="Calibri" panose="020F0502020204030204" pitchFamily="34" charset="0"/>
              <a:cs typeface="Times New Roman" panose="02020603050405020304" pitchFamily="18" charset="0"/>
            </a:endParaRPr>
          </a:p>
          <a:p>
            <a:pPr marL="269875" indent="-269875">
              <a:spcAft>
                <a:spcPts val="0"/>
              </a:spcAft>
            </a:pPr>
            <a:r>
              <a:rPr lang="en-GB" dirty="0">
                <a:ea typeface="Calibri" panose="020F0502020204030204" pitchFamily="34" charset="0"/>
                <a:cs typeface="Times New Roman" panose="02020603050405020304" pitchFamily="18" charset="0"/>
              </a:rPr>
              <a:t>	Unreasonable to expect that passers-by reflect on the meaning of every street. </a:t>
            </a:r>
          </a:p>
          <a:p>
            <a:pPr>
              <a:spcAft>
                <a:spcPts val="0"/>
              </a:spcAft>
            </a:pPr>
            <a:endParaRPr lang="en-GB" dirty="0">
              <a:ea typeface="Calibri" panose="020F0502020204030204" pitchFamily="34" charset="0"/>
              <a:cs typeface="Times New Roman" panose="02020603050405020304" pitchFamily="18" charset="0"/>
            </a:endParaRPr>
          </a:p>
          <a:p>
            <a:pPr marL="269875">
              <a:spcAft>
                <a:spcPts val="0"/>
              </a:spcAft>
            </a:pPr>
            <a:r>
              <a:rPr lang="en-GB" dirty="0">
                <a:ea typeface="Calibri" panose="020F0502020204030204" pitchFamily="34" charset="0"/>
                <a:cs typeface="Times New Roman" panose="02020603050405020304" pitchFamily="18" charset="0"/>
              </a:rPr>
              <a:t>Didactical elements in commemorative street naming: </a:t>
            </a:r>
          </a:p>
          <a:p>
            <a:pPr marL="269875">
              <a:spcAft>
                <a:spcPts val="0"/>
              </a:spcAft>
            </a:pPr>
            <a:r>
              <a:rPr lang="en-GB" dirty="0">
                <a:ea typeface="Calibri" panose="020F0502020204030204" pitchFamily="34" charset="0"/>
                <a:cs typeface="Times New Roman" panose="02020603050405020304" pitchFamily="18" charset="0"/>
              </a:rPr>
              <a:t>Many Eastern German cities add information plaques to their street signs</a:t>
            </a:r>
          </a:p>
          <a:p>
            <a:pPr marL="269875">
              <a:spcAft>
                <a:spcPts val="0"/>
              </a:spcAft>
            </a:pPr>
            <a:r>
              <a:rPr lang="en-GB" dirty="0">
                <a:ea typeface="Calibri" panose="020F0502020204030204" pitchFamily="34" charset="0"/>
                <a:cs typeface="Times New Roman" panose="02020603050405020304" pitchFamily="18" charset="0"/>
              </a:rPr>
              <a:t> </a:t>
            </a:r>
          </a:p>
          <a:p>
            <a:pPr marL="269875"/>
            <a:r>
              <a:rPr lang="en-GB" dirty="0">
                <a:latin typeface="Times New Roman" panose="02020603050405020304" pitchFamily="18" charset="0"/>
                <a:ea typeface="Calibri" panose="020F0502020204030204" pitchFamily="34" charset="0"/>
                <a:cs typeface="Times New Roman" panose="02020603050405020304" pitchFamily="18" charset="0"/>
              </a:rPr>
              <a:t>“… all streets that are named after persons should be fitted with a supplementary sign containing a short characterisation of the person concerned.”</a:t>
            </a:r>
            <a:r>
              <a:rPr lang="de-DE" dirty="0">
                <a:latin typeface="Times New Roman" panose="02020603050405020304" pitchFamily="18" charset="0"/>
                <a:ea typeface="Calibri" panose="020F0502020204030204" pitchFamily="34" charset="0"/>
                <a:cs typeface="Times New Roman" panose="02020603050405020304" pitchFamily="18" charset="0"/>
              </a:rPr>
              <a:t> (AB </a:t>
            </a:r>
            <a:r>
              <a:rPr lang="de-DE" dirty="0" err="1">
                <a:latin typeface="Times New Roman" panose="02020603050405020304" pitchFamily="18" charset="0"/>
                <a:ea typeface="Calibri" panose="020F0502020204030204" pitchFamily="34" charset="0"/>
                <a:cs typeface="Times New Roman" panose="02020603050405020304" pitchFamily="18" charset="0"/>
              </a:rPr>
              <a:t>city</a:t>
            </a: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dirty="0" err="1">
                <a:latin typeface="Times New Roman" panose="02020603050405020304" pitchFamily="18" charset="0"/>
                <a:ea typeface="Calibri" panose="020F0502020204030204" pitchFamily="34" charset="0"/>
                <a:cs typeface="Times New Roman" panose="02020603050405020304" pitchFamily="18" charset="0"/>
              </a:rPr>
              <a:t>council</a:t>
            </a: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dirty="0" err="1">
                <a:latin typeface="Times New Roman" panose="02020603050405020304" pitchFamily="18" charset="0"/>
                <a:ea typeface="Calibri" panose="020F0502020204030204" pitchFamily="34" charset="0"/>
                <a:cs typeface="Times New Roman" panose="02020603050405020304" pitchFamily="18" charset="0"/>
              </a:rPr>
              <a:t>decision</a:t>
            </a:r>
            <a:r>
              <a:rPr lang="de-DE" dirty="0">
                <a:latin typeface="Times New Roman" panose="02020603050405020304" pitchFamily="18" charset="0"/>
                <a:ea typeface="Calibri" panose="020F0502020204030204" pitchFamily="34" charset="0"/>
                <a:cs typeface="Times New Roman" panose="02020603050405020304" pitchFamily="18" charset="0"/>
              </a:rPr>
              <a:t> 1945)</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pPr>
              <a:lnSpc>
                <a:spcPct val="150000"/>
              </a:lnSpc>
              <a:spcAft>
                <a:spcPts val="0"/>
              </a:spcAft>
            </a:pP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p:cNvSpPr txBox="1"/>
          <p:nvPr/>
        </p:nvSpPr>
        <p:spPr>
          <a:xfrm>
            <a:off x="971600" y="332656"/>
            <a:ext cx="5724388" cy="523220"/>
          </a:xfrm>
          <a:prstGeom prst="rect">
            <a:avLst/>
          </a:prstGeom>
          <a:noFill/>
        </p:spPr>
        <p:txBody>
          <a:bodyPr wrap="none" rtlCol="0">
            <a:spAutoFit/>
          </a:bodyPr>
          <a:lstStyle/>
          <a:p>
            <a:r>
              <a:rPr lang="de-DE" sz="2800" b="1" dirty="0"/>
              <a:t>Arguments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sp>
        <p:nvSpPr>
          <p:cNvPr id="8" name="Rechteck 7"/>
          <p:cNvSpPr/>
          <p:nvPr/>
        </p:nvSpPr>
        <p:spPr>
          <a:xfrm>
            <a:off x="468000" y="3789040"/>
            <a:ext cx="8424936" cy="2031325"/>
          </a:xfrm>
          <a:prstGeom prst="rect">
            <a:avLst/>
          </a:prstGeom>
        </p:spPr>
        <p:txBody>
          <a:bodyPr wrap="square">
            <a:spAutoFit/>
          </a:bodyPr>
          <a:lstStyle/>
          <a:p>
            <a:pPr marL="270510" indent="-270510"/>
            <a:r>
              <a:rPr lang="en-GB" dirty="0">
                <a:latin typeface="Times New Roman" panose="02020603050405020304" pitchFamily="18" charset="0"/>
                <a:ea typeface="Calibri" panose="020F0502020204030204" pitchFamily="34" charset="0"/>
                <a:cs typeface="Times New Roman" panose="02020603050405020304" pitchFamily="18" charset="0"/>
              </a:rPr>
              <a:t>	“If possible, the sign is to have an explanation underneath the traditional street name so as to instruct the inhabitant as well as the foreigner of a piece of history of the respective city – such explanations are also requested for address books, but only if experts can provide a really reliable explanation for the street name”</a:t>
            </a:r>
          </a:p>
          <a:p>
            <a:pPr marL="270510" indent="-270510"/>
            <a:r>
              <a:rPr lang="en-GB" sz="1600" dirty="0">
                <a:latin typeface="Times New Roman" panose="02020603050405020304" pitchFamily="18" charset="0"/>
                <a:ea typeface="Calibri" panose="020F0502020204030204" pitchFamily="34" charset="0"/>
                <a:cs typeface="Times New Roman" panose="02020603050405020304" pitchFamily="18" charset="0"/>
              </a:rPr>
              <a:t>	(Official state law issued by the Nazi government on 15</a:t>
            </a:r>
            <a:r>
              <a:rPr lang="en-GB" sz="1600"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GB" sz="1600" dirty="0">
                <a:latin typeface="Times New Roman" panose="02020603050405020304" pitchFamily="18" charset="0"/>
                <a:ea typeface="Calibri" panose="020F0502020204030204" pitchFamily="34" charset="0"/>
                <a:cs typeface="Times New Roman" panose="02020603050405020304" pitchFamily="18" charset="0"/>
              </a:rPr>
              <a:t> July 1939) </a:t>
            </a:r>
            <a:br>
              <a:rPr lang="en-GB" sz="1600" dirty="0">
                <a:latin typeface="Times New Roman" panose="02020603050405020304" pitchFamily="18" charset="0"/>
                <a:ea typeface="Calibri" panose="020F0502020204030204" pitchFamily="34" charset="0"/>
                <a:cs typeface="Times New Roman" panose="02020603050405020304" pitchFamily="18" charset="0"/>
              </a:rPr>
            </a:b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50000"/>
              </a:lnSpc>
              <a:spcAft>
                <a:spcPts val="0"/>
              </a:spcAft>
            </a:pPr>
            <a:endParaRPr lang="de-D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803764"/>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nvPr>
        </p:nvGraphicFramePr>
        <p:xfrm>
          <a:off x="179512" y="116632"/>
          <a:ext cx="8604450" cy="6944570"/>
        </p:xfrm>
        <a:graphic>
          <a:graphicData uri="http://schemas.openxmlformats.org/drawingml/2006/table">
            <a:tbl>
              <a:tblPr firstRow="1" bandRow="1">
                <a:tableStyleId>{5940675A-B579-460E-94D1-54222C63F5DA}</a:tableStyleId>
              </a:tblPr>
              <a:tblGrid>
                <a:gridCol w="899593">
                  <a:extLst>
                    <a:ext uri="{9D8B030D-6E8A-4147-A177-3AD203B41FA5}">
                      <a16:colId xmlns:a16="http://schemas.microsoft.com/office/drawing/2014/main" val="20003"/>
                    </a:ext>
                  </a:extLst>
                </a:gridCol>
                <a:gridCol w="4554537">
                  <a:extLst>
                    <a:ext uri="{9D8B030D-6E8A-4147-A177-3AD203B41FA5}">
                      <a16:colId xmlns:a16="http://schemas.microsoft.com/office/drawing/2014/main" val="20000"/>
                    </a:ext>
                  </a:extLst>
                </a:gridCol>
                <a:gridCol w="1558459">
                  <a:extLst>
                    <a:ext uri="{9D8B030D-6E8A-4147-A177-3AD203B41FA5}">
                      <a16:colId xmlns:a16="http://schemas.microsoft.com/office/drawing/2014/main" val="20001"/>
                    </a:ext>
                  </a:extLst>
                </a:gridCol>
                <a:gridCol w="1591861">
                  <a:extLst>
                    <a:ext uri="{9D8B030D-6E8A-4147-A177-3AD203B41FA5}">
                      <a16:colId xmlns:a16="http://schemas.microsoft.com/office/drawing/2014/main" val="20002"/>
                    </a:ext>
                  </a:extLst>
                </a:gridCol>
              </a:tblGrid>
              <a:tr h="228380">
                <a:tc rowSpan="7">
                  <a:txBody>
                    <a:bodyPr/>
                    <a:lstStyle/>
                    <a:p>
                      <a:pPr algn="ctr"/>
                      <a:r>
                        <a:rPr lang="de-DE" sz="1400" i="1" dirty="0">
                          <a:solidFill>
                            <a:schemeClr val="tx1"/>
                          </a:solidFill>
                        </a:rPr>
                        <a:t>  Moral-</a:t>
                      </a:r>
                      <a:r>
                        <a:rPr lang="pl-PL" sz="1400" i="1" dirty="0">
                          <a:solidFill>
                            <a:schemeClr val="tx1"/>
                          </a:solidFill>
                        </a:rPr>
                        <a:t>Ideological arguments</a:t>
                      </a:r>
                      <a:endParaRPr lang="en-GB" sz="1400" i="1" dirty="0">
                        <a:solidFill>
                          <a:schemeClr val="tx1"/>
                        </a:solidFill>
                      </a:endParaRPr>
                    </a:p>
                  </a:txBody>
                  <a:tcPr vert="vert270"/>
                </a:tc>
                <a:tc>
                  <a:txBody>
                    <a:bodyPr/>
                    <a:lstStyle/>
                    <a:p>
                      <a:endParaRPr lang="de-DE" sz="1400" dirty="0"/>
                    </a:p>
                  </a:txBody>
                  <a:tcPr/>
                </a:tc>
                <a:tc>
                  <a:txBody>
                    <a:bodyPr/>
                    <a:lstStyle/>
                    <a:p>
                      <a:r>
                        <a:rPr lang="de-DE" sz="1400" b="1" dirty="0"/>
                        <a:t>         </a:t>
                      </a:r>
                      <a:r>
                        <a:rPr lang="de-DE" sz="1400" b="1" dirty="0" err="1"/>
                        <a:t>Poland</a:t>
                      </a:r>
                      <a:endParaRPr lang="de-DE" sz="1400" b="1" dirty="0"/>
                    </a:p>
                  </a:txBody>
                  <a:tcPr/>
                </a:tc>
                <a:tc>
                  <a:txBody>
                    <a:bodyPr/>
                    <a:lstStyle/>
                    <a:p>
                      <a:r>
                        <a:rPr lang="de-DE" sz="1400" b="1" dirty="0"/>
                        <a:t>       Germany</a:t>
                      </a:r>
                    </a:p>
                  </a:txBody>
                  <a:tcPr/>
                </a:tc>
                <a:extLst>
                  <a:ext uri="{0D108BD9-81ED-4DB2-BD59-A6C34878D82A}">
                    <a16:rowId xmlns:a16="http://schemas.microsoft.com/office/drawing/2014/main" val="10000"/>
                  </a:ext>
                </a:extLst>
              </a:tr>
              <a:tr h="228380">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a typeface="Calibri" panose="020F0502020204030204" pitchFamily="34" charset="0"/>
                          <a:cs typeface="Times New Roman" panose="02020603050405020304" pitchFamily="18" charset="0"/>
                        </a:rPr>
                        <a:t>a) Institutionalization of cultural memory:</a:t>
                      </a:r>
                      <a:endParaRPr lang="de-DE" sz="1600" dirty="0">
                        <a:solidFill>
                          <a:schemeClr val="tx1"/>
                        </a:solidFill>
                      </a:endParaRPr>
                    </a:p>
                  </a:txBody>
                  <a:tcPr/>
                </a:tc>
                <a:tc>
                  <a:txBody>
                    <a:bodyPr/>
                    <a:lstStyle/>
                    <a:p>
                      <a:pPr algn="ctr"/>
                      <a:r>
                        <a:rPr lang="de-DE" sz="1400" dirty="0"/>
                        <a:t>X</a:t>
                      </a:r>
                      <a:endParaRPr lang="en-GB" sz="1400" dirty="0"/>
                    </a:p>
                  </a:txBody>
                  <a:tcPr/>
                </a:tc>
                <a:tc>
                  <a:txBody>
                    <a:bodyPr/>
                    <a:lstStyle/>
                    <a:p>
                      <a:pPr algn="ctr"/>
                      <a:r>
                        <a:rPr lang="en-GB" sz="1800" dirty="0">
                          <a:solidFill>
                            <a:schemeClr val="tx1"/>
                          </a:solidFill>
                        </a:rPr>
                        <a:t>3</a:t>
                      </a:r>
                    </a:p>
                  </a:txBody>
                  <a:tcPr/>
                </a:tc>
                <a:extLst>
                  <a:ext uri="{0D108BD9-81ED-4DB2-BD59-A6C34878D82A}">
                    <a16:rowId xmlns:a16="http://schemas.microsoft.com/office/drawing/2014/main" val="953021150"/>
                  </a:ext>
                </a:extLst>
              </a:tr>
              <a:tr h="397009">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a typeface="Calibri" panose="020F0502020204030204" pitchFamily="34" charset="0"/>
                          <a:cs typeface="Times New Roman" panose="02020603050405020304" pitchFamily="18" charset="0"/>
                        </a:rPr>
                        <a:t>b) Indexing of officially sanctioned identity  and ideology</a:t>
                      </a:r>
                      <a:endParaRPr lang="en-GB" sz="1600" dirty="0">
                        <a:solidFill>
                          <a:srgbClr val="FF0000"/>
                        </a:solidFill>
                      </a:endParaRPr>
                    </a:p>
                  </a:txBody>
                  <a:tcPr/>
                </a:tc>
                <a:tc>
                  <a:txBody>
                    <a:bodyPr/>
                    <a:lstStyle/>
                    <a:p>
                      <a:pPr algn="ctr"/>
                      <a:r>
                        <a:rPr lang="de-DE" sz="1400" dirty="0"/>
                        <a:t>X</a:t>
                      </a:r>
                      <a:endParaRPr lang="en-GB" sz="1400" dirty="0"/>
                    </a:p>
                  </a:txBody>
                  <a:tcPr/>
                </a:tc>
                <a:tc>
                  <a:txBody>
                    <a:bodyPr/>
                    <a:lstStyle/>
                    <a:p>
                      <a:pPr algn="ctr"/>
                      <a:r>
                        <a:rPr lang="en-GB" sz="1800" dirty="0">
                          <a:solidFill>
                            <a:schemeClr val="tx1"/>
                          </a:solidFill>
                        </a:rPr>
                        <a:t>12</a:t>
                      </a:r>
                    </a:p>
                  </a:txBody>
                  <a:tcPr/>
                </a:tc>
                <a:extLst>
                  <a:ext uri="{0D108BD9-81ED-4DB2-BD59-A6C34878D82A}">
                    <a16:rowId xmlns:a16="http://schemas.microsoft.com/office/drawing/2014/main" val="10001"/>
                  </a:ext>
                </a:extLst>
              </a:tr>
              <a:tr h="396240">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a typeface="Calibri" panose="020F0502020204030204" pitchFamily="34" charset="0"/>
                          <a:cs typeface="Times New Roman" panose="02020603050405020304" pitchFamily="18" charset="0"/>
                        </a:rPr>
                        <a:t>c) Over vs. under-representation of groups / individuals:</a:t>
                      </a:r>
                      <a:endParaRPr lang="en-GB" sz="1600" kern="1200" dirty="0">
                        <a:solidFill>
                          <a:srgbClr val="FF0000"/>
                        </a:solidFill>
                        <a:latin typeface="+mn-lt"/>
                        <a:ea typeface="Calibri" panose="020F0502020204030204" pitchFamily="34" charset="0"/>
                        <a:cs typeface="Times New Roman" panose="02020603050405020304" pitchFamily="18" charset="0"/>
                      </a:endParaRPr>
                    </a:p>
                  </a:txBody>
                  <a:tcPr/>
                </a:tc>
                <a:tc>
                  <a:txBody>
                    <a:bodyPr/>
                    <a:lstStyle/>
                    <a:p>
                      <a:pPr algn="ctr"/>
                      <a:r>
                        <a:rPr lang="de-DE" sz="1400" dirty="0"/>
                        <a:t>X</a:t>
                      </a:r>
                      <a:endParaRPr lang="en-GB" sz="1400" dirty="0"/>
                    </a:p>
                  </a:txBody>
                  <a:tcPr/>
                </a:tc>
                <a:tc>
                  <a:txBody>
                    <a:bodyPr/>
                    <a:lstStyle/>
                    <a:p>
                      <a:pPr algn="ctr"/>
                      <a:r>
                        <a:rPr lang="en-GB" sz="1800" dirty="0">
                          <a:solidFill>
                            <a:schemeClr val="tx1"/>
                          </a:solidFill>
                        </a:rPr>
                        <a:t>6</a:t>
                      </a:r>
                    </a:p>
                  </a:txBody>
                  <a:tcPr/>
                </a:tc>
                <a:extLst>
                  <a:ext uri="{0D108BD9-81ED-4DB2-BD59-A6C34878D82A}">
                    <a16:rowId xmlns:a16="http://schemas.microsoft.com/office/drawing/2014/main" val="10002"/>
                  </a:ext>
                </a:extLst>
              </a:tr>
              <a:tr h="198120">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d) </a:t>
                      </a:r>
                      <a:r>
                        <a:rPr lang="pl-PL" sz="1600" dirty="0">
                          <a:solidFill>
                            <a:schemeClr val="tx1"/>
                          </a:solidFill>
                        </a:rPr>
                        <a:t>Reversing the erasure of memory</a:t>
                      </a:r>
                      <a:r>
                        <a:rPr lang="de-DE" sz="1600" dirty="0">
                          <a:solidFill>
                            <a:schemeClr val="tx1"/>
                          </a:solidFill>
                        </a:rPr>
                        <a:t>/</a:t>
                      </a:r>
                      <a:r>
                        <a:rPr lang="de-DE" sz="1600" baseline="0" dirty="0" err="1">
                          <a:solidFill>
                            <a:schemeClr val="tx1"/>
                          </a:solidFill>
                        </a:rPr>
                        <a:t>ideology</a:t>
                      </a:r>
                      <a:r>
                        <a:rPr lang="de-DE" sz="1600" dirty="0">
                          <a:solidFill>
                            <a:schemeClr val="tx1"/>
                          </a:solidFill>
                        </a:rPr>
                        <a:t>:</a:t>
                      </a:r>
                      <a:endParaRPr lang="en-GB" sz="1600" kern="1200" dirty="0">
                        <a:solidFill>
                          <a:srgbClr val="473FEB"/>
                        </a:solidFill>
                        <a:latin typeface="+mn-lt"/>
                        <a:ea typeface="Calibri" panose="020F0502020204030204" pitchFamily="34" charset="0"/>
                        <a:cs typeface="Times New Roman" panose="02020603050405020304" pitchFamily="18" charset="0"/>
                      </a:endParaRPr>
                    </a:p>
                  </a:txBody>
                  <a:tcPr/>
                </a:tc>
                <a:tc>
                  <a:txBody>
                    <a:bodyPr/>
                    <a:lstStyle/>
                    <a:p>
                      <a:pPr algn="ctr"/>
                      <a:r>
                        <a:rPr lang="en-GB" sz="1400" dirty="0"/>
                        <a:t>X</a:t>
                      </a:r>
                    </a:p>
                  </a:txBody>
                  <a:tcPr/>
                </a:tc>
                <a:tc>
                  <a:txBody>
                    <a:bodyPr/>
                    <a:lstStyle/>
                    <a:p>
                      <a:pPr algn="ctr"/>
                      <a:endParaRPr lang="en-GB" sz="1800" dirty="0">
                        <a:solidFill>
                          <a:schemeClr val="tx1"/>
                        </a:solidFill>
                      </a:endParaRPr>
                    </a:p>
                  </a:txBody>
                  <a:tcPr/>
                </a:tc>
                <a:extLst>
                  <a:ext uri="{0D108BD9-81ED-4DB2-BD59-A6C34878D82A}">
                    <a16:rowId xmlns:a16="http://schemas.microsoft.com/office/drawing/2014/main" val="10003"/>
                  </a:ext>
                </a:extLst>
              </a:tr>
              <a:tr h="198120">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e) </a:t>
                      </a:r>
                      <a:r>
                        <a:rPr lang="de-DE" sz="1600" dirty="0" err="1"/>
                        <a:t>Retaining</a:t>
                      </a:r>
                      <a:r>
                        <a:rPr lang="de-DE" sz="1600" dirty="0"/>
                        <a:t> </a:t>
                      </a:r>
                      <a:r>
                        <a:rPr lang="de-DE" sz="1600" dirty="0" err="1"/>
                        <a:t>memory</a:t>
                      </a:r>
                      <a:r>
                        <a:rPr lang="de-DE" sz="1600" dirty="0"/>
                        <a:t>/</a:t>
                      </a:r>
                      <a:r>
                        <a:rPr lang="de-DE" sz="1600" dirty="0" err="1"/>
                        <a:t>ideology</a:t>
                      </a:r>
                      <a:r>
                        <a:rPr lang="de-DE" sz="1600" dirty="0"/>
                        <a:t>:</a:t>
                      </a:r>
                      <a:endParaRPr lang="de-DE" sz="1600" kern="1200" dirty="0">
                        <a:solidFill>
                          <a:srgbClr val="FF0000"/>
                        </a:solidFill>
                        <a:latin typeface="+mn-lt"/>
                        <a:ea typeface="Calibri" panose="020F0502020204030204" pitchFamily="34" charset="0"/>
                        <a:cs typeface="Times New Roman" panose="02020603050405020304" pitchFamily="18" charset="0"/>
                      </a:endParaRPr>
                    </a:p>
                  </a:txBody>
                  <a:tcPr/>
                </a:tc>
                <a:tc>
                  <a:txBody>
                    <a:bodyPr/>
                    <a:lstStyle/>
                    <a:p>
                      <a:pPr algn="ctr"/>
                      <a:endParaRPr lang="en-GB" sz="1400" dirty="0"/>
                    </a:p>
                  </a:txBody>
                  <a:tcPr/>
                </a:tc>
                <a:tc>
                  <a:txBody>
                    <a:bodyPr/>
                    <a:lstStyle/>
                    <a:p>
                      <a:pPr algn="ctr"/>
                      <a:endParaRPr lang="en-GB" sz="1800" dirty="0">
                        <a:solidFill>
                          <a:schemeClr val="tx1"/>
                        </a:solidFill>
                      </a:endParaRPr>
                    </a:p>
                  </a:txBody>
                  <a:tcPr/>
                </a:tc>
                <a:extLst>
                  <a:ext uri="{0D108BD9-81ED-4DB2-BD59-A6C34878D82A}">
                    <a16:rowId xmlns:a16="http://schemas.microsoft.com/office/drawing/2014/main" val="3197138370"/>
                  </a:ext>
                </a:extLst>
              </a:tr>
              <a:tr h="393805">
                <a:tc vMerge="1">
                  <a:txBody>
                    <a:bodyPr/>
                    <a:lstStyle/>
                    <a:p>
                      <a:endParaRPr lang="en-GB"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 Legitimization of instigators of change: argents</a:t>
                      </a:r>
                      <a:endParaRPr lang="en-US" sz="1600" dirty="0">
                        <a:solidFill>
                          <a:srgbClr val="FF0000"/>
                        </a:solidFill>
                      </a:endParaRPr>
                    </a:p>
                  </a:txBody>
                  <a:tcPr/>
                </a:tc>
                <a:tc>
                  <a:txBody>
                    <a:bodyPr/>
                    <a:lstStyle/>
                    <a:p>
                      <a:endParaRPr lang="de-DE" dirty="0"/>
                    </a:p>
                  </a:txBody>
                  <a:tcPr/>
                </a:tc>
                <a:tc>
                  <a:txBody>
                    <a:bodyPr/>
                    <a:lstStyle/>
                    <a:p>
                      <a:pPr algn="ctr"/>
                      <a:r>
                        <a:rPr lang="de-DE" sz="1800" dirty="0">
                          <a:solidFill>
                            <a:schemeClr val="tx1"/>
                          </a:solidFill>
                        </a:rPr>
                        <a:t>12</a:t>
                      </a:r>
                    </a:p>
                  </a:txBody>
                  <a:tcPr/>
                </a:tc>
                <a:extLst>
                  <a:ext uri="{0D108BD9-81ED-4DB2-BD59-A6C34878D82A}">
                    <a16:rowId xmlns:a16="http://schemas.microsoft.com/office/drawing/2014/main" val="10004"/>
                  </a:ext>
                </a:extLst>
              </a:tr>
              <a:tr h="505541">
                <a:tc>
                  <a:txBody>
                    <a:bodyPr/>
                    <a:lstStyle/>
                    <a:p>
                      <a:r>
                        <a:rPr lang="de-DE" sz="1200" i="1" dirty="0">
                          <a:solidFill>
                            <a:schemeClr val="tx1"/>
                          </a:solidFill>
                        </a:rPr>
                        <a:t>i</a:t>
                      </a:r>
                      <a:r>
                        <a:rPr lang="pl-PL" sz="1200" i="1" dirty="0">
                          <a:solidFill>
                            <a:schemeClr val="tx1"/>
                          </a:solidFill>
                        </a:rPr>
                        <a:t>nsta</a:t>
                      </a:r>
                      <a:endParaRPr lang="de-DE" sz="1200" i="1" dirty="0">
                        <a:solidFill>
                          <a:schemeClr val="tx1"/>
                        </a:solidFill>
                      </a:endParaRPr>
                    </a:p>
                    <a:p>
                      <a:r>
                        <a:rPr lang="pl-PL" sz="1200" i="1" dirty="0">
                          <a:solidFill>
                            <a:schemeClr val="tx1"/>
                          </a:solidFill>
                        </a:rPr>
                        <a:t>bility</a:t>
                      </a:r>
                      <a:endParaRPr lang="en-GB" sz="1200" i="1" dirty="0">
                        <a:solidFill>
                          <a:schemeClr val="tx1"/>
                        </a:solidFill>
                      </a:endParaRP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solidFill>
                            <a:schemeClr val="tx1"/>
                          </a:solidFill>
                        </a:rPr>
                        <a:t>Ideological </a:t>
                      </a:r>
                      <a:r>
                        <a:rPr lang="de-DE" sz="1600" dirty="0" err="1">
                          <a:solidFill>
                            <a:schemeClr val="tx1"/>
                          </a:solidFill>
                        </a:rPr>
                        <a:t>instability</a:t>
                      </a:r>
                      <a:r>
                        <a:rPr lang="de-DE" sz="1600" dirty="0">
                          <a:solidFill>
                            <a:schemeClr val="tx1"/>
                          </a:solidFill>
                        </a:rPr>
                        <a:t> </a:t>
                      </a:r>
                      <a:r>
                        <a:rPr lang="pl-PL" sz="1600" dirty="0">
                          <a:solidFill>
                            <a:schemeClr val="tx1"/>
                          </a:solidFill>
                        </a:rPr>
                        <a:t>of streetnames</a:t>
                      </a:r>
                      <a:endParaRPr lang="en-GB" sz="1600" dirty="0">
                        <a:solidFill>
                          <a:srgbClr val="FF0000"/>
                        </a:solidFill>
                      </a:endParaRPr>
                    </a:p>
                  </a:txBody>
                  <a:tcPr/>
                </a:tc>
                <a:tc>
                  <a:txBody>
                    <a:bodyPr/>
                    <a:lstStyle/>
                    <a:p>
                      <a:pPr algn="ctr"/>
                      <a:endParaRPr lang="de-DE" sz="1400" dirty="0">
                        <a:solidFill>
                          <a:srgbClr val="C00000"/>
                        </a:solidFill>
                      </a:endParaRPr>
                    </a:p>
                    <a:p>
                      <a:pPr algn="ctr"/>
                      <a:r>
                        <a:rPr lang="de-DE" sz="1400" dirty="0">
                          <a:solidFill>
                            <a:srgbClr val="C00000"/>
                          </a:solidFill>
                        </a:rPr>
                        <a:t>X</a:t>
                      </a:r>
                      <a:endParaRPr lang="en-GB" sz="1400" dirty="0">
                        <a:solidFill>
                          <a:srgbClr val="C00000"/>
                        </a:solidFill>
                      </a:endParaRPr>
                    </a:p>
                  </a:txBody>
                  <a:tcPr/>
                </a:tc>
                <a:tc>
                  <a:txBody>
                    <a:bodyPr/>
                    <a:lstStyle/>
                    <a:p>
                      <a:pPr algn="ctr"/>
                      <a:r>
                        <a:rPr lang="en-GB" sz="1800" dirty="0">
                          <a:solidFill>
                            <a:schemeClr val="tx1"/>
                          </a:solidFill>
                        </a:rPr>
                        <a:t>4</a:t>
                      </a:r>
                    </a:p>
                  </a:txBody>
                  <a:tcPr/>
                </a:tc>
                <a:extLst>
                  <a:ext uri="{0D108BD9-81ED-4DB2-BD59-A6C34878D82A}">
                    <a16:rowId xmlns:a16="http://schemas.microsoft.com/office/drawing/2014/main" val="10005"/>
                  </a:ext>
                </a:extLst>
              </a:tr>
              <a:tr h="350520">
                <a:tc>
                  <a:txBody>
                    <a:bodyPr/>
                    <a:lstStyle/>
                    <a:p>
                      <a:r>
                        <a:rPr lang="de-DE" sz="1200" i="1" dirty="0">
                          <a:solidFill>
                            <a:schemeClr val="tx1"/>
                          </a:solidFill>
                        </a:rPr>
                        <a:t> </a:t>
                      </a:r>
                      <a:r>
                        <a:rPr lang="de-DE" sz="1200" i="1" dirty="0" err="1">
                          <a:solidFill>
                            <a:schemeClr val="tx1"/>
                          </a:solidFill>
                        </a:rPr>
                        <a:t>Dida</a:t>
                      </a:r>
                      <a:endParaRPr lang="de-DE" sz="1200" i="1" dirty="0">
                        <a:solidFill>
                          <a:schemeClr val="tx1"/>
                        </a:solidFill>
                      </a:endParaRPr>
                    </a:p>
                    <a:p>
                      <a:r>
                        <a:rPr lang="de-DE" sz="1200" i="1" dirty="0" err="1">
                          <a:solidFill>
                            <a:schemeClr val="tx1"/>
                          </a:solidFill>
                        </a:rPr>
                        <a:t>ctical</a:t>
                      </a:r>
                      <a:endParaRPr lang="en-GB" sz="1200" i="1" dirty="0">
                        <a:solidFill>
                          <a:schemeClr val="tx1"/>
                        </a:solidFill>
                      </a:endParaRP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500" b="1"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baseline="0" dirty="0" err="1">
                          <a:solidFill>
                            <a:schemeClr val="tx1"/>
                          </a:solidFill>
                        </a:rPr>
                        <a:t>Streets</a:t>
                      </a:r>
                      <a:r>
                        <a:rPr lang="de-DE" sz="1600" baseline="0" dirty="0">
                          <a:solidFill>
                            <a:schemeClr val="tx1"/>
                          </a:solidFill>
                        </a:rPr>
                        <a:t> </a:t>
                      </a:r>
                      <a:r>
                        <a:rPr lang="de-DE" sz="1600" baseline="0" dirty="0" err="1">
                          <a:solidFill>
                            <a:schemeClr val="tx1"/>
                          </a:solidFill>
                        </a:rPr>
                        <a:t>as</a:t>
                      </a:r>
                      <a:r>
                        <a:rPr lang="de-DE" sz="1600" baseline="0" dirty="0">
                          <a:solidFill>
                            <a:schemeClr val="tx1"/>
                          </a:solidFill>
                        </a:rPr>
                        <a:t> </a:t>
                      </a:r>
                      <a:r>
                        <a:rPr lang="de-DE" sz="1600" baseline="0" dirty="0" err="1">
                          <a:solidFill>
                            <a:schemeClr val="tx1"/>
                          </a:solidFill>
                        </a:rPr>
                        <a:t>memorial</a:t>
                      </a:r>
                      <a:endParaRPr lang="en-GB" sz="1600" dirty="0">
                        <a:solidFill>
                          <a:srgbClr val="FF0000"/>
                        </a:solidFill>
                      </a:endParaRPr>
                    </a:p>
                  </a:txBody>
                  <a:tcPr/>
                </a:tc>
                <a:tc>
                  <a:txBody>
                    <a:bodyPr/>
                    <a:lstStyle/>
                    <a:p>
                      <a:pPr algn="ctr"/>
                      <a:endParaRPr lang="en-GB" sz="1400">
                        <a:solidFill>
                          <a:schemeClr val="accent3">
                            <a:lumMod val="50000"/>
                          </a:schemeClr>
                        </a:solidFill>
                      </a:endParaRPr>
                    </a:p>
                    <a:p>
                      <a:pPr algn="ctr"/>
                      <a:r>
                        <a:rPr lang="en-GB" sz="1400">
                          <a:solidFill>
                            <a:schemeClr val="accent3">
                              <a:lumMod val="50000"/>
                            </a:schemeClr>
                          </a:solidFill>
                        </a:rPr>
                        <a:t>?</a:t>
                      </a:r>
                      <a:endParaRPr lang="en-GB" sz="1400" dirty="0">
                        <a:solidFill>
                          <a:schemeClr val="accent3">
                            <a:lumMod val="50000"/>
                          </a:schemeClr>
                        </a:solidFill>
                      </a:endParaRPr>
                    </a:p>
                  </a:txBody>
                  <a:tcPr/>
                </a:tc>
                <a:tc>
                  <a:txBody>
                    <a:bodyPr/>
                    <a:lstStyle/>
                    <a:p>
                      <a:pPr algn="ctr"/>
                      <a:r>
                        <a:rPr lang="en-GB" sz="1800" dirty="0">
                          <a:solidFill>
                            <a:schemeClr val="tx1"/>
                          </a:solidFill>
                        </a:rPr>
                        <a:t>3</a:t>
                      </a:r>
                    </a:p>
                  </a:txBody>
                  <a:tcPr/>
                </a:tc>
                <a:extLst>
                  <a:ext uri="{0D108BD9-81ED-4DB2-BD59-A6C34878D82A}">
                    <a16:rowId xmlns:a16="http://schemas.microsoft.com/office/drawing/2014/main" val="279997152"/>
                  </a:ext>
                </a:extLst>
              </a:tr>
              <a:tr h="175260">
                <a:tc rowSpan="2">
                  <a:txBody>
                    <a:bodyPr/>
                    <a:lstStyle/>
                    <a:p>
                      <a:r>
                        <a:rPr lang="en-GB" sz="1200" i="1" dirty="0">
                          <a:solidFill>
                            <a:schemeClr val="tx1"/>
                          </a:solidFill>
                        </a:rPr>
                        <a:t>Historical- factual</a:t>
                      </a: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a) </a:t>
                      </a:r>
                      <a:r>
                        <a:rPr lang="de-DE" sz="1600" dirty="0" err="1">
                          <a:solidFill>
                            <a:schemeClr val="tx1"/>
                          </a:solidFill>
                        </a:rPr>
                        <a:t>Reversing</a:t>
                      </a:r>
                      <a:r>
                        <a:rPr lang="de-DE" sz="1600" dirty="0">
                          <a:solidFill>
                            <a:schemeClr val="tx1"/>
                          </a:solidFill>
                        </a:rPr>
                        <a:t> </a:t>
                      </a:r>
                      <a:r>
                        <a:rPr lang="pl-PL" sz="1600" dirty="0">
                          <a:solidFill>
                            <a:schemeClr val="tx1"/>
                          </a:solidFill>
                        </a:rPr>
                        <a:t>traditional name</a:t>
                      </a:r>
                      <a:endParaRPr lang="en-GB" sz="1600" dirty="0">
                        <a:solidFill>
                          <a:srgbClr val="473FEB"/>
                        </a:solidFill>
                      </a:endParaRPr>
                    </a:p>
                  </a:txBody>
                  <a:tcPr/>
                </a:tc>
                <a:tc>
                  <a:txBody>
                    <a:bodyPr/>
                    <a:lstStyle/>
                    <a:p>
                      <a:pPr algn="ctr"/>
                      <a:r>
                        <a:rPr lang="de-DE" sz="1400" dirty="0">
                          <a:solidFill>
                            <a:schemeClr val="accent6">
                              <a:lumMod val="75000"/>
                            </a:schemeClr>
                          </a:solidFill>
                        </a:rPr>
                        <a:t>X</a:t>
                      </a:r>
                      <a:endParaRPr lang="en-GB" sz="1400" dirty="0">
                        <a:solidFill>
                          <a:schemeClr val="accent6">
                            <a:lumMod val="75000"/>
                          </a:schemeClr>
                        </a:solidFill>
                      </a:endParaRPr>
                    </a:p>
                  </a:txBody>
                  <a:tcPr/>
                </a:tc>
                <a:tc>
                  <a:txBody>
                    <a:bodyPr/>
                    <a:lstStyle/>
                    <a:p>
                      <a:pPr algn="ctr"/>
                      <a:r>
                        <a:rPr lang="en-GB" sz="1800" dirty="0">
                          <a:solidFill>
                            <a:schemeClr val="tx1"/>
                          </a:solidFill>
                        </a:rPr>
                        <a:t>17</a:t>
                      </a:r>
                    </a:p>
                  </a:txBody>
                  <a:tcPr/>
                </a:tc>
                <a:extLst>
                  <a:ext uri="{0D108BD9-81ED-4DB2-BD59-A6C34878D82A}">
                    <a16:rowId xmlns:a16="http://schemas.microsoft.com/office/drawing/2014/main" val="3621037830"/>
                  </a:ext>
                </a:extLst>
              </a:tr>
              <a:tr h="175260">
                <a:tc vMerge="1">
                  <a:txBody>
                    <a:bodyPr/>
                    <a:lstStyle/>
                    <a:p>
                      <a:endParaRPr lang="en-GB" sz="1200" i="1" dirty="0">
                        <a:solidFill>
                          <a:srgbClr val="C00000"/>
                        </a:solidFill>
                      </a:endParaRPr>
                    </a:p>
                  </a:txBody>
                  <a:tcPr vert="vert27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b) </a:t>
                      </a:r>
                      <a:r>
                        <a:rPr lang="pl-PL" sz="1600" dirty="0">
                          <a:solidFill>
                            <a:schemeClr val="tx1"/>
                          </a:solidFill>
                        </a:rPr>
                        <a:t>Retaining</a:t>
                      </a:r>
                      <a:r>
                        <a:rPr lang="de-DE" sz="1600" dirty="0">
                          <a:solidFill>
                            <a:schemeClr val="tx1"/>
                          </a:solidFill>
                        </a:rPr>
                        <a:t> </a:t>
                      </a:r>
                      <a:r>
                        <a:rPr lang="pl-PL" sz="1600" dirty="0">
                          <a:solidFill>
                            <a:schemeClr val="tx1"/>
                          </a:solidFill>
                        </a:rPr>
                        <a:t>traditional name</a:t>
                      </a:r>
                      <a:endParaRPr lang="en-GB" sz="1600" dirty="0">
                        <a:solidFill>
                          <a:srgbClr val="FF0000"/>
                        </a:solidFill>
                      </a:endParaRPr>
                    </a:p>
                  </a:txBody>
                  <a:tcPr/>
                </a:tc>
                <a:tc>
                  <a:txBody>
                    <a:bodyPr/>
                    <a:lstStyle/>
                    <a:p>
                      <a:pPr algn="ctr"/>
                      <a:endParaRPr lang="en-GB" sz="1400" dirty="0">
                        <a:solidFill>
                          <a:schemeClr val="accent6">
                            <a:lumMod val="75000"/>
                          </a:schemeClr>
                        </a:solidFill>
                      </a:endParaRPr>
                    </a:p>
                  </a:txBody>
                  <a:tcPr/>
                </a:tc>
                <a:tc>
                  <a:txBody>
                    <a:bodyPr/>
                    <a:lstStyle/>
                    <a:p>
                      <a:pPr algn="ctr"/>
                      <a:endParaRPr lang="en-GB" sz="1800" dirty="0">
                        <a:solidFill>
                          <a:schemeClr val="tx1"/>
                        </a:solidFill>
                      </a:endParaRPr>
                    </a:p>
                  </a:txBody>
                  <a:tcPr/>
                </a:tc>
                <a:extLst>
                  <a:ext uri="{0D108BD9-81ED-4DB2-BD59-A6C34878D82A}">
                    <a16:rowId xmlns:a16="http://schemas.microsoft.com/office/drawing/2014/main" val="2799922330"/>
                  </a:ext>
                </a:extLst>
              </a:tr>
              <a:tr h="393805">
                <a:tc rowSpan="6">
                  <a:txBody>
                    <a:bodyPr/>
                    <a:lstStyle/>
                    <a:p>
                      <a:pPr algn="ctr"/>
                      <a:r>
                        <a:rPr lang="pl-PL" sz="1400" i="1" dirty="0">
                          <a:solidFill>
                            <a:schemeClr val="tx1"/>
                          </a:solidFill>
                        </a:rPr>
                        <a:t>Practical concerns</a:t>
                      </a:r>
                      <a:endParaRPr lang="en-GB" sz="1400" i="1" dirty="0">
                        <a:solidFill>
                          <a:schemeClr val="tx1"/>
                        </a:solidFill>
                      </a:endParaRPr>
                    </a:p>
                  </a:txBody>
                  <a:tcPr vert="vert270"/>
                </a:tc>
                <a:tc>
                  <a:txBody>
                    <a:bodyPr/>
                    <a:lstStyle/>
                    <a:p>
                      <a:r>
                        <a:rPr lang="de-DE" sz="1600" dirty="0">
                          <a:solidFill>
                            <a:schemeClr val="tx1"/>
                          </a:solidFill>
                        </a:rPr>
                        <a:t>a) </a:t>
                      </a:r>
                      <a:r>
                        <a:rPr lang="pl-PL" sz="1600" dirty="0">
                          <a:solidFill>
                            <a:schemeClr val="tx1"/>
                          </a:solidFill>
                        </a:rPr>
                        <a:t>Cost of renamings</a:t>
                      </a:r>
                      <a:endParaRPr lang="en-GB" sz="1600" dirty="0">
                        <a:solidFill>
                          <a:srgbClr val="FF0000"/>
                        </a:solidFill>
                      </a:endParaRPr>
                    </a:p>
                  </a:txBody>
                  <a:tcPr/>
                </a:tc>
                <a:tc>
                  <a:txBody>
                    <a:bodyPr/>
                    <a:lstStyle/>
                    <a:p>
                      <a:pPr algn="ctr"/>
                      <a:r>
                        <a:rPr lang="de-DE" sz="1400" dirty="0">
                          <a:solidFill>
                            <a:srgbClr val="0070C0"/>
                          </a:solidFill>
                        </a:rPr>
                        <a:t>X</a:t>
                      </a:r>
                      <a:endParaRPr lang="en-GB" sz="1400" dirty="0">
                        <a:solidFill>
                          <a:srgbClr val="0070C0"/>
                        </a:solidFill>
                      </a:endParaRPr>
                    </a:p>
                  </a:txBody>
                  <a:tcPr/>
                </a:tc>
                <a:tc>
                  <a:txBody>
                    <a:bodyPr/>
                    <a:lstStyle/>
                    <a:p>
                      <a:pPr algn="ctr"/>
                      <a:r>
                        <a:rPr lang="en-GB" sz="1800" dirty="0">
                          <a:solidFill>
                            <a:schemeClr val="tx1"/>
                          </a:solidFill>
                        </a:rPr>
                        <a:t>17</a:t>
                      </a:r>
                    </a:p>
                  </a:txBody>
                  <a:tcPr/>
                </a:tc>
                <a:extLst>
                  <a:ext uri="{0D108BD9-81ED-4DB2-BD59-A6C34878D82A}">
                    <a16:rowId xmlns:a16="http://schemas.microsoft.com/office/drawing/2014/main" val="10006"/>
                  </a:ext>
                </a:extLst>
              </a:tr>
              <a:tr h="198120">
                <a:tc vMerge="1">
                  <a:txBody>
                    <a:bodyPr/>
                    <a:lstStyle/>
                    <a:p>
                      <a:endParaRPr lang="en-GB" dirty="0">
                        <a:solidFill>
                          <a:srgbClr val="0070C0"/>
                        </a:solidFill>
                      </a:endParaRPr>
                    </a:p>
                  </a:txBody>
                  <a:tcPr/>
                </a:tc>
                <a:tc>
                  <a:txBody>
                    <a:bodyPr/>
                    <a:lstStyle/>
                    <a:p>
                      <a:r>
                        <a:rPr lang="de-DE" sz="1600" dirty="0">
                          <a:solidFill>
                            <a:schemeClr val="tx1"/>
                          </a:solidFill>
                        </a:rPr>
                        <a:t>b) </a:t>
                      </a:r>
                      <a:r>
                        <a:rPr lang="pl-PL" sz="1600" dirty="0">
                          <a:solidFill>
                            <a:schemeClr val="tx1"/>
                          </a:solidFill>
                        </a:rPr>
                        <a:t>Orientation aspects</a:t>
                      </a:r>
                      <a:endParaRPr lang="en-GB" sz="1600" dirty="0">
                        <a:solidFill>
                          <a:srgbClr val="0070C0"/>
                        </a:solidFill>
                      </a:endParaRPr>
                    </a:p>
                  </a:txBody>
                  <a:tcPr/>
                </a:tc>
                <a:tc>
                  <a:txBody>
                    <a:bodyPr/>
                    <a:lstStyle/>
                    <a:p>
                      <a:pPr algn="ctr"/>
                      <a:r>
                        <a:rPr lang="pl-PL" sz="1400" dirty="0">
                          <a:solidFill>
                            <a:srgbClr val="0070C0"/>
                          </a:solidFill>
                        </a:rPr>
                        <a:t>-</a:t>
                      </a:r>
                      <a:endParaRPr lang="en-GB" sz="1400" dirty="0">
                        <a:solidFill>
                          <a:srgbClr val="0070C0"/>
                        </a:solidFill>
                      </a:endParaRPr>
                    </a:p>
                  </a:txBody>
                  <a:tcPr/>
                </a:tc>
                <a:tc>
                  <a:txBody>
                    <a:bodyPr/>
                    <a:lstStyle/>
                    <a:p>
                      <a:pPr algn="ctr"/>
                      <a:r>
                        <a:rPr lang="en-GB" sz="1800" dirty="0">
                          <a:solidFill>
                            <a:schemeClr val="tx1"/>
                          </a:solidFill>
                        </a:rPr>
                        <a:t>22</a:t>
                      </a:r>
                    </a:p>
                  </a:txBody>
                  <a:tcPr/>
                </a:tc>
                <a:extLst>
                  <a:ext uri="{0D108BD9-81ED-4DB2-BD59-A6C34878D82A}">
                    <a16:rowId xmlns:a16="http://schemas.microsoft.com/office/drawing/2014/main" val="10007"/>
                  </a:ext>
                </a:extLst>
              </a:tr>
              <a:tr h="198120">
                <a:tc vMerge="1">
                  <a:txBody>
                    <a:bodyPr/>
                    <a:lstStyle/>
                    <a:p>
                      <a:endParaRPr lang="de-DE"/>
                    </a:p>
                  </a:txBody>
                  <a:tcPr/>
                </a:tc>
                <a:tc>
                  <a:txBody>
                    <a:bodyPr/>
                    <a:lstStyle/>
                    <a:p>
                      <a:r>
                        <a:rPr lang="en-GB" sz="1600" dirty="0">
                          <a:solidFill>
                            <a:schemeClr val="tx1"/>
                          </a:solidFill>
                        </a:rPr>
                        <a:t>c) Administrative burden</a:t>
                      </a:r>
                      <a:endParaRPr lang="en-GB" sz="1600" dirty="0">
                        <a:solidFill>
                          <a:srgbClr val="0070C0"/>
                        </a:solidFill>
                      </a:endParaRPr>
                    </a:p>
                  </a:txBody>
                  <a:tcPr/>
                </a:tc>
                <a:tc>
                  <a:txBody>
                    <a:bodyPr/>
                    <a:lstStyle/>
                    <a:p>
                      <a:pPr algn="ctr"/>
                      <a:r>
                        <a:rPr lang="en-GB" sz="1400" dirty="0">
                          <a:solidFill>
                            <a:srgbClr val="0070C0"/>
                          </a:solidFill>
                        </a:rPr>
                        <a:t>??</a:t>
                      </a:r>
                    </a:p>
                  </a:txBody>
                  <a:tcPr/>
                </a:tc>
                <a:tc>
                  <a:txBody>
                    <a:bodyPr/>
                    <a:lstStyle/>
                    <a:p>
                      <a:pPr algn="ctr"/>
                      <a:r>
                        <a:rPr lang="en-GB" sz="1800" dirty="0">
                          <a:solidFill>
                            <a:schemeClr val="tx1"/>
                          </a:solidFill>
                        </a:rPr>
                        <a:t>54</a:t>
                      </a:r>
                    </a:p>
                  </a:txBody>
                  <a:tcPr/>
                </a:tc>
                <a:extLst>
                  <a:ext uri="{0D108BD9-81ED-4DB2-BD59-A6C34878D82A}">
                    <a16:rowId xmlns:a16="http://schemas.microsoft.com/office/drawing/2014/main" val="2171252058"/>
                  </a:ext>
                </a:extLst>
              </a:tr>
              <a:tr h="198120">
                <a:tc vMerge="1">
                  <a:txBody>
                    <a:bodyPr/>
                    <a:lstStyle/>
                    <a:p>
                      <a:endParaRPr lang="de-DE"/>
                    </a:p>
                  </a:txBody>
                  <a:tcPr/>
                </a:tc>
                <a:tc>
                  <a:txBody>
                    <a:bodyPr/>
                    <a:lstStyle/>
                    <a:p>
                      <a:r>
                        <a:rPr lang="en-GB" sz="1600" dirty="0">
                          <a:solidFill>
                            <a:schemeClr val="tx1"/>
                          </a:solidFill>
                        </a:rPr>
                        <a:t>d) Avoidance of disgruntlement</a:t>
                      </a:r>
                      <a:endParaRPr lang="en-GB" sz="1600" dirty="0">
                        <a:solidFill>
                          <a:srgbClr val="0070C0"/>
                        </a:solidFill>
                      </a:endParaRPr>
                    </a:p>
                  </a:txBody>
                  <a:tcPr/>
                </a:tc>
                <a:tc>
                  <a:txBody>
                    <a:bodyPr/>
                    <a:lstStyle/>
                    <a:p>
                      <a:pPr algn="ctr"/>
                      <a:endParaRPr lang="en-GB" sz="1400" dirty="0">
                        <a:solidFill>
                          <a:srgbClr val="0070C0"/>
                        </a:solidFill>
                      </a:endParaRPr>
                    </a:p>
                  </a:txBody>
                  <a:tcPr/>
                </a:tc>
                <a:tc>
                  <a:txBody>
                    <a:bodyPr/>
                    <a:lstStyle/>
                    <a:p>
                      <a:pPr algn="ctr"/>
                      <a:r>
                        <a:rPr lang="en-GB" sz="1800" dirty="0">
                          <a:solidFill>
                            <a:schemeClr val="tx1"/>
                          </a:solidFill>
                        </a:rPr>
                        <a:t>3</a:t>
                      </a:r>
                    </a:p>
                  </a:txBody>
                  <a:tcPr/>
                </a:tc>
                <a:extLst>
                  <a:ext uri="{0D108BD9-81ED-4DB2-BD59-A6C34878D82A}">
                    <a16:rowId xmlns:a16="http://schemas.microsoft.com/office/drawing/2014/main" val="2765665292"/>
                  </a:ext>
                </a:extLst>
              </a:tr>
              <a:tr h="167640">
                <a:tc vMerge="1">
                  <a:txBody>
                    <a:bodyPr/>
                    <a:lstStyle/>
                    <a:p>
                      <a:endParaRPr lang="de-DE"/>
                    </a:p>
                  </a:txBody>
                  <a:tcPr/>
                </a:tc>
                <a:tc>
                  <a:txBody>
                    <a:bodyPr/>
                    <a:lstStyle/>
                    <a:p>
                      <a:r>
                        <a:rPr lang="en-GB" sz="1600" dirty="0">
                          <a:solidFill>
                            <a:schemeClr val="tx1"/>
                          </a:solidFill>
                        </a:rPr>
                        <a:t>e) Linguistic reasons</a:t>
                      </a:r>
                      <a:endParaRPr lang="en-GB" sz="1600" dirty="0">
                        <a:solidFill>
                          <a:srgbClr val="0070C0"/>
                        </a:solidFill>
                      </a:endParaRPr>
                    </a:p>
                  </a:txBody>
                  <a:tcPr/>
                </a:tc>
                <a:tc>
                  <a:txBody>
                    <a:bodyPr/>
                    <a:lstStyle/>
                    <a:p>
                      <a:pPr algn="ctr"/>
                      <a:endParaRPr lang="en-GB" sz="1400" dirty="0">
                        <a:solidFill>
                          <a:srgbClr val="0070C0"/>
                        </a:solidFill>
                      </a:endParaRPr>
                    </a:p>
                  </a:txBody>
                  <a:tcPr/>
                </a:tc>
                <a:tc>
                  <a:txBody>
                    <a:bodyPr/>
                    <a:lstStyle/>
                    <a:p>
                      <a:pPr algn="ctr"/>
                      <a:r>
                        <a:rPr lang="en-GB" sz="1800" dirty="0">
                          <a:solidFill>
                            <a:schemeClr val="tx1"/>
                          </a:solidFill>
                        </a:rPr>
                        <a:t>10</a:t>
                      </a:r>
                    </a:p>
                  </a:txBody>
                  <a:tcPr/>
                </a:tc>
                <a:extLst>
                  <a:ext uri="{0D108BD9-81ED-4DB2-BD59-A6C34878D82A}">
                    <a16:rowId xmlns:a16="http://schemas.microsoft.com/office/drawing/2014/main" val="3743328939"/>
                  </a:ext>
                </a:extLst>
              </a:tr>
              <a:tr h="240867">
                <a:tc vMerge="1">
                  <a:txBody>
                    <a:bodyPr/>
                    <a:lstStyle/>
                    <a:p>
                      <a:endParaRPr lang="de-DE"/>
                    </a:p>
                  </a:txBody>
                  <a:tcPr/>
                </a:tc>
                <a:tc>
                  <a:txBody>
                    <a:bodyPr/>
                    <a:lstStyle/>
                    <a:p>
                      <a:r>
                        <a:rPr lang="en-GB" sz="1600" dirty="0">
                          <a:solidFill>
                            <a:schemeClr val="tx1"/>
                          </a:solidFill>
                        </a:rPr>
                        <a:t>f) Legal</a:t>
                      </a:r>
                      <a:r>
                        <a:rPr lang="en-GB" sz="1600" baseline="0" dirty="0">
                          <a:solidFill>
                            <a:schemeClr val="tx1"/>
                          </a:solidFill>
                        </a:rPr>
                        <a:t> issues</a:t>
                      </a:r>
                      <a:endParaRPr lang="en-GB" sz="1600" dirty="0">
                        <a:solidFill>
                          <a:srgbClr val="FF0000"/>
                        </a:solidFill>
                      </a:endParaRPr>
                    </a:p>
                  </a:txBody>
                  <a:tcPr/>
                </a:tc>
                <a:tc>
                  <a:txBody>
                    <a:bodyPr/>
                    <a:lstStyle/>
                    <a:p>
                      <a:pPr algn="ctr"/>
                      <a:r>
                        <a:rPr lang="en-GB" sz="1400" dirty="0">
                          <a:solidFill>
                            <a:srgbClr val="0070C0"/>
                          </a:solidFill>
                        </a:rPr>
                        <a:t> </a:t>
                      </a:r>
                    </a:p>
                  </a:txBody>
                  <a:tcPr/>
                </a:tc>
                <a:tc>
                  <a:txBody>
                    <a:bodyPr/>
                    <a:lstStyle/>
                    <a:p>
                      <a:pPr algn="ctr"/>
                      <a:r>
                        <a:rPr lang="en-GB" sz="1800" dirty="0">
                          <a:solidFill>
                            <a:schemeClr val="tx1"/>
                          </a:solidFill>
                        </a:rPr>
                        <a:t>2</a:t>
                      </a:r>
                    </a:p>
                  </a:txBody>
                  <a:tcPr/>
                </a:tc>
                <a:extLst>
                  <a:ext uri="{0D108BD9-81ED-4DB2-BD59-A6C34878D82A}">
                    <a16:rowId xmlns:a16="http://schemas.microsoft.com/office/drawing/2014/main" val="1253207338"/>
                  </a:ext>
                </a:extLst>
              </a:tr>
            </a:tbl>
          </a:graphicData>
        </a:graphic>
      </p:graphicFrame>
    </p:spTree>
    <p:extLst>
      <p:ext uri="{BB962C8B-B14F-4D97-AF65-F5344CB8AC3E}">
        <p14:creationId xmlns:p14="http://schemas.microsoft.com/office/powerpoint/2010/main" val="2796782623"/>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B502EE1-E5E5-4074-89EA-05E8AA117174}" type="slidenum">
              <a:rPr lang="en-GB" smtClean="0"/>
              <a:t>5</a:t>
            </a:fld>
            <a:endParaRPr lang="en-GB"/>
          </a:p>
        </p:txBody>
      </p:sp>
      <p:sp>
        <p:nvSpPr>
          <p:cNvPr id="9" name="Ellipse 8"/>
          <p:cNvSpPr/>
          <p:nvPr/>
        </p:nvSpPr>
        <p:spPr>
          <a:xfrm>
            <a:off x="1036465" y="3028194"/>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944684" y="2933570"/>
            <a:ext cx="540000" cy="5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855002" y="2844350"/>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55654" y="4231297"/>
            <a:ext cx="4572000" cy="656590"/>
          </a:xfrm>
          <a:prstGeom prst="rect">
            <a:avLst/>
          </a:prstGeom>
        </p:spPr>
        <p:txBody>
          <a:bodyPr>
            <a:spAutoFit/>
          </a:bodyPr>
          <a:lstStyle/>
          <a:p>
            <a:pPr marL="2509838" indent="-2509838" algn="just">
              <a:lnSpc>
                <a:spcPts val="2200"/>
              </a:lnSpc>
              <a:spcBef>
                <a:spcPts val="0"/>
              </a:spcBef>
              <a:buNone/>
            </a:pPr>
            <a:r>
              <a:rPr lang="en-GB" b="1" dirty="0"/>
              <a:t>After WWI: </a:t>
            </a:r>
          </a:p>
          <a:p>
            <a:pPr marL="2509838" indent="-2509838" algn="just">
              <a:lnSpc>
                <a:spcPts val="2200"/>
              </a:lnSpc>
              <a:spcBef>
                <a:spcPts val="0"/>
              </a:spcBef>
              <a:buNone/>
            </a:pPr>
            <a:r>
              <a:rPr lang="en-GB" dirty="0"/>
              <a:t>First democracy established</a:t>
            </a:r>
          </a:p>
        </p:txBody>
      </p:sp>
      <p:sp>
        <p:nvSpPr>
          <p:cNvPr id="19" name="Ellipse 18"/>
          <p:cNvSpPr/>
          <p:nvPr/>
        </p:nvSpPr>
        <p:spPr>
          <a:xfrm>
            <a:off x="3032414" y="3033418"/>
            <a:ext cx="360040" cy="360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2941654" y="2942196"/>
            <a:ext cx="540000" cy="54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2852434" y="2852976"/>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4995224" y="3039201"/>
            <a:ext cx="360040" cy="360040"/>
          </a:xfrm>
          <a:prstGeom prst="ellipse">
            <a:avLst/>
          </a:prstGeom>
          <a:solidFill>
            <a:srgbClr val="FF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4905362" y="2942196"/>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4816142" y="2852976"/>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7057719" y="3040647"/>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6966959" y="2946023"/>
            <a:ext cx="540000" cy="5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6876256" y="2850558"/>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460262" y="1621426"/>
            <a:ext cx="4572000" cy="656590"/>
          </a:xfrm>
          <a:prstGeom prst="rect">
            <a:avLst/>
          </a:prstGeom>
        </p:spPr>
        <p:txBody>
          <a:bodyPr>
            <a:spAutoFit/>
          </a:bodyPr>
          <a:lstStyle/>
          <a:p>
            <a:pPr marL="2509838" indent="-2509838" algn="just">
              <a:lnSpc>
                <a:spcPts val="2200"/>
              </a:lnSpc>
              <a:spcBef>
                <a:spcPts val="0"/>
              </a:spcBef>
              <a:buNone/>
            </a:pPr>
            <a:r>
              <a:rPr lang="en-GB" b="1" dirty="0"/>
              <a:t>Until end of WWII:	</a:t>
            </a:r>
          </a:p>
          <a:p>
            <a:pPr marL="2509838" indent="-2509838" algn="just">
              <a:lnSpc>
                <a:spcPts val="2200"/>
              </a:lnSpc>
              <a:spcBef>
                <a:spcPts val="0"/>
              </a:spcBef>
              <a:buNone/>
            </a:pPr>
            <a:r>
              <a:rPr lang="en-GB" dirty="0"/>
              <a:t>Nazi Germany</a:t>
            </a:r>
          </a:p>
        </p:txBody>
      </p:sp>
      <p:sp>
        <p:nvSpPr>
          <p:cNvPr id="30" name="Rechteck 29"/>
          <p:cNvSpPr/>
          <p:nvPr/>
        </p:nvSpPr>
        <p:spPr>
          <a:xfrm>
            <a:off x="4731555" y="4266898"/>
            <a:ext cx="4572000" cy="938719"/>
          </a:xfrm>
          <a:prstGeom prst="rect">
            <a:avLst/>
          </a:prstGeom>
        </p:spPr>
        <p:txBody>
          <a:bodyPr>
            <a:spAutoFit/>
          </a:bodyPr>
          <a:lstStyle/>
          <a:p>
            <a:pPr marL="2509838" indent="-2509838" algn="just">
              <a:lnSpc>
                <a:spcPts val="2200"/>
              </a:lnSpc>
              <a:spcBef>
                <a:spcPts val="0"/>
              </a:spcBef>
              <a:buNone/>
            </a:pPr>
            <a:r>
              <a:rPr lang="en-GB" b="1" dirty="0"/>
              <a:t>Post-1945:</a:t>
            </a:r>
          </a:p>
          <a:p>
            <a:pPr marL="2509838" indent="-2509838" algn="just">
              <a:lnSpc>
                <a:spcPts val="2200"/>
              </a:lnSpc>
              <a:spcBef>
                <a:spcPts val="0"/>
              </a:spcBef>
              <a:buNone/>
            </a:pPr>
            <a:r>
              <a:rPr lang="en-GB" dirty="0"/>
              <a:t>USSR-aligned country </a:t>
            </a:r>
          </a:p>
          <a:p>
            <a:pPr marL="2509838" indent="-2509838" algn="just">
              <a:lnSpc>
                <a:spcPts val="2200"/>
              </a:lnSpc>
              <a:spcBef>
                <a:spcPts val="0"/>
              </a:spcBef>
              <a:buNone/>
            </a:pPr>
            <a:r>
              <a:rPr lang="en-GB" dirty="0"/>
              <a:t>ruled by socialist regime </a:t>
            </a:r>
          </a:p>
        </p:txBody>
      </p:sp>
      <p:sp>
        <p:nvSpPr>
          <p:cNvPr id="31" name="Rechteck 30"/>
          <p:cNvSpPr/>
          <p:nvPr/>
        </p:nvSpPr>
        <p:spPr>
          <a:xfrm>
            <a:off x="6400800" y="1671236"/>
            <a:ext cx="4572000" cy="646972"/>
          </a:xfrm>
          <a:prstGeom prst="rect">
            <a:avLst/>
          </a:prstGeom>
        </p:spPr>
        <p:txBody>
          <a:bodyPr>
            <a:spAutoFit/>
          </a:bodyPr>
          <a:lstStyle/>
          <a:p>
            <a:pPr marL="2509838" indent="-2509838" algn="just">
              <a:lnSpc>
                <a:spcPts val="2200"/>
              </a:lnSpc>
              <a:spcBef>
                <a:spcPts val="0"/>
              </a:spcBef>
              <a:buNone/>
            </a:pPr>
            <a:r>
              <a:rPr lang="en-GB" b="1" dirty="0"/>
              <a:t>End of the cold war: 	</a:t>
            </a:r>
          </a:p>
          <a:p>
            <a:pPr marL="2509838" indent="-2509838" algn="just">
              <a:lnSpc>
                <a:spcPts val="2200"/>
              </a:lnSpc>
              <a:spcBef>
                <a:spcPts val="0"/>
              </a:spcBef>
              <a:buNone/>
            </a:pPr>
            <a:r>
              <a:rPr lang="en-GB" dirty="0"/>
              <a:t>Parliamentary democracy</a:t>
            </a:r>
          </a:p>
        </p:txBody>
      </p:sp>
      <p:sp>
        <p:nvSpPr>
          <p:cNvPr id="36" name="TextBox 4"/>
          <p:cNvSpPr txBox="1"/>
          <p:nvPr/>
        </p:nvSpPr>
        <p:spPr>
          <a:xfrm>
            <a:off x="740960" y="237061"/>
            <a:ext cx="7352606" cy="1077218"/>
          </a:xfrm>
          <a:prstGeom prst="rect">
            <a:avLst/>
          </a:prstGeom>
          <a:noFill/>
        </p:spPr>
        <p:txBody>
          <a:bodyPr wrap="square" rtlCol="0">
            <a:spAutoFit/>
          </a:bodyPr>
          <a:lstStyle/>
          <a:p>
            <a:pPr algn="ctr"/>
            <a:r>
              <a:rPr lang="en-GB" sz="3200" b="1" dirty="0"/>
              <a:t>Commemorative street (re)naming</a:t>
            </a:r>
          </a:p>
          <a:p>
            <a:pPr algn="ctr"/>
            <a:r>
              <a:rPr lang="en-US" sz="3200" b="1" dirty="0"/>
              <a:t>in Eastern Germany</a:t>
            </a:r>
            <a:endParaRPr lang="en-GB" sz="3200" b="1" dirty="0"/>
          </a:p>
        </p:txBody>
      </p:sp>
      <p:cxnSp>
        <p:nvCxnSpPr>
          <p:cNvPr id="38" name="Gerader Verbinder 37"/>
          <p:cNvCxnSpPr/>
          <p:nvPr/>
        </p:nvCxnSpPr>
        <p:spPr>
          <a:xfrm>
            <a:off x="7237037" y="2490130"/>
            <a:ext cx="7846" cy="360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Ellipse 39"/>
          <p:cNvSpPr>
            <a:spLocks noChangeAspect="1"/>
          </p:cNvSpPr>
          <p:nvPr/>
        </p:nvSpPr>
        <p:spPr>
          <a:xfrm>
            <a:off x="7190102" y="2399589"/>
            <a:ext cx="108000" cy="10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r Verbinder 40"/>
          <p:cNvCxnSpPr/>
          <p:nvPr/>
        </p:nvCxnSpPr>
        <p:spPr>
          <a:xfrm>
            <a:off x="1224408" y="3581902"/>
            <a:ext cx="7846" cy="576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Ellipse 41"/>
          <p:cNvSpPr>
            <a:spLocks noChangeAspect="1"/>
          </p:cNvSpPr>
          <p:nvPr/>
        </p:nvSpPr>
        <p:spPr>
          <a:xfrm>
            <a:off x="1178254" y="4150683"/>
            <a:ext cx="108000" cy="10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r Verbinder 42"/>
          <p:cNvCxnSpPr/>
          <p:nvPr/>
        </p:nvCxnSpPr>
        <p:spPr>
          <a:xfrm>
            <a:off x="5170856" y="3581902"/>
            <a:ext cx="7846" cy="57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Ellipse 43"/>
          <p:cNvSpPr>
            <a:spLocks noChangeAspect="1"/>
          </p:cNvSpPr>
          <p:nvPr/>
        </p:nvSpPr>
        <p:spPr>
          <a:xfrm>
            <a:off x="5124702" y="4150683"/>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44"/>
          <p:cNvCxnSpPr/>
          <p:nvPr/>
        </p:nvCxnSpPr>
        <p:spPr>
          <a:xfrm>
            <a:off x="3189009" y="2625026"/>
            <a:ext cx="7846" cy="2160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6" name="Ellipse 45"/>
          <p:cNvSpPr>
            <a:spLocks noChangeAspect="1"/>
          </p:cNvSpPr>
          <p:nvPr/>
        </p:nvSpPr>
        <p:spPr>
          <a:xfrm>
            <a:off x="3150700" y="2525853"/>
            <a:ext cx="108000" cy="108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48"/>
          <p:cNvCxnSpPr/>
          <p:nvPr/>
        </p:nvCxnSpPr>
        <p:spPr>
          <a:xfrm>
            <a:off x="0" y="3196800"/>
            <a:ext cx="855002" cy="78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a:off x="1594492" y="3198028"/>
            <a:ext cx="1257942"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a:off x="3570665" y="3196800"/>
            <a:ext cx="1257942"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a:xfrm flipV="1">
            <a:off x="5543208" y="3196800"/>
            <a:ext cx="1333048" cy="371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flipV="1">
            <a:off x="7603322" y="3196800"/>
            <a:ext cx="1540678"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a:off x="755576" y="4878269"/>
            <a:ext cx="2503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a:off x="2571016" y="1629046"/>
            <a:ext cx="205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4844401" y="5186744"/>
            <a:ext cx="2304000" cy="92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6552000" y="1671236"/>
            <a:ext cx="20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hteck 46"/>
          <p:cNvSpPr/>
          <p:nvPr/>
        </p:nvSpPr>
        <p:spPr>
          <a:xfrm>
            <a:off x="623857" y="5710307"/>
            <a:ext cx="8124607" cy="646331"/>
          </a:xfrm>
          <a:prstGeom prst="rect">
            <a:avLst/>
          </a:prstGeom>
        </p:spPr>
        <p:txBody>
          <a:bodyPr wrap="square">
            <a:spAutoFit/>
          </a:bodyPr>
          <a:lstStyle/>
          <a:p>
            <a:r>
              <a:rPr lang="en-GB" dirty="0"/>
              <a:t>MILL investigates the ongoing “battle for the representation” (</a:t>
            </a:r>
            <a:r>
              <a:rPr lang="en-GB" dirty="0" err="1">
                <a:ea typeface="Arial" panose="020B0604020202020204" pitchFamily="34" charset="0"/>
              </a:rPr>
              <a:t>Trumper</a:t>
            </a:r>
            <a:r>
              <a:rPr lang="en-GB" dirty="0">
                <a:ea typeface="Arial" panose="020B0604020202020204" pitchFamily="34" charset="0"/>
              </a:rPr>
              <a:t>-Hecht 2009: 238</a:t>
            </a:r>
            <a:r>
              <a:rPr lang="en-GB" dirty="0"/>
              <a:t>) of competing state ideologies during the waves of ideological re-orientation.</a:t>
            </a:r>
            <a:endParaRPr lang="de-DE" dirty="0"/>
          </a:p>
        </p:txBody>
      </p:sp>
    </p:spTree>
    <p:extLst>
      <p:ext uri="{BB962C8B-B14F-4D97-AF65-F5344CB8AC3E}">
        <p14:creationId xmlns:p14="http://schemas.microsoft.com/office/powerpoint/2010/main" val="3426734896"/>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B502EE1-E5E5-4074-89EA-05E8AA117174}" type="slidenum">
              <a:rPr lang="en-GB" smtClean="0"/>
              <a:t>6</a:t>
            </a:fld>
            <a:endParaRPr lang="en-GB"/>
          </a:p>
        </p:txBody>
      </p:sp>
      <p:sp>
        <p:nvSpPr>
          <p:cNvPr id="9" name="Ellipse 8"/>
          <p:cNvSpPr/>
          <p:nvPr/>
        </p:nvSpPr>
        <p:spPr>
          <a:xfrm>
            <a:off x="1036465" y="3028194"/>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944684" y="2933570"/>
            <a:ext cx="540000" cy="5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855002" y="2844350"/>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55654" y="4231297"/>
            <a:ext cx="4572000" cy="656590"/>
          </a:xfrm>
          <a:prstGeom prst="rect">
            <a:avLst/>
          </a:prstGeom>
        </p:spPr>
        <p:txBody>
          <a:bodyPr>
            <a:spAutoFit/>
          </a:bodyPr>
          <a:lstStyle/>
          <a:p>
            <a:pPr marL="2509838" indent="-2509838" algn="just">
              <a:lnSpc>
                <a:spcPts val="2200"/>
              </a:lnSpc>
              <a:spcBef>
                <a:spcPts val="0"/>
              </a:spcBef>
              <a:buNone/>
            </a:pPr>
            <a:r>
              <a:rPr lang="en-GB" b="1" dirty="0"/>
              <a:t>After WWI: </a:t>
            </a:r>
          </a:p>
          <a:p>
            <a:pPr marL="2509838" indent="-2509838" algn="just">
              <a:lnSpc>
                <a:spcPts val="2200"/>
              </a:lnSpc>
              <a:spcBef>
                <a:spcPts val="0"/>
              </a:spcBef>
              <a:buNone/>
            </a:pPr>
            <a:r>
              <a:rPr lang="en-GB" dirty="0"/>
              <a:t>First democracy established</a:t>
            </a:r>
          </a:p>
        </p:txBody>
      </p:sp>
      <p:sp>
        <p:nvSpPr>
          <p:cNvPr id="19" name="Ellipse 18"/>
          <p:cNvSpPr/>
          <p:nvPr/>
        </p:nvSpPr>
        <p:spPr>
          <a:xfrm>
            <a:off x="3032414" y="3033418"/>
            <a:ext cx="360040" cy="360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2941654" y="2942196"/>
            <a:ext cx="540000" cy="540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2852434" y="2852976"/>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4995224" y="3039201"/>
            <a:ext cx="360040" cy="360040"/>
          </a:xfrm>
          <a:prstGeom prst="ellipse">
            <a:avLst/>
          </a:prstGeom>
          <a:solidFill>
            <a:srgbClr val="FF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4905362" y="2942196"/>
            <a:ext cx="540000" cy="54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4816142" y="2852976"/>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7057719" y="3040647"/>
            <a:ext cx="360040" cy="3600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6966959" y="2946023"/>
            <a:ext cx="540000" cy="54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6876256" y="2850558"/>
            <a:ext cx="720000" cy="720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460262" y="1621426"/>
            <a:ext cx="4572000" cy="656590"/>
          </a:xfrm>
          <a:prstGeom prst="rect">
            <a:avLst/>
          </a:prstGeom>
        </p:spPr>
        <p:txBody>
          <a:bodyPr>
            <a:spAutoFit/>
          </a:bodyPr>
          <a:lstStyle/>
          <a:p>
            <a:pPr marL="2509838" indent="-2509838" algn="just">
              <a:lnSpc>
                <a:spcPts val="2200"/>
              </a:lnSpc>
              <a:spcBef>
                <a:spcPts val="0"/>
              </a:spcBef>
              <a:buNone/>
            </a:pPr>
            <a:r>
              <a:rPr lang="en-GB" b="1" dirty="0"/>
              <a:t>Until end of WWII:	</a:t>
            </a:r>
          </a:p>
          <a:p>
            <a:pPr marL="2509838" indent="-2509838" algn="just">
              <a:lnSpc>
                <a:spcPts val="2200"/>
              </a:lnSpc>
              <a:spcBef>
                <a:spcPts val="0"/>
              </a:spcBef>
              <a:buNone/>
            </a:pPr>
            <a:r>
              <a:rPr lang="en-GB" dirty="0"/>
              <a:t>Nazi Germany</a:t>
            </a:r>
          </a:p>
        </p:txBody>
      </p:sp>
      <p:sp>
        <p:nvSpPr>
          <p:cNvPr id="30" name="Rechteck 29"/>
          <p:cNvSpPr/>
          <p:nvPr/>
        </p:nvSpPr>
        <p:spPr>
          <a:xfrm>
            <a:off x="4731555" y="4266898"/>
            <a:ext cx="4572000" cy="938719"/>
          </a:xfrm>
          <a:prstGeom prst="rect">
            <a:avLst/>
          </a:prstGeom>
        </p:spPr>
        <p:txBody>
          <a:bodyPr>
            <a:spAutoFit/>
          </a:bodyPr>
          <a:lstStyle/>
          <a:p>
            <a:pPr marL="2509838" indent="-2509838" algn="just">
              <a:lnSpc>
                <a:spcPts val="2200"/>
              </a:lnSpc>
              <a:spcBef>
                <a:spcPts val="0"/>
              </a:spcBef>
              <a:buNone/>
            </a:pPr>
            <a:r>
              <a:rPr lang="en-GB" b="1" dirty="0"/>
              <a:t>Post-1945:</a:t>
            </a:r>
          </a:p>
          <a:p>
            <a:pPr marL="2509838" indent="-2509838" algn="just">
              <a:lnSpc>
                <a:spcPts val="2200"/>
              </a:lnSpc>
              <a:spcBef>
                <a:spcPts val="0"/>
              </a:spcBef>
              <a:buNone/>
            </a:pPr>
            <a:r>
              <a:rPr lang="en-GB" dirty="0"/>
              <a:t>USSR-aligned country </a:t>
            </a:r>
          </a:p>
          <a:p>
            <a:pPr marL="2509838" indent="-2509838" algn="just">
              <a:lnSpc>
                <a:spcPts val="2200"/>
              </a:lnSpc>
              <a:spcBef>
                <a:spcPts val="0"/>
              </a:spcBef>
              <a:buNone/>
            </a:pPr>
            <a:r>
              <a:rPr lang="en-GB" dirty="0"/>
              <a:t>ruled by socialist regime </a:t>
            </a:r>
          </a:p>
        </p:txBody>
      </p:sp>
      <p:sp>
        <p:nvSpPr>
          <p:cNvPr id="31" name="Rechteck 30"/>
          <p:cNvSpPr/>
          <p:nvPr/>
        </p:nvSpPr>
        <p:spPr>
          <a:xfrm>
            <a:off x="6400800" y="1671236"/>
            <a:ext cx="4572000" cy="646972"/>
          </a:xfrm>
          <a:prstGeom prst="rect">
            <a:avLst/>
          </a:prstGeom>
        </p:spPr>
        <p:txBody>
          <a:bodyPr>
            <a:spAutoFit/>
          </a:bodyPr>
          <a:lstStyle/>
          <a:p>
            <a:pPr marL="2509838" indent="-2509838" algn="just">
              <a:lnSpc>
                <a:spcPts val="2200"/>
              </a:lnSpc>
              <a:spcBef>
                <a:spcPts val="0"/>
              </a:spcBef>
              <a:buNone/>
            </a:pPr>
            <a:r>
              <a:rPr lang="en-GB" b="1" dirty="0"/>
              <a:t>End of the cold war: 	</a:t>
            </a:r>
          </a:p>
          <a:p>
            <a:pPr marL="2509838" indent="-2509838" algn="just">
              <a:lnSpc>
                <a:spcPts val="2200"/>
              </a:lnSpc>
              <a:spcBef>
                <a:spcPts val="0"/>
              </a:spcBef>
              <a:buNone/>
            </a:pPr>
            <a:r>
              <a:rPr lang="en-GB" dirty="0"/>
              <a:t>Parliamentary democracy</a:t>
            </a:r>
          </a:p>
        </p:txBody>
      </p:sp>
      <p:sp>
        <p:nvSpPr>
          <p:cNvPr id="36" name="TextBox 4"/>
          <p:cNvSpPr txBox="1"/>
          <p:nvPr/>
        </p:nvSpPr>
        <p:spPr>
          <a:xfrm>
            <a:off x="740960" y="237061"/>
            <a:ext cx="7352606" cy="1077218"/>
          </a:xfrm>
          <a:prstGeom prst="rect">
            <a:avLst/>
          </a:prstGeom>
          <a:noFill/>
        </p:spPr>
        <p:txBody>
          <a:bodyPr wrap="square" rtlCol="0">
            <a:spAutoFit/>
          </a:bodyPr>
          <a:lstStyle/>
          <a:p>
            <a:pPr algn="ctr"/>
            <a:r>
              <a:rPr lang="en-GB" sz="3200" b="1" dirty="0"/>
              <a:t>Commemorative street (re)naming</a:t>
            </a:r>
          </a:p>
          <a:p>
            <a:pPr algn="ctr"/>
            <a:r>
              <a:rPr lang="en-US" sz="3200" b="1" dirty="0"/>
              <a:t>in Eastern Germany</a:t>
            </a:r>
            <a:endParaRPr lang="en-GB" sz="3200" b="1" dirty="0"/>
          </a:p>
        </p:txBody>
      </p:sp>
      <p:cxnSp>
        <p:nvCxnSpPr>
          <p:cNvPr id="38" name="Gerader Verbinder 37"/>
          <p:cNvCxnSpPr/>
          <p:nvPr/>
        </p:nvCxnSpPr>
        <p:spPr>
          <a:xfrm>
            <a:off x="7237037" y="2490130"/>
            <a:ext cx="7846" cy="360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Ellipse 39"/>
          <p:cNvSpPr>
            <a:spLocks noChangeAspect="1"/>
          </p:cNvSpPr>
          <p:nvPr/>
        </p:nvSpPr>
        <p:spPr>
          <a:xfrm>
            <a:off x="7190102" y="2399589"/>
            <a:ext cx="108000" cy="10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1" name="Gerader Verbinder 40"/>
          <p:cNvCxnSpPr/>
          <p:nvPr/>
        </p:nvCxnSpPr>
        <p:spPr>
          <a:xfrm>
            <a:off x="1224408" y="3581902"/>
            <a:ext cx="7846" cy="57600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Ellipse 41"/>
          <p:cNvSpPr>
            <a:spLocks noChangeAspect="1"/>
          </p:cNvSpPr>
          <p:nvPr/>
        </p:nvSpPr>
        <p:spPr>
          <a:xfrm>
            <a:off x="1178254" y="4150683"/>
            <a:ext cx="108000" cy="10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3" name="Gerader Verbinder 42"/>
          <p:cNvCxnSpPr/>
          <p:nvPr/>
        </p:nvCxnSpPr>
        <p:spPr>
          <a:xfrm>
            <a:off x="5170856" y="3581902"/>
            <a:ext cx="7846" cy="57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Ellipse 43"/>
          <p:cNvSpPr>
            <a:spLocks noChangeAspect="1"/>
          </p:cNvSpPr>
          <p:nvPr/>
        </p:nvSpPr>
        <p:spPr>
          <a:xfrm>
            <a:off x="5124702" y="4150683"/>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5" name="Gerader Verbinder 44"/>
          <p:cNvCxnSpPr/>
          <p:nvPr/>
        </p:nvCxnSpPr>
        <p:spPr>
          <a:xfrm>
            <a:off x="3189009" y="2625026"/>
            <a:ext cx="7846" cy="21600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6" name="Ellipse 45"/>
          <p:cNvSpPr>
            <a:spLocks noChangeAspect="1"/>
          </p:cNvSpPr>
          <p:nvPr/>
        </p:nvSpPr>
        <p:spPr>
          <a:xfrm>
            <a:off x="3150700" y="2525853"/>
            <a:ext cx="108000" cy="1080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r Verbinder 48"/>
          <p:cNvCxnSpPr/>
          <p:nvPr/>
        </p:nvCxnSpPr>
        <p:spPr>
          <a:xfrm>
            <a:off x="0" y="3196800"/>
            <a:ext cx="855002" cy="78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Gerader Verbinder 50"/>
          <p:cNvCxnSpPr/>
          <p:nvPr/>
        </p:nvCxnSpPr>
        <p:spPr>
          <a:xfrm>
            <a:off x="1594492" y="3198028"/>
            <a:ext cx="1257942"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Gerader Verbinder 52"/>
          <p:cNvCxnSpPr/>
          <p:nvPr/>
        </p:nvCxnSpPr>
        <p:spPr>
          <a:xfrm>
            <a:off x="3570665" y="3196800"/>
            <a:ext cx="1257942"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p:nvPr/>
        </p:nvCxnSpPr>
        <p:spPr>
          <a:xfrm flipV="1">
            <a:off x="5543208" y="3196800"/>
            <a:ext cx="1333048" cy="371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p:nvPr/>
        </p:nvCxnSpPr>
        <p:spPr>
          <a:xfrm flipV="1">
            <a:off x="7603322" y="3196800"/>
            <a:ext cx="1540678" cy="10186"/>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a:off x="755576" y="4878269"/>
            <a:ext cx="2503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a:off x="2571016" y="1629046"/>
            <a:ext cx="2052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4844401" y="5186744"/>
            <a:ext cx="2304000" cy="92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6552000" y="1671236"/>
            <a:ext cx="20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hteck 46"/>
          <p:cNvSpPr/>
          <p:nvPr/>
        </p:nvSpPr>
        <p:spPr>
          <a:xfrm>
            <a:off x="623857" y="5622755"/>
            <a:ext cx="8811608" cy="923330"/>
          </a:xfrm>
          <a:prstGeom prst="rect">
            <a:avLst/>
          </a:prstGeom>
        </p:spPr>
        <p:txBody>
          <a:bodyPr wrap="square">
            <a:spAutoFit/>
          </a:bodyPr>
          <a:lstStyle/>
          <a:p>
            <a:r>
              <a:rPr lang="pl-PL" b="1" dirty="0"/>
              <a:t>MILL </a:t>
            </a:r>
            <a:r>
              <a:rPr lang="en-GB" b="1" dirty="0"/>
              <a:t>time frame: </a:t>
            </a:r>
          </a:p>
          <a:p>
            <a:r>
              <a:rPr lang="en-GB" dirty="0"/>
              <a:t>1916– 2018: Longitudinal frame that examines the “wave[s] of </a:t>
            </a:r>
            <a:r>
              <a:rPr lang="en-GB" dirty="0" err="1"/>
              <a:t>renamings</a:t>
            </a:r>
            <a:r>
              <a:rPr lang="en-GB" dirty="0"/>
              <a:t> that swept” through time and space (</a:t>
            </a:r>
            <a:r>
              <a:rPr lang="en-GB" dirty="0" err="1"/>
              <a:t>Arazyahu</a:t>
            </a:r>
            <a:r>
              <a:rPr lang="en-GB" dirty="0"/>
              <a:t> 1986:590).</a:t>
            </a:r>
          </a:p>
        </p:txBody>
      </p:sp>
    </p:spTree>
    <p:extLst>
      <p:ext uri="{BB962C8B-B14F-4D97-AF65-F5344CB8AC3E}">
        <p14:creationId xmlns:p14="http://schemas.microsoft.com/office/powerpoint/2010/main" val="291241522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Grafik 7" descr="Lage von Annaberg-Buchholz in Deutsch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556792"/>
            <a:ext cx="2822103" cy="3379153"/>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p:txBody>
          <a:bodyPr/>
          <a:lstStyle/>
          <a:p>
            <a:fld id="{DB502EE1-E5E5-4074-89EA-05E8AA117174}" type="slidenum">
              <a:rPr lang="en-GB" smtClean="0"/>
              <a:t>7</a:t>
            </a:fld>
            <a:endParaRPr lang="en-GB"/>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105" y="1865299"/>
            <a:ext cx="1725159" cy="251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p:nvPr/>
        </p:nvSpPr>
        <p:spPr>
          <a:xfrm>
            <a:off x="6353718" y="3367826"/>
            <a:ext cx="155947" cy="1417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cxnSp>
        <p:nvCxnSpPr>
          <p:cNvPr id="10" name="Gerader Verbinder 9"/>
          <p:cNvCxnSpPr/>
          <p:nvPr/>
        </p:nvCxnSpPr>
        <p:spPr>
          <a:xfrm flipH="1">
            <a:off x="4512060" y="1887695"/>
            <a:ext cx="703274" cy="1358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4512060" y="3246369"/>
            <a:ext cx="708455" cy="11322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6011961" y="2865078"/>
            <a:ext cx="234991" cy="1693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39552" y="5488597"/>
            <a:ext cx="8360758" cy="1200329"/>
          </a:xfrm>
          <a:prstGeom prst="rect">
            <a:avLst/>
          </a:prstGeom>
        </p:spPr>
        <p:txBody>
          <a:bodyPr wrap="square">
            <a:spAutoFit/>
          </a:bodyPr>
          <a:lstStyle/>
          <a:p>
            <a:r>
              <a:rPr lang="en-GB" dirty="0"/>
              <a:t>Comparatively examine changes in semiotic ecology of Eastern Germany </a:t>
            </a:r>
          </a:p>
          <a:p>
            <a:r>
              <a:rPr lang="en-GB" b="1" dirty="0"/>
              <a:t>One small town </a:t>
            </a:r>
            <a:r>
              <a:rPr lang="en-GB" dirty="0"/>
              <a:t>(</a:t>
            </a:r>
            <a:r>
              <a:rPr lang="en-GB" b="1" dirty="0" err="1">
                <a:solidFill>
                  <a:srgbClr val="FF0000"/>
                </a:solidFill>
              </a:rPr>
              <a:t>Annaberg</a:t>
            </a:r>
            <a:r>
              <a:rPr lang="en-GB" b="1" dirty="0">
                <a:solidFill>
                  <a:srgbClr val="FF0000"/>
                </a:solidFill>
              </a:rPr>
              <a:t>-Buchholz</a:t>
            </a:r>
            <a:r>
              <a:rPr lang="en-GB" dirty="0"/>
              <a:t> &lt; 25.000 inhabitants)</a:t>
            </a:r>
          </a:p>
          <a:p>
            <a:r>
              <a:rPr lang="en-GB" b="1" dirty="0"/>
              <a:t>One large city </a:t>
            </a:r>
            <a:r>
              <a:rPr lang="en-GB" dirty="0"/>
              <a:t>with regional importance (</a:t>
            </a:r>
            <a:r>
              <a:rPr lang="en-GB" b="1" dirty="0">
                <a:solidFill>
                  <a:srgbClr val="1F16D0"/>
                </a:solidFill>
              </a:rPr>
              <a:t>Leipzig</a:t>
            </a:r>
            <a:r>
              <a:rPr lang="en-GB" dirty="0"/>
              <a:t> ca. 560.000 pop) </a:t>
            </a:r>
          </a:p>
          <a:p>
            <a:r>
              <a:rPr lang="en-GB" dirty="0">
                <a:solidFill>
                  <a:schemeClr val="tx1">
                    <a:lumMod val="50000"/>
                    <a:lumOff val="50000"/>
                  </a:schemeClr>
                </a:solidFill>
              </a:rPr>
              <a:t>… and Frankfurt (Oder)</a:t>
            </a:r>
          </a:p>
        </p:txBody>
      </p:sp>
      <p:sp>
        <p:nvSpPr>
          <p:cNvPr id="21" name="TextBox 4"/>
          <p:cNvSpPr txBox="1"/>
          <p:nvPr/>
        </p:nvSpPr>
        <p:spPr>
          <a:xfrm>
            <a:off x="740960" y="237061"/>
            <a:ext cx="7352606" cy="1077218"/>
          </a:xfrm>
          <a:prstGeom prst="rect">
            <a:avLst/>
          </a:prstGeom>
          <a:noFill/>
        </p:spPr>
        <p:txBody>
          <a:bodyPr wrap="square" rtlCol="0">
            <a:spAutoFit/>
          </a:bodyPr>
          <a:lstStyle/>
          <a:p>
            <a:pPr algn="ctr"/>
            <a:r>
              <a:rPr lang="en-GB" sz="3200" b="1" dirty="0"/>
              <a:t>Commemorative street (re)naming</a:t>
            </a:r>
          </a:p>
          <a:p>
            <a:pPr algn="ctr"/>
            <a:r>
              <a:rPr lang="en-US" sz="3200" b="1" dirty="0"/>
              <a:t>in Eastern Germany</a:t>
            </a:r>
            <a:endParaRPr lang="en-GB" sz="3200" b="1" dirty="0"/>
          </a:p>
        </p:txBody>
      </p:sp>
      <p:sp>
        <p:nvSpPr>
          <p:cNvPr id="20" name="Ellipse 19"/>
          <p:cNvSpPr/>
          <p:nvPr/>
        </p:nvSpPr>
        <p:spPr>
          <a:xfrm flipH="1">
            <a:off x="3875033" y="3210509"/>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flipH="1">
            <a:off x="4368091" y="2663661"/>
            <a:ext cx="108000" cy="108000"/>
          </a:xfrm>
          <a:prstGeom prst="ellipse">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3832264"/>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8</a:t>
            </a:fld>
            <a:endParaRPr lang="en-GB"/>
          </a:p>
        </p:txBody>
      </p:sp>
      <p:sp>
        <p:nvSpPr>
          <p:cNvPr id="3" name="Rechteck 2"/>
          <p:cNvSpPr/>
          <p:nvPr/>
        </p:nvSpPr>
        <p:spPr>
          <a:xfrm>
            <a:off x="323528" y="1124744"/>
            <a:ext cx="8496944" cy="6632585"/>
          </a:xfrm>
          <a:prstGeom prst="rect">
            <a:avLst/>
          </a:prstGeom>
        </p:spPr>
        <p:txBody>
          <a:bodyPr wrap="square">
            <a:spAutoFit/>
          </a:bodyPr>
          <a:lstStyle/>
          <a:p>
            <a:r>
              <a:rPr lang="en-GB" sz="2000" dirty="0">
                <a:ea typeface="Calibri" panose="020F0502020204030204" pitchFamily="34" charset="0"/>
                <a:cs typeface="Times New Roman" panose="02020603050405020304" pitchFamily="18" charset="0"/>
              </a:rPr>
              <a:t>Processes of change in the officially sanctioned public semiotics: </a:t>
            </a:r>
          </a:p>
          <a:p>
            <a:endParaRPr lang="en-GB" sz="2000" dirty="0">
              <a:ea typeface="Calibri" panose="020F0502020204030204" pitchFamily="34" charset="0"/>
              <a:cs typeface="Times New Roman" panose="02020603050405020304" pitchFamily="18" charset="0"/>
            </a:endParaRPr>
          </a:p>
          <a:p>
            <a:pPr marL="342900" indent="-342900">
              <a:buFontTx/>
              <a:buChar char="-"/>
            </a:pPr>
            <a:r>
              <a:rPr lang="en-GB" sz="2000" dirty="0">
                <a:ea typeface="Calibri" panose="020F0502020204030204" pitchFamily="34" charset="0"/>
                <a:cs typeface="Times New Roman" panose="02020603050405020304" pitchFamily="18" charset="0"/>
              </a:rPr>
              <a:t>Values </a:t>
            </a:r>
          </a:p>
          <a:p>
            <a:pPr marL="342900" indent="-342900">
              <a:buFontTx/>
              <a:buChar char="-"/>
            </a:pPr>
            <a:endParaRPr lang="en-GB" sz="2000" dirty="0">
              <a:ea typeface="Calibri" panose="020F0502020204030204" pitchFamily="34" charset="0"/>
              <a:cs typeface="Times New Roman" panose="02020603050405020304" pitchFamily="18" charset="0"/>
            </a:endParaRPr>
          </a:p>
          <a:p>
            <a:pPr marL="342900" indent="-342900">
              <a:buFontTx/>
              <a:buChar char="-"/>
            </a:pPr>
            <a:r>
              <a:rPr lang="en-GB" sz="2000" dirty="0" err="1">
                <a:ea typeface="Calibri" panose="020F0502020204030204" pitchFamily="34" charset="0"/>
                <a:cs typeface="Times New Roman" panose="02020603050405020304" pitchFamily="18" charset="0"/>
              </a:rPr>
              <a:t>Personnages</a:t>
            </a:r>
            <a:endParaRPr lang="en-GB" sz="2000" dirty="0">
              <a:ea typeface="Calibri" panose="020F0502020204030204" pitchFamily="34" charset="0"/>
              <a:cs typeface="Times New Roman" panose="02020603050405020304" pitchFamily="18" charset="0"/>
            </a:endParaRPr>
          </a:p>
          <a:p>
            <a:pPr marL="342900" indent="-342900">
              <a:buFontTx/>
              <a:buChar char="-"/>
            </a:pPr>
            <a:endParaRPr lang="en-GB" sz="2000" dirty="0">
              <a:ea typeface="Calibri" panose="020F0502020204030204" pitchFamily="34" charset="0"/>
              <a:cs typeface="Times New Roman" panose="02020603050405020304" pitchFamily="18" charset="0"/>
            </a:endParaRPr>
          </a:p>
          <a:p>
            <a:pPr marL="342900" indent="-342900">
              <a:buFontTx/>
              <a:buChar char="-"/>
            </a:pPr>
            <a:r>
              <a:rPr lang="en-GB" sz="2000" dirty="0">
                <a:ea typeface="Calibri" panose="020F0502020204030204" pitchFamily="34" charset="0"/>
                <a:cs typeface="Times New Roman" panose="02020603050405020304" pitchFamily="18" charset="0"/>
              </a:rPr>
              <a:t>Dates</a:t>
            </a:r>
          </a:p>
          <a:p>
            <a:pPr marL="342900" indent="-342900">
              <a:buFontTx/>
              <a:buChar char="-"/>
            </a:pPr>
            <a:endParaRPr lang="en-GB" sz="2000" dirty="0">
              <a:ea typeface="Calibri" panose="020F0502020204030204" pitchFamily="34" charset="0"/>
              <a:cs typeface="Times New Roman" panose="02020603050405020304" pitchFamily="18" charset="0"/>
            </a:endParaRPr>
          </a:p>
          <a:p>
            <a:pPr marL="342900" indent="-342900">
              <a:buFontTx/>
              <a:buChar char="-"/>
            </a:pPr>
            <a:r>
              <a:rPr lang="en-GB" sz="2000" dirty="0">
                <a:ea typeface="Calibri" panose="020F0502020204030204" pitchFamily="34" charset="0"/>
                <a:cs typeface="Times New Roman" panose="02020603050405020304" pitchFamily="18" charset="0"/>
              </a:rPr>
              <a:t>Place names</a:t>
            </a:r>
          </a:p>
          <a:p>
            <a:endParaRPr lang="en-GB" sz="700" dirty="0">
              <a:ea typeface="Calibri" panose="020F0502020204030204" pitchFamily="34" charset="0"/>
              <a:cs typeface="Times New Roman" panose="02020603050405020304" pitchFamily="18" charset="0"/>
            </a:endParaRPr>
          </a:p>
          <a:p>
            <a:endParaRPr lang="en-GB" sz="2000" dirty="0">
              <a:ea typeface="Calibri" panose="020F0502020204030204" pitchFamily="34" charset="0"/>
              <a:cs typeface="Times New Roman" panose="02020603050405020304" pitchFamily="18" charset="0"/>
            </a:endParaRPr>
          </a:p>
          <a:p>
            <a:r>
              <a:rPr lang="en-GB" sz="2000" dirty="0">
                <a:ea typeface="Calibri" panose="020F0502020204030204" pitchFamily="34" charset="0"/>
                <a:cs typeface="Times New Roman" panose="02020603050405020304" pitchFamily="18" charset="0"/>
              </a:rPr>
              <a:t>Re-naming is often accompanied by </a:t>
            </a:r>
            <a:r>
              <a:rPr lang="pl-PL" sz="2000" dirty="0">
                <a:ea typeface="Calibri" panose="020F0502020204030204" pitchFamily="34" charset="0"/>
                <a:cs typeface="Times New Roman" panose="02020603050405020304" pitchFamily="18" charset="0"/>
              </a:rPr>
              <a:t>debates and discourses. </a:t>
            </a:r>
            <a:endParaRPr lang="de-DE" sz="2000" dirty="0">
              <a:ea typeface="Calibri" panose="020F0502020204030204" pitchFamily="34" charset="0"/>
              <a:cs typeface="Times New Roman" panose="02020603050405020304" pitchFamily="18" charset="0"/>
            </a:endParaRPr>
          </a:p>
          <a:p>
            <a:endParaRPr lang="de-DE" sz="2000" dirty="0">
              <a:ea typeface="Calibri" panose="020F0502020204030204" pitchFamily="34" charset="0"/>
              <a:cs typeface="Times New Roman" panose="02020603050405020304" pitchFamily="18" charset="0"/>
            </a:endParaRPr>
          </a:p>
          <a:p>
            <a:pPr marL="360363" indent="-360363">
              <a:buFont typeface="Wingdings" panose="05000000000000000000" pitchFamily="2" charset="2"/>
              <a:buChar char="à"/>
            </a:pPr>
            <a:r>
              <a:rPr lang="de-DE" sz="2000" dirty="0" err="1">
                <a:ea typeface="Calibri" panose="020F0502020204030204" pitchFamily="34" charset="0"/>
                <a:cs typeface="Times New Roman" panose="02020603050405020304" pitchFamily="18" charset="0"/>
                <a:sym typeface="Wingdings" panose="05000000000000000000" pitchFamily="2" charset="2"/>
              </a:rPr>
              <a:t>Exploring</a:t>
            </a:r>
            <a:r>
              <a:rPr lang="de-DE" sz="2000" dirty="0">
                <a:ea typeface="Calibri" panose="020F0502020204030204" pitchFamily="34" charset="0"/>
                <a:cs typeface="Times New Roman" panose="02020603050405020304" pitchFamily="18" charset="0"/>
                <a:sym typeface="Wingdings" panose="05000000000000000000" pitchFamily="2" charset="2"/>
              </a:rPr>
              <a:t> </a:t>
            </a:r>
            <a:r>
              <a:rPr lang="de-DE" sz="2000" dirty="0" err="1">
                <a:ea typeface="Calibri" panose="020F0502020204030204" pitchFamily="34" charset="0"/>
                <a:cs typeface="Times New Roman" panose="02020603050405020304" pitchFamily="18" charset="0"/>
                <a:sym typeface="Wingdings" panose="05000000000000000000" pitchFamily="2" charset="2"/>
              </a:rPr>
              <a:t>the</a:t>
            </a:r>
            <a:r>
              <a:rPr lang="de-DE" sz="2000" dirty="0">
                <a:ea typeface="Calibri" panose="020F0502020204030204" pitchFamily="34" charset="0"/>
                <a:cs typeface="Times New Roman" panose="02020603050405020304" pitchFamily="18" charset="0"/>
                <a:sym typeface="Wingdings" panose="05000000000000000000" pitchFamily="2" charset="2"/>
              </a:rPr>
              <a:t> </a:t>
            </a:r>
            <a:r>
              <a:rPr lang="pl-PL" sz="2000" dirty="0">
                <a:ea typeface="Calibri" panose="020F0502020204030204" pitchFamily="34" charset="0"/>
                <a:cs typeface="Times New Roman" panose="02020603050405020304" pitchFamily="18" charset="0"/>
              </a:rPr>
              <a:t>“connection between power relations, public memory, identity formation and commemorative” naming (Azaryahu 2012: 388).</a:t>
            </a:r>
            <a:endParaRPr lang="de-DE" sz="2000" dirty="0">
              <a:ea typeface="Calibri" panose="020F0502020204030204" pitchFamily="34" charset="0"/>
              <a:cs typeface="Times New Roman" panose="02020603050405020304" pitchFamily="18" charset="0"/>
            </a:endParaRPr>
          </a:p>
          <a:p>
            <a:pPr marL="360363" indent="-360363">
              <a:buFont typeface="Wingdings" panose="05000000000000000000" pitchFamily="2" charset="2"/>
              <a:buChar char="à"/>
            </a:pPr>
            <a:endParaRPr lang="de-DE" sz="2000" dirty="0">
              <a:ea typeface="Calibri" panose="020F0502020204030204" pitchFamily="34" charset="0"/>
              <a:cs typeface="Times New Roman" panose="02020603050405020304" pitchFamily="18" charset="0"/>
            </a:endParaRPr>
          </a:p>
          <a:p>
            <a:pPr marL="982663" indent="-982663"/>
            <a:r>
              <a:rPr lang="de-DE" sz="2000" dirty="0" err="1">
                <a:ea typeface="Calibri" panose="020F0502020204030204" pitchFamily="34" charset="0"/>
                <a:cs typeface="Times New Roman" panose="02020603050405020304" pitchFamily="18" charset="0"/>
              </a:rPr>
              <a:t>Method</a:t>
            </a:r>
            <a:r>
              <a:rPr lang="de-DE" sz="2000" dirty="0">
                <a:ea typeface="Calibri" panose="020F0502020204030204" pitchFamily="34" charset="0"/>
                <a:cs typeface="Times New Roman" panose="02020603050405020304" pitchFamily="18" charset="0"/>
              </a:rPr>
              <a:t>: 	Critical </a:t>
            </a:r>
            <a:r>
              <a:rPr lang="de-DE" sz="2000" dirty="0" err="1">
                <a:ea typeface="Calibri" panose="020F0502020204030204" pitchFamily="34" charset="0"/>
                <a:cs typeface="Times New Roman" panose="02020603050405020304" pitchFamily="18" charset="0"/>
              </a:rPr>
              <a:t>discourse</a:t>
            </a:r>
            <a:r>
              <a:rPr lang="de-DE" sz="2000" dirty="0">
                <a:ea typeface="Calibri" panose="020F0502020204030204" pitchFamily="34" charset="0"/>
                <a:cs typeface="Times New Roman" panose="02020603050405020304" pitchFamily="18" charset="0"/>
              </a:rPr>
              <a:t> </a:t>
            </a:r>
            <a:r>
              <a:rPr lang="de-DE" sz="2000" dirty="0" err="1">
                <a:ea typeface="Calibri" panose="020F0502020204030204" pitchFamily="34" charset="0"/>
                <a:cs typeface="Times New Roman" panose="02020603050405020304" pitchFamily="18" charset="0"/>
              </a:rPr>
              <a:t>analysis</a:t>
            </a:r>
            <a:r>
              <a:rPr lang="de-DE" sz="2000" dirty="0">
                <a:ea typeface="Calibri" panose="020F0502020204030204" pitchFamily="34" charset="0"/>
                <a:cs typeface="Times New Roman" panose="02020603050405020304" pitchFamily="18" charset="0"/>
              </a:rPr>
              <a:t> (</a:t>
            </a:r>
            <a:r>
              <a:rPr lang="de-DE" dirty="0" err="1"/>
              <a:t>Weiss</a:t>
            </a:r>
            <a:r>
              <a:rPr lang="de-DE" dirty="0"/>
              <a:t> &amp; </a:t>
            </a:r>
            <a:r>
              <a:rPr lang="de-DE" dirty="0" err="1"/>
              <a:t>Wodak</a:t>
            </a:r>
            <a:r>
              <a:rPr lang="de-DE" dirty="0"/>
              <a:t> 2003, </a:t>
            </a:r>
            <a:r>
              <a:rPr lang="nl-NL" dirty="0"/>
              <a:t>Van Dijk 2008</a:t>
            </a:r>
            <a:r>
              <a:rPr lang="de-DE" sz="2000" dirty="0">
                <a:ea typeface="Calibri" panose="020F0502020204030204" pitchFamily="34" charset="0"/>
                <a:cs typeface="Times New Roman" panose="02020603050405020304" pitchFamily="18" charset="0"/>
              </a:rPr>
              <a:t>)</a:t>
            </a:r>
          </a:p>
          <a:p>
            <a:pPr marL="982663" indent="-982663"/>
            <a:r>
              <a:rPr lang="de-DE" sz="2000" dirty="0">
                <a:ea typeface="Calibri" panose="020F0502020204030204" pitchFamily="34" charset="0"/>
                <a:cs typeface="Times New Roman" panose="02020603050405020304" pitchFamily="18" charset="0"/>
              </a:rPr>
              <a:t>	</a:t>
            </a:r>
            <a:r>
              <a:rPr lang="de-DE" sz="2000" dirty="0" err="1">
                <a:ea typeface="Calibri" panose="020F0502020204030204" pitchFamily="34" charset="0"/>
                <a:cs typeface="Times New Roman" panose="02020603050405020304" pitchFamily="18" charset="0"/>
              </a:rPr>
              <a:t>Discourse</a:t>
            </a:r>
            <a:r>
              <a:rPr lang="de-DE" sz="2000" dirty="0">
                <a:ea typeface="Calibri" panose="020F0502020204030204" pitchFamily="34" charset="0"/>
                <a:cs typeface="Times New Roman" panose="02020603050405020304" pitchFamily="18" charset="0"/>
              </a:rPr>
              <a:t> </a:t>
            </a:r>
            <a:r>
              <a:rPr lang="de-DE" sz="2000" dirty="0" err="1">
                <a:ea typeface="Calibri" panose="020F0502020204030204" pitchFamily="34" charset="0"/>
                <a:cs typeface="Times New Roman" panose="02020603050405020304" pitchFamily="18" charset="0"/>
              </a:rPr>
              <a:t>historical</a:t>
            </a:r>
            <a:r>
              <a:rPr lang="de-DE" sz="2000" dirty="0">
                <a:ea typeface="Calibri" panose="020F0502020204030204" pitchFamily="34" charset="0"/>
                <a:cs typeface="Times New Roman" panose="02020603050405020304" pitchFamily="18" charset="0"/>
              </a:rPr>
              <a:t> </a:t>
            </a:r>
            <a:r>
              <a:rPr lang="de-DE" sz="2000" dirty="0" err="1">
                <a:ea typeface="Calibri" panose="020F0502020204030204" pitchFamily="34" charset="0"/>
                <a:cs typeface="Times New Roman" panose="02020603050405020304" pitchFamily="18" charset="0"/>
              </a:rPr>
              <a:t>analysis</a:t>
            </a:r>
            <a:r>
              <a:rPr lang="de-DE" sz="2000" dirty="0">
                <a:ea typeface="Calibri" panose="020F0502020204030204" pitchFamily="34" charset="0"/>
                <a:cs typeface="Times New Roman" panose="02020603050405020304" pitchFamily="18" charset="0"/>
              </a:rPr>
              <a:t> (</a:t>
            </a:r>
            <a:r>
              <a:rPr lang="en-US" dirty="0" err="1"/>
              <a:t>Reisigl</a:t>
            </a:r>
            <a:r>
              <a:rPr lang="en-US" dirty="0"/>
              <a:t> and </a:t>
            </a:r>
            <a:r>
              <a:rPr lang="en-US" dirty="0" err="1"/>
              <a:t>Wodak</a:t>
            </a:r>
            <a:r>
              <a:rPr lang="en-US" dirty="0"/>
              <a:t> 2016, </a:t>
            </a:r>
            <a:r>
              <a:rPr lang="pl-PL" dirty="0"/>
              <a:t>Fabiszak 2007</a:t>
            </a:r>
            <a:r>
              <a:rPr lang="en-US" dirty="0"/>
              <a:t>)</a:t>
            </a:r>
            <a:endParaRPr lang="de-DE" sz="2000" dirty="0">
              <a:ea typeface="Calibri" panose="020F0502020204030204" pitchFamily="34" charset="0"/>
              <a:cs typeface="Times New Roman" panose="02020603050405020304" pitchFamily="18" charset="0"/>
            </a:endParaRPr>
          </a:p>
          <a:p>
            <a:pPr marL="982663" indent="-982663"/>
            <a:r>
              <a:rPr lang="en-US" dirty="0"/>
              <a:t> </a:t>
            </a:r>
            <a:endParaRPr lang="de-DE" dirty="0"/>
          </a:p>
          <a:p>
            <a:pPr>
              <a:spcAft>
                <a:spcPts val="0"/>
              </a:spcAft>
            </a:pPr>
            <a:endParaRPr lang="en-GB" sz="2000" dirty="0">
              <a:ea typeface="Calibri" panose="020F0502020204030204" pitchFamily="34" charset="0"/>
              <a:cs typeface="Times New Roman" panose="02020603050405020304" pitchFamily="18" charset="0"/>
            </a:endParaRPr>
          </a:p>
          <a:p>
            <a:pPr>
              <a:spcAft>
                <a:spcPts val="0"/>
              </a:spcAft>
            </a:pPr>
            <a:endParaRPr lang="en-GB" sz="2000" dirty="0">
              <a:ea typeface="Calibri" panose="020F0502020204030204" pitchFamily="34" charset="0"/>
              <a:cs typeface="Times New Roman" panose="02020603050405020304" pitchFamily="18" charset="0"/>
            </a:endParaRPr>
          </a:p>
          <a:p>
            <a:pPr>
              <a:spcAft>
                <a:spcPts val="0"/>
              </a:spcAft>
            </a:pPr>
            <a:endParaRPr lang="en-GB" sz="2000" dirty="0">
              <a:ea typeface="Calibri" panose="020F0502020204030204" pitchFamily="34" charset="0"/>
              <a:cs typeface="Times New Roman" panose="02020603050405020304" pitchFamily="18" charset="0"/>
            </a:endParaRPr>
          </a:p>
        </p:txBody>
      </p:sp>
      <p:sp>
        <p:nvSpPr>
          <p:cNvPr id="4" name="Textfeld 3"/>
          <p:cNvSpPr txBox="1"/>
          <p:nvPr/>
        </p:nvSpPr>
        <p:spPr>
          <a:xfrm>
            <a:off x="971600" y="332656"/>
            <a:ext cx="6879512" cy="523220"/>
          </a:xfrm>
          <a:prstGeom prst="rect">
            <a:avLst/>
          </a:prstGeom>
          <a:noFill/>
        </p:spPr>
        <p:txBody>
          <a:bodyPr wrap="none" rtlCol="0">
            <a:spAutoFit/>
          </a:bodyPr>
          <a:lstStyle/>
          <a:p>
            <a:r>
              <a:rPr lang="de-DE" sz="2800" b="1" dirty="0"/>
              <a:t>Arguments </a:t>
            </a:r>
            <a:r>
              <a:rPr lang="de-DE" sz="2800" b="1" dirty="0" err="1"/>
              <a:t>for</a:t>
            </a:r>
            <a:r>
              <a:rPr lang="de-DE" sz="2800" b="1" dirty="0"/>
              <a:t> </a:t>
            </a:r>
            <a:r>
              <a:rPr lang="de-DE" sz="2800" b="1" dirty="0" err="1"/>
              <a:t>and</a:t>
            </a:r>
            <a:r>
              <a:rPr lang="de-DE" sz="2800" b="1" dirty="0"/>
              <a:t> </a:t>
            </a:r>
            <a:r>
              <a:rPr lang="de-DE" sz="2800" b="1" dirty="0" err="1"/>
              <a:t>against</a:t>
            </a:r>
            <a:r>
              <a:rPr lang="de-DE" sz="2800" b="1" dirty="0"/>
              <a:t> </a:t>
            </a:r>
            <a:r>
              <a:rPr lang="de-DE" sz="2800" b="1" dirty="0" err="1"/>
              <a:t>street</a:t>
            </a:r>
            <a:r>
              <a:rPr lang="de-DE" sz="2800" b="1" dirty="0"/>
              <a:t> (</a:t>
            </a:r>
            <a:r>
              <a:rPr lang="de-DE" sz="2800" b="1" dirty="0" err="1"/>
              <a:t>re</a:t>
            </a:r>
            <a:r>
              <a:rPr lang="de-DE" sz="2800" b="1" dirty="0"/>
              <a:t>)</a:t>
            </a:r>
            <a:r>
              <a:rPr lang="de-DE" sz="2800" b="1" dirty="0" err="1"/>
              <a:t>naming</a:t>
            </a:r>
            <a:r>
              <a:rPr lang="de-DE" sz="2800" b="1" dirty="0"/>
              <a:t> </a:t>
            </a:r>
          </a:p>
        </p:txBody>
      </p:sp>
      <p:pic>
        <p:nvPicPr>
          <p:cNvPr id="5" name="Grafik 4"/>
          <p:cNvPicPr>
            <a:picLocks noChangeAspect="1"/>
          </p:cNvPicPr>
          <p:nvPr/>
        </p:nvPicPr>
        <p:blipFill>
          <a:blip r:embed="rId3"/>
          <a:stretch>
            <a:fillRect/>
          </a:stretch>
        </p:blipFill>
        <p:spPr>
          <a:xfrm>
            <a:off x="2411760" y="1800000"/>
            <a:ext cx="2736000" cy="432000"/>
          </a:xfrm>
          <a:prstGeom prst="rect">
            <a:avLst/>
          </a:prstGeom>
        </p:spPr>
      </p:pic>
      <p:pic>
        <p:nvPicPr>
          <p:cNvPr id="6" name="Grafik 5"/>
          <p:cNvPicPr>
            <a:picLocks noChangeAspect="1"/>
          </p:cNvPicPr>
          <p:nvPr/>
        </p:nvPicPr>
        <p:blipFill>
          <a:blip r:embed="rId4"/>
          <a:stretch>
            <a:fillRect/>
          </a:stretch>
        </p:blipFill>
        <p:spPr>
          <a:xfrm>
            <a:off x="5760000" y="1800000"/>
            <a:ext cx="2529112" cy="432000"/>
          </a:xfrm>
          <a:prstGeom prst="rect">
            <a:avLst/>
          </a:prstGeom>
        </p:spPr>
      </p:pic>
      <p:pic>
        <p:nvPicPr>
          <p:cNvPr id="7" name="Grafik 6"/>
          <p:cNvPicPr>
            <a:picLocks noChangeAspect="1"/>
          </p:cNvPicPr>
          <p:nvPr/>
        </p:nvPicPr>
        <p:blipFill>
          <a:blip r:embed="rId5"/>
          <a:stretch>
            <a:fillRect/>
          </a:stretch>
        </p:blipFill>
        <p:spPr>
          <a:xfrm>
            <a:off x="2411760" y="2376000"/>
            <a:ext cx="2836421" cy="432000"/>
          </a:xfrm>
          <a:prstGeom prst="rect">
            <a:avLst/>
          </a:prstGeom>
        </p:spPr>
      </p:pic>
      <p:pic>
        <p:nvPicPr>
          <p:cNvPr id="9" name="Grafik 8"/>
          <p:cNvPicPr>
            <a:picLocks noChangeAspect="1"/>
          </p:cNvPicPr>
          <p:nvPr/>
        </p:nvPicPr>
        <p:blipFill>
          <a:blip r:embed="rId6"/>
          <a:stretch>
            <a:fillRect/>
          </a:stretch>
        </p:blipFill>
        <p:spPr>
          <a:xfrm>
            <a:off x="2411761" y="3024000"/>
            <a:ext cx="2791635" cy="432000"/>
          </a:xfrm>
          <a:prstGeom prst="rect">
            <a:avLst/>
          </a:prstGeom>
        </p:spPr>
      </p:pic>
      <p:pic>
        <p:nvPicPr>
          <p:cNvPr id="12" name="Grafik 11"/>
          <p:cNvPicPr>
            <a:picLocks noChangeAspect="1"/>
          </p:cNvPicPr>
          <p:nvPr/>
        </p:nvPicPr>
        <p:blipFill>
          <a:blip r:embed="rId7"/>
          <a:stretch>
            <a:fillRect/>
          </a:stretch>
        </p:blipFill>
        <p:spPr>
          <a:xfrm>
            <a:off x="5760000" y="3024000"/>
            <a:ext cx="2808001" cy="432000"/>
          </a:xfrm>
          <a:prstGeom prst="rect">
            <a:avLst/>
          </a:prstGeom>
        </p:spPr>
      </p:pic>
      <p:pic>
        <p:nvPicPr>
          <p:cNvPr id="13" name="Grafik 12"/>
          <p:cNvPicPr>
            <a:picLocks noChangeAspect="1"/>
          </p:cNvPicPr>
          <p:nvPr/>
        </p:nvPicPr>
        <p:blipFill>
          <a:blip r:embed="rId8"/>
          <a:stretch>
            <a:fillRect/>
          </a:stretch>
        </p:blipFill>
        <p:spPr>
          <a:xfrm>
            <a:off x="5760000" y="2376000"/>
            <a:ext cx="2078360" cy="432000"/>
          </a:xfrm>
          <a:prstGeom prst="rect">
            <a:avLst/>
          </a:prstGeom>
        </p:spPr>
      </p:pic>
      <p:pic>
        <p:nvPicPr>
          <p:cNvPr id="14" name="Grafik 13"/>
          <p:cNvPicPr>
            <a:picLocks noChangeAspect="1"/>
          </p:cNvPicPr>
          <p:nvPr/>
        </p:nvPicPr>
        <p:blipFill>
          <a:blip r:embed="rId9"/>
          <a:stretch>
            <a:fillRect/>
          </a:stretch>
        </p:blipFill>
        <p:spPr>
          <a:xfrm>
            <a:off x="2412000" y="3600000"/>
            <a:ext cx="1697415" cy="432000"/>
          </a:xfrm>
          <a:prstGeom prst="rect">
            <a:avLst/>
          </a:prstGeom>
        </p:spPr>
      </p:pic>
      <p:pic>
        <p:nvPicPr>
          <p:cNvPr id="15" name="Grafik 14"/>
          <p:cNvPicPr>
            <a:picLocks noChangeAspect="1"/>
          </p:cNvPicPr>
          <p:nvPr/>
        </p:nvPicPr>
        <p:blipFill>
          <a:blip r:embed="rId10"/>
          <a:stretch>
            <a:fillRect/>
          </a:stretch>
        </p:blipFill>
        <p:spPr>
          <a:xfrm>
            <a:off x="5760000" y="3600000"/>
            <a:ext cx="1780137" cy="432000"/>
          </a:xfrm>
          <a:prstGeom prst="rect">
            <a:avLst/>
          </a:prstGeom>
        </p:spPr>
      </p:pic>
    </p:spTree>
    <p:extLst>
      <p:ext uri="{BB962C8B-B14F-4D97-AF65-F5344CB8AC3E}">
        <p14:creationId xmlns:p14="http://schemas.microsoft.com/office/powerpoint/2010/main" val="2754699462"/>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B502EE1-E5E5-4074-89EA-05E8AA117174}" type="slidenum">
              <a:rPr lang="en-GB" smtClean="0"/>
              <a:t>9</a:t>
            </a:fld>
            <a:endParaRPr lang="en-GB"/>
          </a:p>
        </p:txBody>
      </p:sp>
      <p:pic>
        <p:nvPicPr>
          <p:cNvPr id="3" name="Grafik 2"/>
          <p:cNvPicPr>
            <a:picLocks noChangeAspect="1"/>
          </p:cNvPicPr>
          <p:nvPr/>
        </p:nvPicPr>
        <p:blipFill>
          <a:blip r:embed="rId3"/>
          <a:stretch>
            <a:fillRect/>
          </a:stretch>
        </p:blipFill>
        <p:spPr>
          <a:xfrm>
            <a:off x="-336172" y="183874"/>
            <a:ext cx="6343650" cy="6686550"/>
          </a:xfrm>
          <a:prstGeom prst="rect">
            <a:avLst/>
          </a:prstGeom>
        </p:spPr>
      </p:pic>
      <p:graphicFrame>
        <p:nvGraphicFramePr>
          <p:cNvPr id="6" name="Tabelle 5"/>
          <p:cNvGraphicFramePr>
            <a:graphicFrameLocks noGrp="1"/>
          </p:cNvGraphicFramePr>
          <p:nvPr>
            <p:extLst>
              <p:ext uri="{D42A27DB-BD31-4B8C-83A1-F6EECF244321}">
                <p14:modId xmlns:p14="http://schemas.microsoft.com/office/powerpoint/2010/main" val="3725948196"/>
              </p:ext>
            </p:extLst>
          </p:nvPr>
        </p:nvGraphicFramePr>
        <p:xfrm>
          <a:off x="5768968" y="1340768"/>
          <a:ext cx="2952328" cy="3657600"/>
        </p:xfrm>
        <a:graphic>
          <a:graphicData uri="http://schemas.openxmlformats.org/drawingml/2006/table">
            <a:tbl>
              <a:tblPr>
                <a:tableStyleId>{5C22544A-7EE6-4342-B048-85BDC9FD1C3A}</a:tableStyleId>
              </a:tblPr>
              <a:tblGrid>
                <a:gridCol w="2952328">
                  <a:extLst>
                    <a:ext uri="{9D8B030D-6E8A-4147-A177-3AD203B41FA5}">
                      <a16:colId xmlns:a16="http://schemas.microsoft.com/office/drawing/2014/main" val="3878635362"/>
                    </a:ext>
                  </a:extLst>
                </a:gridCol>
              </a:tblGrid>
              <a:tr h="0">
                <a:tc>
                  <a:txBody>
                    <a:bodyPr/>
                    <a:lstStyle/>
                    <a:p>
                      <a:pPr algn="l">
                        <a:lnSpc>
                          <a:spcPts val="1600"/>
                        </a:lnSpc>
                        <a:spcAft>
                          <a:spcPts val="0"/>
                        </a:spcAft>
                      </a:pPr>
                      <a:r>
                        <a:rPr lang="en-GB" sz="1200" dirty="0">
                          <a:effectLst/>
                        </a:rPr>
                        <a:t>During the city council meeting on 12 March and by request of the </a:t>
                      </a:r>
                      <a:r>
                        <a:rPr lang="en-GB" sz="1200" dirty="0" err="1">
                          <a:solidFill>
                            <a:srgbClr val="FF0000"/>
                          </a:solidFill>
                          <a:effectLst/>
                        </a:rPr>
                        <a:t>Annaberg</a:t>
                      </a:r>
                      <a:r>
                        <a:rPr lang="en-GB" sz="1200" dirty="0">
                          <a:solidFill>
                            <a:srgbClr val="FF0000"/>
                          </a:solidFill>
                          <a:effectLst/>
                        </a:rPr>
                        <a:t>-Buchholz committee for German unity and just peace</a:t>
                      </a:r>
                      <a:r>
                        <a:rPr lang="en-GB" sz="1200" dirty="0">
                          <a:effectLst/>
                        </a:rPr>
                        <a:t>, </a:t>
                      </a:r>
                      <a:r>
                        <a:rPr lang="en-GB" sz="1200" dirty="0">
                          <a:solidFill>
                            <a:srgbClr val="0070C0"/>
                          </a:solidFill>
                          <a:effectLst/>
                        </a:rPr>
                        <a:t>a decision has been made </a:t>
                      </a:r>
                      <a:r>
                        <a:rPr lang="en-GB" sz="1200" dirty="0">
                          <a:effectLst/>
                        </a:rPr>
                        <a:t>to name a street in honour of Robert Blum. </a:t>
                      </a:r>
                    </a:p>
                    <a:p>
                      <a:pPr algn="l">
                        <a:lnSpc>
                          <a:spcPts val="1600"/>
                        </a:lnSpc>
                        <a:spcAft>
                          <a:spcPts val="0"/>
                        </a:spcAft>
                      </a:pPr>
                      <a:r>
                        <a:rPr lang="en-GB" sz="1200" dirty="0">
                          <a:effectLst/>
                        </a:rPr>
                        <a:t>The </a:t>
                      </a:r>
                      <a:r>
                        <a:rPr lang="en-GB" sz="1200" dirty="0">
                          <a:solidFill>
                            <a:srgbClr val="0070C0"/>
                          </a:solidFill>
                          <a:effectLst/>
                        </a:rPr>
                        <a:t>request was issued </a:t>
                      </a:r>
                      <a:r>
                        <a:rPr lang="en-GB" sz="1200" dirty="0">
                          <a:effectLst/>
                        </a:rPr>
                        <a:t>by the </a:t>
                      </a:r>
                      <a:r>
                        <a:rPr lang="en-GB" sz="1200" dirty="0">
                          <a:solidFill>
                            <a:srgbClr val="FF0000"/>
                          </a:solidFill>
                          <a:effectLst/>
                        </a:rPr>
                        <a:t>representatives of the SED</a:t>
                      </a:r>
                      <a:r>
                        <a:rPr lang="en-GB" sz="1200" dirty="0">
                          <a:effectLst/>
                        </a:rPr>
                        <a:t> to the resident committee and </a:t>
                      </a:r>
                      <a:r>
                        <a:rPr lang="en-GB" sz="1200" dirty="0">
                          <a:solidFill>
                            <a:srgbClr val="0070C0"/>
                          </a:solidFill>
                          <a:effectLst/>
                        </a:rPr>
                        <a:t>was justified </a:t>
                      </a:r>
                      <a:r>
                        <a:rPr lang="en-GB" sz="1200" dirty="0">
                          <a:effectLst/>
                        </a:rPr>
                        <a:t>by </a:t>
                      </a:r>
                      <a:r>
                        <a:rPr lang="en-GB" sz="1200" dirty="0">
                          <a:solidFill>
                            <a:srgbClr val="FF0000"/>
                          </a:solidFill>
                          <a:effectLst/>
                        </a:rPr>
                        <a:t>delegate Bergmann </a:t>
                      </a:r>
                      <a:r>
                        <a:rPr lang="en-GB" sz="1200" dirty="0">
                          <a:effectLst/>
                        </a:rPr>
                        <a:t>during the city council meeting. </a:t>
                      </a:r>
                      <a:r>
                        <a:rPr lang="en-GB" sz="1200" dirty="0">
                          <a:solidFill>
                            <a:srgbClr val="FF0000"/>
                          </a:solidFill>
                          <a:effectLst/>
                        </a:rPr>
                        <a:t>City councillor Reuter of the LDP fraction </a:t>
                      </a:r>
                      <a:r>
                        <a:rPr lang="en-GB" sz="1200" dirty="0">
                          <a:solidFill>
                            <a:srgbClr val="0070C0"/>
                          </a:solidFill>
                          <a:effectLst/>
                        </a:rPr>
                        <a:t>added a section to the request </a:t>
                      </a:r>
                      <a:r>
                        <a:rPr lang="en-GB" sz="1200" dirty="0">
                          <a:effectLst/>
                        </a:rPr>
                        <a:t>according to which Robert Blum’s date of birth and date of execution are to be added below the street sign. </a:t>
                      </a:r>
                    </a:p>
                    <a:p>
                      <a:pPr algn="l">
                        <a:lnSpc>
                          <a:spcPts val="1600"/>
                        </a:lnSpc>
                        <a:spcAft>
                          <a:spcPts val="0"/>
                        </a:spcAft>
                      </a:pPr>
                      <a:r>
                        <a:rPr lang="en-GB" sz="1200" dirty="0" err="1">
                          <a:effectLst/>
                        </a:rPr>
                        <a:t>Jungfernsteig</a:t>
                      </a:r>
                      <a:r>
                        <a:rPr lang="en-GB" sz="1200" dirty="0">
                          <a:effectLst/>
                        </a:rPr>
                        <a:t> (Maiden Climb) and the bypass up to </a:t>
                      </a:r>
                      <a:r>
                        <a:rPr lang="en-GB" sz="1200" dirty="0" err="1">
                          <a:effectLst/>
                        </a:rPr>
                        <a:t>Bärensteiner</a:t>
                      </a:r>
                      <a:r>
                        <a:rPr lang="en-GB" sz="1200" dirty="0">
                          <a:effectLst/>
                        </a:rPr>
                        <a:t> </a:t>
                      </a:r>
                      <a:r>
                        <a:rPr lang="en-GB" sz="1200" dirty="0" err="1">
                          <a:effectLst/>
                        </a:rPr>
                        <a:t>Straße</a:t>
                      </a:r>
                      <a:r>
                        <a:rPr lang="en-GB" sz="1200" dirty="0">
                          <a:effectLst/>
                        </a:rPr>
                        <a:t> (</a:t>
                      </a:r>
                      <a:r>
                        <a:rPr lang="en-GB" sz="1200" dirty="0" err="1">
                          <a:effectLst/>
                        </a:rPr>
                        <a:t>Bärenstein</a:t>
                      </a:r>
                      <a:r>
                        <a:rPr lang="en-GB" sz="1200" dirty="0">
                          <a:effectLst/>
                        </a:rPr>
                        <a:t> Street [a neighbouring community]) are considered for renaming.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704990088"/>
                  </a:ext>
                </a:extLst>
              </a:tr>
            </a:tbl>
          </a:graphicData>
        </a:graphic>
      </p:graphicFrame>
      <p:sp>
        <p:nvSpPr>
          <p:cNvPr id="7" name="Rectangle 2"/>
          <p:cNvSpPr>
            <a:spLocks noChangeArrowheads="1"/>
          </p:cNvSpPr>
          <p:nvPr/>
        </p:nvSpPr>
        <p:spPr bwMode="auto">
          <a:xfrm>
            <a:off x="5768968" y="5155857"/>
            <a:ext cx="29523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200" b="0" i="0" u="none" strike="noStrike" cap="none" normalizeH="0" baseline="0" dirty="0">
                <a:ln>
                  <a:noFill/>
                </a:ln>
                <a:solidFill>
                  <a:srgbClr val="FF0000"/>
                </a:solidFill>
                <a:effectLst/>
                <a:ea typeface="Calibri" panose="020F0502020204030204" pitchFamily="34" charset="0"/>
                <a:cs typeface="Helvetica Neue" charset="0"/>
              </a:rPr>
              <a:t>Head of the city council </a:t>
            </a:r>
            <a:r>
              <a:rPr kumimoji="0" lang="en-GB" altLang="de-DE" sz="1200" b="0" i="0" u="none" strike="noStrike" cap="none" normalizeH="0" baseline="0" dirty="0" err="1">
                <a:ln>
                  <a:noFill/>
                </a:ln>
                <a:solidFill>
                  <a:srgbClr val="FF0000"/>
                </a:solidFill>
                <a:effectLst/>
                <a:ea typeface="Calibri" panose="020F0502020204030204" pitchFamily="34" charset="0"/>
                <a:cs typeface="Helvetica Neue" charset="0"/>
              </a:rPr>
              <a:t>Dr.</a:t>
            </a:r>
            <a:r>
              <a:rPr kumimoji="0" lang="en-GB" altLang="de-DE" sz="1200" b="0" i="0" u="none" strike="noStrike" cap="none" normalizeH="0" baseline="0" dirty="0">
                <a:ln>
                  <a:noFill/>
                </a:ln>
                <a:solidFill>
                  <a:srgbClr val="FF0000"/>
                </a:solidFill>
                <a:effectLst/>
                <a:ea typeface="Calibri" panose="020F0502020204030204" pitchFamily="34" charset="0"/>
                <a:cs typeface="Helvetica Neue" charset="0"/>
              </a:rPr>
              <a:t> </a:t>
            </a:r>
            <a:r>
              <a:rPr kumimoji="0" lang="en-GB" altLang="de-DE" sz="1200" b="0" i="0" u="none" strike="noStrike" cap="none" normalizeH="0" baseline="0" dirty="0" err="1">
                <a:ln>
                  <a:noFill/>
                </a:ln>
                <a:solidFill>
                  <a:srgbClr val="FF0000"/>
                </a:solidFill>
                <a:effectLst/>
                <a:ea typeface="Calibri" panose="020F0502020204030204" pitchFamily="34" charset="0"/>
                <a:cs typeface="Helvetica Neue" charset="0"/>
              </a:rPr>
              <a:t>Weigel</a:t>
            </a:r>
            <a:r>
              <a:rPr kumimoji="0" lang="en-GB" altLang="de-DE" sz="1200" b="0" i="0" u="none" strike="noStrike" cap="none" normalizeH="0" baseline="0" dirty="0">
                <a:ln>
                  <a:noFill/>
                </a:ln>
                <a:solidFill>
                  <a:srgbClr val="FF0000"/>
                </a:solidFill>
                <a:effectLst/>
                <a:ea typeface="Calibri" panose="020F0502020204030204" pitchFamily="34" charset="0"/>
                <a:cs typeface="Helvetica Neue" charset="0"/>
              </a:rPr>
              <a:t> </a:t>
            </a:r>
            <a:r>
              <a:rPr kumimoji="0" lang="en-GB" altLang="de-DE" sz="1200" b="0" i="0" u="none" strike="noStrike" cap="none" normalizeH="0" baseline="0" dirty="0">
                <a:ln>
                  <a:noFill/>
                </a:ln>
                <a:solidFill>
                  <a:srgbClr val="0070C0"/>
                </a:solidFill>
                <a:effectLst/>
                <a:ea typeface="Calibri" panose="020F0502020204030204" pitchFamily="34" charset="0"/>
                <a:cs typeface="Helvetica Neue" charset="0"/>
              </a:rPr>
              <a:t>welcomed the request</a:t>
            </a:r>
            <a:r>
              <a:rPr kumimoji="0" lang="en-GB" altLang="de-DE" sz="1200" b="0" i="0" u="none" strike="noStrike" cap="none" normalizeH="0" baseline="0" dirty="0">
                <a:ln>
                  <a:noFill/>
                </a:ln>
                <a:solidFill>
                  <a:srgbClr val="000000"/>
                </a:solidFill>
                <a:effectLst/>
                <a:ea typeface="Calibri" panose="020F0502020204030204" pitchFamily="34" charset="0"/>
                <a:cs typeface="Helvetica Neue" charset="0"/>
              </a:rPr>
              <a:t>, </a:t>
            </a:r>
            <a:r>
              <a:rPr kumimoji="0" lang="en-GB" altLang="de-DE" sz="1200" b="0" i="0" u="none" strike="noStrike" cap="none" normalizeH="0" baseline="0" dirty="0">
                <a:ln>
                  <a:noFill/>
                </a:ln>
                <a:solidFill>
                  <a:srgbClr val="0070C0"/>
                </a:solidFill>
                <a:effectLst/>
                <a:ea typeface="Calibri" panose="020F0502020204030204" pitchFamily="34" charset="0"/>
                <a:cs typeface="Helvetica Neue" charset="0"/>
              </a:rPr>
              <a:t>explaining</a:t>
            </a:r>
            <a:r>
              <a:rPr kumimoji="0" lang="en-GB" altLang="de-DE" sz="1200" b="0" i="0" u="none" strike="noStrike" cap="none" normalizeH="0" baseline="0" dirty="0">
                <a:ln>
                  <a:noFill/>
                </a:ln>
                <a:solidFill>
                  <a:srgbClr val="000000"/>
                </a:solidFill>
                <a:effectLst/>
                <a:ea typeface="Calibri" panose="020F0502020204030204" pitchFamily="34" charset="0"/>
                <a:cs typeface="Helvetica Neue" charset="0"/>
              </a:rPr>
              <a:t> that Robert Blum “paved the way for the idea of democracy” in the upper Ore Mountains. The bill </a:t>
            </a:r>
            <a:r>
              <a:rPr kumimoji="0" lang="en-GB" altLang="de-DE" sz="1200" b="0" i="0" u="none" strike="noStrike" cap="none" normalizeH="0" baseline="0" dirty="0">
                <a:ln>
                  <a:noFill/>
                </a:ln>
                <a:solidFill>
                  <a:srgbClr val="0070C0"/>
                </a:solidFill>
                <a:effectLst/>
                <a:ea typeface="Calibri" panose="020F0502020204030204" pitchFamily="34" charset="0"/>
                <a:cs typeface="Helvetica Neue" charset="0"/>
              </a:rPr>
              <a:t>was accepted </a:t>
            </a:r>
            <a:r>
              <a:rPr kumimoji="0" lang="en-GB" altLang="de-DE" sz="1200" b="0" i="0" u="none" strike="noStrike" cap="none" normalizeH="0" baseline="0" dirty="0">
                <a:ln>
                  <a:noFill/>
                </a:ln>
                <a:solidFill>
                  <a:srgbClr val="000000"/>
                </a:solidFill>
                <a:effectLst/>
                <a:ea typeface="Calibri" panose="020F0502020204030204" pitchFamily="34" charset="0"/>
                <a:cs typeface="Helvetica Neue" charset="0"/>
              </a:rPr>
              <a:t>unanimously by </a:t>
            </a:r>
            <a:r>
              <a:rPr kumimoji="0" lang="en-GB" altLang="de-DE" sz="1200" b="0" i="0" u="none" strike="noStrike" cap="none" normalizeH="0" baseline="0" dirty="0">
                <a:ln>
                  <a:noFill/>
                </a:ln>
                <a:solidFill>
                  <a:srgbClr val="FF0000"/>
                </a:solidFill>
                <a:effectLst/>
                <a:ea typeface="Calibri" panose="020F0502020204030204" pitchFamily="34" charset="0"/>
                <a:cs typeface="Helvetica Neue" charset="0"/>
              </a:rPr>
              <a:t>the whole house</a:t>
            </a:r>
            <a:r>
              <a:rPr kumimoji="0" lang="en-GB" altLang="de-DE" sz="1200" b="0" i="0" u="none" strike="noStrike" cap="none" normalizeH="0" baseline="0" dirty="0">
                <a:ln>
                  <a:noFill/>
                </a:ln>
                <a:solidFill>
                  <a:srgbClr val="000000"/>
                </a:solidFill>
                <a:effectLst/>
                <a:ea typeface="Calibri" panose="020F0502020204030204" pitchFamily="34" charset="0"/>
                <a:cs typeface="Helvetica Neue" charset="0"/>
              </a:rPr>
              <a:t>, thus rectifying something that had been neglected during the street renaming in 1945.</a:t>
            </a:r>
            <a:r>
              <a:rPr kumimoji="0" lang="de-DE" altLang="de-DE" sz="1200" b="0" i="0" u="none" strike="noStrike" cap="none" normalizeH="0" baseline="0" dirty="0">
                <a:ln>
                  <a:noFill/>
                </a:ln>
                <a:solidFill>
                  <a:schemeClr val="tx1"/>
                </a:solidFill>
                <a:effectLst/>
              </a:rPr>
              <a:t> </a:t>
            </a:r>
          </a:p>
        </p:txBody>
      </p:sp>
      <p:sp>
        <p:nvSpPr>
          <p:cNvPr id="8" name="Rechteck 7"/>
          <p:cNvSpPr/>
          <p:nvPr/>
        </p:nvSpPr>
        <p:spPr>
          <a:xfrm>
            <a:off x="5768968" y="2132856"/>
            <a:ext cx="172819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5816813" y="5540731"/>
            <a:ext cx="2832475" cy="4330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Pfeil nach rechts 3"/>
          <p:cNvSpPr/>
          <p:nvPr/>
        </p:nvSpPr>
        <p:spPr>
          <a:xfrm rot="10800000">
            <a:off x="8697490" y="5564101"/>
            <a:ext cx="592038" cy="404664"/>
          </a:xfrm>
          <a:prstGeom prst="right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lumMod val="50000"/>
                </a:schemeClr>
              </a:solidFill>
            </a:endParaRPr>
          </a:p>
        </p:txBody>
      </p:sp>
      <p:sp>
        <p:nvSpPr>
          <p:cNvPr id="10" name="Pfeil nach rechts 9"/>
          <p:cNvSpPr/>
          <p:nvPr/>
        </p:nvSpPr>
        <p:spPr>
          <a:xfrm rot="10800000">
            <a:off x="8769577" y="1592824"/>
            <a:ext cx="441379" cy="252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lumMod val="50000"/>
                </a:schemeClr>
              </a:solidFill>
            </a:endParaRPr>
          </a:p>
        </p:txBody>
      </p:sp>
      <p:sp>
        <p:nvSpPr>
          <p:cNvPr id="12" name="Pfeil nach rechts 11"/>
          <p:cNvSpPr/>
          <p:nvPr/>
        </p:nvSpPr>
        <p:spPr>
          <a:xfrm rot="10800000">
            <a:off x="8756258" y="2530150"/>
            <a:ext cx="468000" cy="252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lumMod val="50000"/>
                </a:schemeClr>
              </a:solidFill>
            </a:endParaRPr>
          </a:p>
        </p:txBody>
      </p:sp>
      <p:sp>
        <p:nvSpPr>
          <p:cNvPr id="13" name="Pfeil nach rechts 12"/>
          <p:cNvSpPr/>
          <p:nvPr/>
        </p:nvSpPr>
        <p:spPr>
          <a:xfrm rot="10800000">
            <a:off x="8763829" y="2844283"/>
            <a:ext cx="441379" cy="252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lumMod val="50000"/>
                </a:schemeClr>
              </a:solidFill>
            </a:endParaRPr>
          </a:p>
        </p:txBody>
      </p:sp>
      <p:sp>
        <p:nvSpPr>
          <p:cNvPr id="15" name="Pfeil nach rechts 14"/>
          <p:cNvSpPr/>
          <p:nvPr/>
        </p:nvSpPr>
        <p:spPr>
          <a:xfrm rot="10800000">
            <a:off x="8773634" y="5214619"/>
            <a:ext cx="441379" cy="252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lumMod val="50000"/>
                </a:schemeClr>
              </a:solidFill>
            </a:endParaRPr>
          </a:p>
        </p:txBody>
      </p:sp>
      <p:sp>
        <p:nvSpPr>
          <p:cNvPr id="16" name="Pfeil nach rechts 15"/>
          <p:cNvSpPr/>
          <p:nvPr/>
        </p:nvSpPr>
        <p:spPr>
          <a:xfrm rot="10800000">
            <a:off x="8771342" y="3148434"/>
            <a:ext cx="441379" cy="252000"/>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3">
                  <a:lumMod val="50000"/>
                </a:schemeClr>
              </a:solidFill>
            </a:endParaRPr>
          </a:p>
        </p:txBody>
      </p:sp>
    </p:spTree>
    <p:extLst>
      <p:ext uri="{BB962C8B-B14F-4D97-AF65-F5344CB8AC3E}">
        <p14:creationId xmlns:p14="http://schemas.microsoft.com/office/powerpoint/2010/main" val="2924914591"/>
      </p:ext>
    </p:extLst>
  </p:cSld>
  <p:clrMapOvr>
    <a:masterClrMapping/>
  </p:clrMapOvr>
  <mc:AlternateContent xmlns:mc="http://schemas.openxmlformats.org/markup-compatibility/2006" xmlns:p14="http://schemas.microsoft.com/office/powerpoint/2010/main">
    <mc:Choice Requires="p14">
      <p:transition p14:dur="2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11934</Words>
  <Application>Microsoft Macintosh PowerPoint</Application>
  <PresentationFormat>On-screen Show (4:3)</PresentationFormat>
  <Paragraphs>935</Paragraphs>
  <Slides>44</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MS Gothic</vt:lpstr>
      <vt:lpstr>Arial</vt:lpstr>
      <vt:lpstr>Calibri</vt:lpstr>
      <vt:lpstr>Courier New</vt:lpstr>
      <vt:lpstr>Helvetica Neue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buchst</dc:creator>
  <cp:lastModifiedBy>Microsoft Office User</cp:lastModifiedBy>
  <cp:revision>433</cp:revision>
  <cp:lastPrinted>2019-08-03T18:28:20Z</cp:lastPrinted>
  <dcterms:created xsi:type="dcterms:W3CDTF">2016-02-28T15:33:06Z</dcterms:created>
  <dcterms:modified xsi:type="dcterms:W3CDTF">2021-06-10T09:32:18Z</dcterms:modified>
</cp:coreProperties>
</file>