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31"/>
  </p:notesMasterIdLst>
  <p:sldIdLst>
    <p:sldId id="261" r:id="rId4"/>
    <p:sldId id="294" r:id="rId5"/>
    <p:sldId id="295" r:id="rId6"/>
    <p:sldId id="299" r:id="rId7"/>
    <p:sldId id="296" r:id="rId8"/>
    <p:sldId id="297" r:id="rId9"/>
    <p:sldId id="486" r:id="rId10"/>
    <p:sldId id="489" r:id="rId11"/>
    <p:sldId id="484" r:id="rId12"/>
    <p:sldId id="495" r:id="rId13"/>
    <p:sldId id="490" r:id="rId14"/>
    <p:sldId id="483" r:id="rId15"/>
    <p:sldId id="488" r:id="rId16"/>
    <p:sldId id="492" r:id="rId17"/>
    <p:sldId id="493" r:id="rId18"/>
    <p:sldId id="494" r:id="rId19"/>
    <p:sldId id="300" r:id="rId20"/>
    <p:sldId id="278" r:id="rId21"/>
    <p:sldId id="279" r:id="rId22"/>
    <p:sldId id="281" r:id="rId23"/>
    <p:sldId id="280" r:id="rId24"/>
    <p:sldId id="282" r:id="rId25"/>
    <p:sldId id="284" r:id="rId26"/>
    <p:sldId id="286" r:id="rId27"/>
    <p:sldId id="288" r:id="rId28"/>
    <p:sldId id="289" r:id="rId29"/>
    <p:sldId id="485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5764A2C-A1D3-6B4D-A776-5CC8872AE1E6}">
          <p14:sldIdLst>
            <p14:sldId id="261"/>
            <p14:sldId id="294"/>
            <p14:sldId id="295"/>
            <p14:sldId id="299"/>
            <p14:sldId id="296"/>
            <p14:sldId id="297"/>
            <p14:sldId id="486"/>
            <p14:sldId id="489"/>
            <p14:sldId id="484"/>
            <p14:sldId id="495"/>
            <p14:sldId id="490"/>
            <p14:sldId id="483"/>
            <p14:sldId id="488"/>
            <p14:sldId id="492"/>
            <p14:sldId id="493"/>
            <p14:sldId id="494"/>
            <p14:sldId id="300"/>
            <p14:sldId id="278"/>
            <p14:sldId id="279"/>
            <p14:sldId id="281"/>
            <p14:sldId id="280"/>
            <p14:sldId id="282"/>
            <p14:sldId id="284"/>
            <p14:sldId id="286"/>
            <p14:sldId id="288"/>
            <p14:sldId id="289"/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yk Dobkiewicz" initials="PD" lastIdx="1" clrIdx="0">
    <p:extLst>
      <p:ext uri="{19B8F6BF-5375-455C-9EA6-DF929625EA0E}">
        <p15:presenceInfo xmlns:p15="http://schemas.microsoft.com/office/powerpoint/2012/main" userId="9480376125477b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9"/>
    <a:srgbClr val="4A7EBB"/>
    <a:srgbClr val="B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>
      <p:cViewPr varScale="1">
        <p:scale>
          <a:sx n="114" d="100"/>
          <a:sy n="114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gdlf6\Dropbox\!%2004.2018%20DFG%20Beethoven\Beethoven_WP_2_Poznan%20data\Pozna&#324;_street%20name%20data\Poznan_street_names_28.10.19_Counts_S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D:\Beethoven\GW\spis%20artyku&#322;&#243;w_GW_G&#322;osWLk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09307761928116E-2"/>
          <c:y val="2.3221003925800981E-2"/>
          <c:w val="0.92490052179105597"/>
          <c:h val="0.85155198107488184"/>
        </c:manualLayout>
      </c:layout>
      <c:lineChart>
        <c:grouping val="standard"/>
        <c:varyColors val="0"/>
        <c:ser>
          <c:idx val="0"/>
          <c:order val="0"/>
          <c:tx>
            <c:strRef>
              <c:f>[Poznan_street_names_28.10.19_Counts_SA.xlsx]Sheet1!$A$2</c:f>
              <c:strCache>
                <c:ptCount val="1"/>
                <c:pt idx="0">
                  <c:v>NARROW</c:v>
                </c:pt>
              </c:strCache>
            </c:strRef>
          </c:tx>
          <c:marker>
            <c:symbol val="none"/>
          </c:marker>
          <c:cat>
            <c:numRef>
              <c:f>[Poznan_street_names_28.10.19_Counts_SA.xlsx]Sheet1!$B$1:$CZ$1</c:f>
              <c:numCache>
                <c:formatCode>General</c:formatCode>
                <c:ptCount val="103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  <c:pt idx="97">
                  <c:v>2013</c:v>
                </c:pt>
                <c:pt idx="98">
                  <c:v>2014</c:v>
                </c:pt>
                <c:pt idx="99">
                  <c:v>2015</c:v>
                </c:pt>
                <c:pt idx="100">
                  <c:v>2016</c:v>
                </c:pt>
                <c:pt idx="101">
                  <c:v>2017</c:v>
                </c:pt>
                <c:pt idx="102">
                  <c:v>2018</c:v>
                </c:pt>
              </c:numCache>
            </c:numRef>
          </c:cat>
          <c:val>
            <c:numRef>
              <c:f>[Poznan_street_names_28.10.19_Counts_SA.xlsx]Sheet1!$B$2:$CZ$2</c:f>
              <c:numCache>
                <c:formatCode>General</c:formatCode>
                <c:ptCount val="10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215</c:v>
                </c:pt>
                <c:pt idx="4">
                  <c:v>108</c:v>
                </c:pt>
                <c:pt idx="5">
                  <c:v>24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13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1</c:v>
                </c:pt>
                <c:pt idx="15">
                  <c:v>7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12</c:v>
                </c:pt>
                <c:pt idx="20">
                  <c:v>2</c:v>
                </c:pt>
                <c:pt idx="21">
                  <c:v>5</c:v>
                </c:pt>
                <c:pt idx="22">
                  <c:v>2</c:v>
                </c:pt>
                <c:pt idx="23">
                  <c:v>800</c:v>
                </c:pt>
                <c:pt idx="24">
                  <c:v>4</c:v>
                </c:pt>
                <c:pt idx="25">
                  <c:v>0</c:v>
                </c:pt>
                <c:pt idx="26">
                  <c:v>10</c:v>
                </c:pt>
                <c:pt idx="27">
                  <c:v>15</c:v>
                </c:pt>
                <c:pt idx="28">
                  <c:v>0</c:v>
                </c:pt>
                <c:pt idx="29">
                  <c:v>213</c:v>
                </c:pt>
                <c:pt idx="30">
                  <c:v>840</c:v>
                </c:pt>
                <c:pt idx="31">
                  <c:v>8</c:v>
                </c:pt>
                <c:pt idx="32">
                  <c:v>3</c:v>
                </c:pt>
                <c:pt idx="33">
                  <c:v>5</c:v>
                </c:pt>
                <c:pt idx="34">
                  <c:v>9</c:v>
                </c:pt>
                <c:pt idx="35">
                  <c:v>68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13</c:v>
                </c:pt>
                <c:pt idx="40">
                  <c:v>4</c:v>
                </c:pt>
                <c:pt idx="41">
                  <c:v>1</c:v>
                </c:pt>
                <c:pt idx="42">
                  <c:v>4</c:v>
                </c:pt>
                <c:pt idx="43">
                  <c:v>1</c:v>
                </c:pt>
                <c:pt idx="44">
                  <c:v>10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5</c:v>
                </c:pt>
                <c:pt idx="56">
                  <c:v>4</c:v>
                </c:pt>
                <c:pt idx="57">
                  <c:v>46</c:v>
                </c:pt>
                <c:pt idx="58">
                  <c:v>1</c:v>
                </c:pt>
                <c:pt idx="59">
                  <c:v>4</c:v>
                </c:pt>
                <c:pt idx="60">
                  <c:v>3</c:v>
                </c:pt>
                <c:pt idx="61">
                  <c:v>6</c:v>
                </c:pt>
                <c:pt idx="62">
                  <c:v>5</c:v>
                </c:pt>
                <c:pt idx="63">
                  <c:v>8</c:v>
                </c:pt>
                <c:pt idx="64">
                  <c:v>1</c:v>
                </c:pt>
                <c:pt idx="65">
                  <c:v>10</c:v>
                </c:pt>
                <c:pt idx="66">
                  <c:v>3</c:v>
                </c:pt>
                <c:pt idx="67">
                  <c:v>10</c:v>
                </c:pt>
                <c:pt idx="68">
                  <c:v>1</c:v>
                </c:pt>
                <c:pt idx="69">
                  <c:v>8</c:v>
                </c:pt>
                <c:pt idx="70">
                  <c:v>3</c:v>
                </c:pt>
                <c:pt idx="71">
                  <c:v>97</c:v>
                </c:pt>
                <c:pt idx="72">
                  <c:v>7</c:v>
                </c:pt>
                <c:pt idx="73">
                  <c:v>20</c:v>
                </c:pt>
                <c:pt idx="74">
                  <c:v>16</c:v>
                </c:pt>
                <c:pt idx="75">
                  <c:v>13</c:v>
                </c:pt>
                <c:pt idx="76">
                  <c:v>6</c:v>
                </c:pt>
                <c:pt idx="77">
                  <c:v>1</c:v>
                </c:pt>
                <c:pt idx="78">
                  <c:v>5</c:v>
                </c:pt>
                <c:pt idx="79">
                  <c:v>0</c:v>
                </c:pt>
                <c:pt idx="80">
                  <c:v>2</c:v>
                </c:pt>
                <c:pt idx="81">
                  <c:v>5</c:v>
                </c:pt>
                <c:pt idx="82">
                  <c:v>2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15</c:v>
                </c:pt>
                <c:pt idx="87">
                  <c:v>1</c:v>
                </c:pt>
                <c:pt idx="88">
                  <c:v>3</c:v>
                </c:pt>
                <c:pt idx="89">
                  <c:v>1</c:v>
                </c:pt>
                <c:pt idx="90">
                  <c:v>0</c:v>
                </c:pt>
                <c:pt idx="91">
                  <c:v>1</c:v>
                </c:pt>
                <c:pt idx="92">
                  <c:v>5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</c:v>
                </c:pt>
                <c:pt idx="101">
                  <c:v>16</c:v>
                </c:pt>
                <c:pt idx="10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B-4DC8-AA8B-E56F562A97BB}"/>
            </c:ext>
          </c:extLst>
        </c:ser>
        <c:ser>
          <c:idx val="1"/>
          <c:order val="1"/>
          <c:tx>
            <c:strRef>
              <c:f>[Poznan_street_names_28.10.19_Counts_SA.xlsx]Sheet1!$A$3</c:f>
              <c:strCache>
                <c:ptCount val="1"/>
                <c:pt idx="0">
                  <c:v>BROAD</c:v>
                </c:pt>
              </c:strCache>
            </c:strRef>
          </c:tx>
          <c:marker>
            <c:symbol val="none"/>
          </c:marker>
          <c:cat>
            <c:numRef>
              <c:f>[Poznan_street_names_28.10.19_Counts_SA.xlsx]Sheet1!$B$1:$CZ$1</c:f>
              <c:numCache>
                <c:formatCode>General</c:formatCode>
                <c:ptCount val="103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  <c:pt idx="97">
                  <c:v>2013</c:v>
                </c:pt>
                <c:pt idx="98">
                  <c:v>2014</c:v>
                </c:pt>
                <c:pt idx="99">
                  <c:v>2015</c:v>
                </c:pt>
                <c:pt idx="100">
                  <c:v>2016</c:v>
                </c:pt>
                <c:pt idx="101">
                  <c:v>2017</c:v>
                </c:pt>
                <c:pt idx="102">
                  <c:v>2018</c:v>
                </c:pt>
              </c:numCache>
            </c:numRef>
          </c:cat>
          <c:val>
            <c:numRef>
              <c:f>[Poznan_street_names_28.10.19_Counts_SA.xlsx]Sheet1!$B$3:$CZ$3</c:f>
              <c:numCache>
                <c:formatCode>General</c:formatCode>
                <c:ptCount val="103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215</c:v>
                </c:pt>
                <c:pt idx="4">
                  <c:v>108</c:v>
                </c:pt>
                <c:pt idx="5">
                  <c:v>25</c:v>
                </c:pt>
                <c:pt idx="6">
                  <c:v>4</c:v>
                </c:pt>
                <c:pt idx="7">
                  <c:v>0</c:v>
                </c:pt>
                <c:pt idx="8">
                  <c:v>4</c:v>
                </c:pt>
                <c:pt idx="9">
                  <c:v>30</c:v>
                </c:pt>
                <c:pt idx="10">
                  <c:v>43</c:v>
                </c:pt>
                <c:pt idx="11">
                  <c:v>27</c:v>
                </c:pt>
                <c:pt idx="12">
                  <c:v>8</c:v>
                </c:pt>
                <c:pt idx="13">
                  <c:v>16</c:v>
                </c:pt>
                <c:pt idx="14">
                  <c:v>37</c:v>
                </c:pt>
                <c:pt idx="15">
                  <c:v>41</c:v>
                </c:pt>
                <c:pt idx="16">
                  <c:v>43</c:v>
                </c:pt>
                <c:pt idx="17">
                  <c:v>6</c:v>
                </c:pt>
                <c:pt idx="18">
                  <c:v>2</c:v>
                </c:pt>
                <c:pt idx="19">
                  <c:v>194</c:v>
                </c:pt>
                <c:pt idx="20">
                  <c:v>17</c:v>
                </c:pt>
                <c:pt idx="21">
                  <c:v>31</c:v>
                </c:pt>
                <c:pt idx="22">
                  <c:v>14</c:v>
                </c:pt>
                <c:pt idx="23">
                  <c:v>813</c:v>
                </c:pt>
                <c:pt idx="24">
                  <c:v>14</c:v>
                </c:pt>
                <c:pt idx="25">
                  <c:v>3</c:v>
                </c:pt>
                <c:pt idx="26">
                  <c:v>22</c:v>
                </c:pt>
                <c:pt idx="27">
                  <c:v>211</c:v>
                </c:pt>
                <c:pt idx="28">
                  <c:v>0</c:v>
                </c:pt>
                <c:pt idx="29">
                  <c:v>236</c:v>
                </c:pt>
                <c:pt idx="30">
                  <c:v>906</c:v>
                </c:pt>
                <c:pt idx="31">
                  <c:v>8</c:v>
                </c:pt>
                <c:pt idx="32">
                  <c:v>7</c:v>
                </c:pt>
                <c:pt idx="33">
                  <c:v>5</c:v>
                </c:pt>
                <c:pt idx="34">
                  <c:v>10</c:v>
                </c:pt>
                <c:pt idx="35">
                  <c:v>101</c:v>
                </c:pt>
                <c:pt idx="36">
                  <c:v>4</c:v>
                </c:pt>
                <c:pt idx="37">
                  <c:v>5</c:v>
                </c:pt>
                <c:pt idx="38">
                  <c:v>0</c:v>
                </c:pt>
                <c:pt idx="39">
                  <c:v>79</c:v>
                </c:pt>
                <c:pt idx="40">
                  <c:v>7</c:v>
                </c:pt>
                <c:pt idx="41">
                  <c:v>4</c:v>
                </c:pt>
                <c:pt idx="42">
                  <c:v>59</c:v>
                </c:pt>
                <c:pt idx="43">
                  <c:v>1</c:v>
                </c:pt>
                <c:pt idx="44">
                  <c:v>83</c:v>
                </c:pt>
                <c:pt idx="45">
                  <c:v>35</c:v>
                </c:pt>
                <c:pt idx="46">
                  <c:v>13</c:v>
                </c:pt>
                <c:pt idx="47">
                  <c:v>24</c:v>
                </c:pt>
                <c:pt idx="48">
                  <c:v>1</c:v>
                </c:pt>
                <c:pt idx="49">
                  <c:v>7</c:v>
                </c:pt>
                <c:pt idx="50">
                  <c:v>27</c:v>
                </c:pt>
                <c:pt idx="51">
                  <c:v>22</c:v>
                </c:pt>
                <c:pt idx="52">
                  <c:v>3</c:v>
                </c:pt>
                <c:pt idx="53">
                  <c:v>12</c:v>
                </c:pt>
                <c:pt idx="54">
                  <c:v>10</c:v>
                </c:pt>
                <c:pt idx="55">
                  <c:v>8</c:v>
                </c:pt>
                <c:pt idx="56">
                  <c:v>61</c:v>
                </c:pt>
                <c:pt idx="57">
                  <c:v>56</c:v>
                </c:pt>
                <c:pt idx="58">
                  <c:v>72</c:v>
                </c:pt>
                <c:pt idx="59">
                  <c:v>4</c:v>
                </c:pt>
                <c:pt idx="60">
                  <c:v>38</c:v>
                </c:pt>
                <c:pt idx="61">
                  <c:v>38</c:v>
                </c:pt>
                <c:pt idx="62">
                  <c:v>9</c:v>
                </c:pt>
                <c:pt idx="63">
                  <c:v>29</c:v>
                </c:pt>
                <c:pt idx="64">
                  <c:v>11</c:v>
                </c:pt>
                <c:pt idx="65">
                  <c:v>24</c:v>
                </c:pt>
                <c:pt idx="66">
                  <c:v>3</c:v>
                </c:pt>
                <c:pt idx="67">
                  <c:v>22</c:v>
                </c:pt>
                <c:pt idx="68">
                  <c:v>44</c:v>
                </c:pt>
                <c:pt idx="69">
                  <c:v>28</c:v>
                </c:pt>
                <c:pt idx="70">
                  <c:v>152</c:v>
                </c:pt>
                <c:pt idx="71">
                  <c:v>121</c:v>
                </c:pt>
                <c:pt idx="72">
                  <c:v>47</c:v>
                </c:pt>
                <c:pt idx="73">
                  <c:v>53</c:v>
                </c:pt>
                <c:pt idx="74">
                  <c:v>76</c:v>
                </c:pt>
                <c:pt idx="75">
                  <c:v>34</c:v>
                </c:pt>
                <c:pt idx="76">
                  <c:v>14</c:v>
                </c:pt>
                <c:pt idx="77">
                  <c:v>1</c:v>
                </c:pt>
                <c:pt idx="78">
                  <c:v>13</c:v>
                </c:pt>
                <c:pt idx="79">
                  <c:v>0</c:v>
                </c:pt>
                <c:pt idx="80">
                  <c:v>60</c:v>
                </c:pt>
                <c:pt idx="81">
                  <c:v>7</c:v>
                </c:pt>
                <c:pt idx="82">
                  <c:v>44</c:v>
                </c:pt>
                <c:pt idx="83">
                  <c:v>2</c:v>
                </c:pt>
                <c:pt idx="84">
                  <c:v>2</c:v>
                </c:pt>
                <c:pt idx="85">
                  <c:v>0</c:v>
                </c:pt>
                <c:pt idx="86">
                  <c:v>16</c:v>
                </c:pt>
                <c:pt idx="87">
                  <c:v>7</c:v>
                </c:pt>
                <c:pt idx="88">
                  <c:v>3</c:v>
                </c:pt>
                <c:pt idx="89">
                  <c:v>4</c:v>
                </c:pt>
                <c:pt idx="90">
                  <c:v>1</c:v>
                </c:pt>
                <c:pt idx="91">
                  <c:v>14</c:v>
                </c:pt>
                <c:pt idx="92">
                  <c:v>10</c:v>
                </c:pt>
                <c:pt idx="93">
                  <c:v>48</c:v>
                </c:pt>
                <c:pt idx="94">
                  <c:v>13</c:v>
                </c:pt>
                <c:pt idx="95">
                  <c:v>15</c:v>
                </c:pt>
                <c:pt idx="96">
                  <c:v>22</c:v>
                </c:pt>
                <c:pt idx="97">
                  <c:v>12</c:v>
                </c:pt>
                <c:pt idx="98">
                  <c:v>41</c:v>
                </c:pt>
                <c:pt idx="99">
                  <c:v>10</c:v>
                </c:pt>
                <c:pt idx="100">
                  <c:v>40</c:v>
                </c:pt>
                <c:pt idx="101">
                  <c:v>52</c:v>
                </c:pt>
                <c:pt idx="10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B-4DC8-AA8B-E56F562A9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59136"/>
        <c:axId val="133444352"/>
      </c:lineChart>
      <c:catAx>
        <c:axId val="1964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3444352"/>
        <c:crosses val="autoZero"/>
        <c:auto val="1"/>
        <c:lblAlgn val="ctr"/>
        <c:lblOffset val="100"/>
        <c:tickLblSkip val="1"/>
        <c:noMultiLvlLbl val="0"/>
      </c:catAx>
      <c:valAx>
        <c:axId val="133444352"/>
        <c:scaling>
          <c:orientation val="minMax"/>
          <c:max val="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96459136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Arkusz3!$J$1:$J$13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Arkusz3!$K$1:$K$13</c:f>
              <c:numCache>
                <c:formatCode>General</c:formatCode>
                <c:ptCount val="13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4F-854E-A8C1-679DBE20D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74666528"/>
        <c:axId val="-974664896"/>
      </c:scatterChart>
      <c:valAx>
        <c:axId val="-97466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74664896"/>
        <c:crosses val="autoZero"/>
        <c:crossBetween val="midCat"/>
      </c:valAx>
      <c:valAx>
        <c:axId val="-9746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7466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0.82266</cdr:x>
      <cdr:y>0.25926</cdr:y>
    </cdr:from>
    <cdr:to>
      <cdr:x>0.94881</cdr:x>
      <cdr:y>0.38889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56DF4C-15FF-47D8-BCFC-7A92D1EE09E4}"/>
            </a:ext>
          </a:extLst>
        </cdr:cNvPr>
        <cdr:cNvSpPr txBox="1"/>
      </cdr:nvSpPr>
      <cdr:spPr>
        <a:xfrm xmlns:a="http://schemas.openxmlformats.org/drawingml/2006/main">
          <a:off x="7513640" y="1008112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1BAF-3028-7547-8367-B1A39C651034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B766C-30CE-4C42-81A3-1045B096F5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10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>
            <a:extLst>
              <a:ext uri="{FF2B5EF4-FFF2-40B4-BE49-F238E27FC236}">
                <a16:creationId xmlns:a16="http://schemas.microsoft.com/office/drawing/2014/main" id="{E7CB4170-AF21-D14B-9E27-9CE9BE467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>
            <a:extLst>
              <a:ext uri="{FF2B5EF4-FFF2-40B4-BE49-F238E27FC236}">
                <a16:creationId xmlns:a16="http://schemas.microsoft.com/office/drawing/2014/main" id="{626DEFA0-DF63-6640-BD8C-867BA5F8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7348" name="Symbol zastępczy numeru slajdu 3">
            <a:extLst>
              <a:ext uri="{FF2B5EF4-FFF2-40B4-BE49-F238E27FC236}">
                <a16:creationId xmlns:a16="http://schemas.microsoft.com/office/drawing/2014/main" id="{DB2371B0-D4B5-7C4F-81E5-DC5678CB9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507D7F-224A-A049-A82E-14B981F6B69F}" type="slidenum">
              <a:rPr lang="en-GB" altLang="en-US" smtClean="0">
                <a:solidFill>
                  <a:schemeClr val="tx1"/>
                </a:solidFill>
              </a:rPr>
              <a:pPr/>
              <a:t>23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>
            <a:extLst>
              <a:ext uri="{FF2B5EF4-FFF2-40B4-BE49-F238E27FC236}">
                <a16:creationId xmlns:a16="http://schemas.microsoft.com/office/drawing/2014/main" id="{881F8EFC-9581-534B-BD52-8F873BECD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>
            <a:extLst>
              <a:ext uri="{FF2B5EF4-FFF2-40B4-BE49-F238E27FC236}">
                <a16:creationId xmlns:a16="http://schemas.microsoft.com/office/drawing/2014/main" id="{9E21476C-698C-8144-BE1B-1DE18D856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>
                <a:latin typeface="Calibri" panose="020F0502020204030204" pitchFamily="34" charset="0"/>
              </a:rPr>
              <a:t>Qualitative and keyword analysis show that </a:t>
            </a:r>
            <a:r>
              <a:rPr lang="pl-PL" altLang="en-US" i="1">
                <a:latin typeface="Calibri" panose="020F0502020204030204" pitchFamily="34" charset="0"/>
              </a:rPr>
              <a:t>Gazeta Wyborcza </a:t>
            </a:r>
            <a:r>
              <a:rPr lang="pl-PL" altLang="en-US">
                <a:latin typeface="Calibri" panose="020F0502020204030204" pitchFamily="34" charset="0"/>
              </a:rPr>
              <a:t>focuses on the actions of the Governer and frame them in a negative light</a:t>
            </a:r>
          </a:p>
          <a:p>
            <a:r>
              <a:rPr lang="pl-PL" altLang="en-US" i="1">
                <a:latin typeface="Calibri" panose="020F0502020204030204" pitchFamily="34" charset="0"/>
              </a:rPr>
              <a:t>Gazeta Wyborcza </a:t>
            </a:r>
            <a:r>
              <a:rPr lang="pl-PL" altLang="en-US">
                <a:latin typeface="Calibri" panose="020F0502020204030204" pitchFamily="34" charset="0"/>
              </a:rPr>
              <a:t>appropriates the most emotionally loaded words of the Law and Justice discourse and uses them to create the negative representations of its functionaries (decommunization, glorification)</a:t>
            </a:r>
          </a:p>
          <a:p>
            <a:r>
              <a:rPr lang="pl-PL" altLang="en-US" i="1">
                <a:latin typeface="Calibri" panose="020F0502020204030204" pitchFamily="34" charset="0"/>
              </a:rPr>
              <a:t>Głos Wielkopolski</a:t>
            </a:r>
            <a:r>
              <a:rPr lang="pl-PL" altLang="en-US">
                <a:latin typeface="Calibri" panose="020F0502020204030204" pitchFamily="34" charset="0"/>
              </a:rPr>
              <a:t> uncritically prints the Governer’s Office press releases creating and image of the region strong regional identity and uniform views on the public issues.</a:t>
            </a:r>
            <a:endParaRPr lang="pl-PL" altLang="en-US" i="1">
              <a:latin typeface="Calibri" panose="020F0502020204030204" pitchFamily="34" charset="0"/>
            </a:endParaRPr>
          </a:p>
          <a:p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61444" name="Symbol zastępczy numeru slajdu 3">
            <a:extLst>
              <a:ext uri="{FF2B5EF4-FFF2-40B4-BE49-F238E27FC236}">
                <a16:creationId xmlns:a16="http://schemas.microsoft.com/office/drawing/2014/main" id="{3AB83C97-E71F-6D47-80CE-02DBC1BF8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87A0ED-B03A-2A4F-84C0-990D2942674A}" type="slidenum">
              <a:rPr lang="en-GB" altLang="en-US" smtClean="0">
                <a:solidFill>
                  <a:schemeClr val="tx1"/>
                </a:solidFill>
              </a:rPr>
              <a:pPr/>
              <a:t>26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2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008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12395-997A-914E-AD38-0170AEEF06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55D6E-4618-E845-B91D-6B4D658743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581F-56FE-A04B-9195-D71DAC68A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1459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999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9095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442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82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22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57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Prezentacja_ogólnouniwersytecka_slajd1.jpg">
            <a:extLst>
              <a:ext uri="{FF2B5EF4-FFF2-40B4-BE49-F238E27FC236}">
                <a16:creationId xmlns:a16="http://schemas.microsoft.com/office/drawing/2014/main" id="{18785B52-0FDB-4F94-B711-A33F65547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33375"/>
            <a:ext cx="91408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>
            <a:extLst>
              <a:ext uri="{FF2B5EF4-FFF2-40B4-BE49-F238E27FC236}">
                <a16:creationId xmlns:a16="http://schemas.microsoft.com/office/drawing/2014/main" id="{30E1E516-7510-464D-A56B-D0B3C1346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>
            <a:extLst>
              <a:ext uri="{FF2B5EF4-FFF2-40B4-BE49-F238E27FC236}">
                <a16:creationId xmlns:a16="http://schemas.microsoft.com/office/drawing/2014/main" id="{DE9C68DB-5FFA-4D8E-864B-1CF7D2E7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m%C3%B8de-samtale-underholdning-sammen-1020228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noranu.ro/2013/01/27/caut-oameni-pentru-un-focus-grup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097DA94D-97BC-484C-B7FD-68E7B25B3A1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39552" y="2348880"/>
            <a:ext cx="8424936" cy="1944215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2800" b="1" dirty="0"/>
              <a:t>Pamięć i ideologia w krajobrazie językowym. </a:t>
            </a:r>
            <a:br>
              <a:rPr lang="pl-PL" sz="2800" b="1" dirty="0"/>
            </a:br>
            <a:r>
              <a:rPr lang="pl-PL" sz="2800" b="1" dirty="0"/>
              <a:t>Zmiany w nazewnictwie ulic </a:t>
            </a:r>
            <a:br>
              <a:rPr lang="pl-PL" sz="2800" b="1" dirty="0"/>
            </a:br>
            <a:r>
              <a:rPr lang="pl-PL" sz="2800" b="1" dirty="0"/>
              <a:t>w Niemczech Wschodnich i w Polsce </a:t>
            </a:r>
            <a:br>
              <a:rPr lang="pl-PL" sz="2800" b="1" dirty="0"/>
            </a:br>
            <a:r>
              <a:rPr lang="pl-PL" sz="2800" b="1" dirty="0"/>
              <a:t>w latach 1916-2016</a:t>
            </a:r>
            <a:endParaRPr lang="pl-PL" sz="2800" b="1" dirty="0">
              <a:effectLst/>
            </a:endParaRPr>
          </a:p>
        </p:txBody>
      </p:sp>
      <p:sp>
        <p:nvSpPr>
          <p:cNvPr id="4099" name="Symbol zastępczy tekstu 2">
            <a:extLst>
              <a:ext uri="{FF2B5EF4-FFF2-40B4-BE49-F238E27FC236}">
                <a16:creationId xmlns:a16="http://schemas.microsoft.com/office/drawing/2014/main" id="{24742FAF-2EF9-4AB4-BFB1-1C391788F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987824" y="5229200"/>
            <a:ext cx="6156176" cy="100811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1800" b="1" dirty="0"/>
              <a:t>Prof. UAM dr hab. Małgorzata </a:t>
            </a:r>
            <a:r>
              <a:rPr lang="pl-PL" altLang="pl-PL" sz="1800" b="1" dirty="0" err="1"/>
              <a:t>Fabiszak</a:t>
            </a:r>
            <a:r>
              <a:rPr lang="pl-PL" altLang="pl-PL" sz="1800" b="1" dirty="0"/>
              <a:t>, WA</a:t>
            </a:r>
          </a:p>
          <a:p>
            <a:pPr eaLnBrk="1" hangingPunct="1"/>
            <a:r>
              <a:rPr lang="pl-PL" altLang="pl-PL" sz="1800" b="1" dirty="0"/>
              <a:t>Prof. UAM dr hab. Anna Weronika Brzezińska, </a:t>
            </a:r>
            <a:r>
              <a:rPr lang="pl-PL" altLang="pl-PL" sz="1800" b="1" dirty="0" err="1"/>
              <a:t>IEiAK</a:t>
            </a:r>
            <a:endParaRPr lang="pl-PL" altLang="pl-PL" sz="1800" b="1" dirty="0"/>
          </a:p>
          <a:p>
            <a:pPr eaLnBrk="1" hangingPunct="1"/>
            <a:r>
              <a:rPr lang="pl-PL" altLang="pl-PL" sz="1800" b="1" dirty="0"/>
              <a:t>Mgr Patryk </a:t>
            </a:r>
            <a:r>
              <a:rPr lang="pl-PL" altLang="pl-PL" sz="1800" b="1" dirty="0" err="1"/>
              <a:t>Dobkiewicz</a:t>
            </a:r>
            <a:endParaRPr lang="pl-PL" altLang="pl-PL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D278B7-E0F1-4299-BA9C-9848395D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6" y="52480"/>
            <a:ext cx="2897438" cy="620688"/>
          </a:xfrm>
        </p:spPr>
        <p:txBody>
          <a:bodyPr/>
          <a:lstStyle/>
          <a:p>
            <a:r>
              <a:rPr lang="pl-PL" b="1" dirty="0"/>
              <a:t>Ulica 23 lutego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29E22-C88F-4A0C-8F39-BD02E171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819" y="362824"/>
            <a:ext cx="5210175" cy="214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BB5B7-B403-4A71-9CDA-26212081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203" y="2823683"/>
            <a:ext cx="521017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13F07-3EBB-4DE3-932B-0A717B69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19" y="4975542"/>
            <a:ext cx="5210175" cy="1519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7C397-FD98-4E34-83EF-B3C260A59C69}"/>
              </a:ext>
            </a:extLst>
          </p:cNvPr>
          <p:cNvSpPr txBox="1"/>
          <p:nvPr/>
        </p:nvSpPr>
        <p:spPr>
          <a:xfrm>
            <a:off x="90386" y="117487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2800" b="1" dirty="0">
                <a:solidFill>
                  <a:srgbClr val="002D69"/>
                </a:solidFill>
                <a:ea typeface="+mj-ea"/>
              </a:rPr>
              <a:t>1920</a:t>
            </a:r>
            <a:r>
              <a:rPr lang="pl-PL" sz="2800" dirty="0">
                <a:solidFill>
                  <a:srgbClr val="002D69"/>
                </a:solidFill>
                <a:ea typeface="+mj-ea"/>
              </a:rPr>
              <a:t> – ul. Pocztowa</a:t>
            </a:r>
            <a:endParaRPr lang="en-GB" sz="2800" dirty="0">
              <a:solidFill>
                <a:srgbClr val="002D69"/>
              </a:solidFill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57E2B-CAEE-41A1-80AF-0D986F83152B}"/>
              </a:ext>
            </a:extLst>
          </p:cNvPr>
          <p:cNvSpPr txBox="1"/>
          <p:nvPr/>
        </p:nvSpPr>
        <p:spPr>
          <a:xfrm>
            <a:off x="90386" y="348123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2800" b="1" dirty="0">
                <a:solidFill>
                  <a:srgbClr val="002D69"/>
                </a:solidFill>
                <a:ea typeface="+mj-ea"/>
              </a:rPr>
              <a:t>1939</a:t>
            </a:r>
            <a:r>
              <a:rPr lang="pl-PL" sz="2800" dirty="0">
                <a:solidFill>
                  <a:srgbClr val="002D69"/>
                </a:solidFill>
                <a:ea typeface="+mj-ea"/>
              </a:rPr>
              <a:t> – </a:t>
            </a:r>
            <a:r>
              <a:rPr lang="pl-PL" sz="2800" dirty="0" err="1">
                <a:solidFill>
                  <a:srgbClr val="002D69"/>
                </a:solidFill>
                <a:ea typeface="+mj-ea"/>
              </a:rPr>
              <a:t>Poststrasse</a:t>
            </a:r>
            <a:endParaRPr lang="en-GB" sz="2800" dirty="0">
              <a:solidFill>
                <a:srgbClr val="002D69"/>
              </a:solidFill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EADB6-C4E8-486F-97CC-B5B3433E719A}"/>
              </a:ext>
            </a:extLst>
          </p:cNvPr>
          <p:cNvSpPr txBox="1"/>
          <p:nvPr/>
        </p:nvSpPr>
        <p:spPr>
          <a:xfrm>
            <a:off x="90386" y="547374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2800" b="1" dirty="0">
                <a:solidFill>
                  <a:srgbClr val="002D69"/>
                </a:solidFill>
                <a:ea typeface="+mj-ea"/>
              </a:rPr>
              <a:t>1946</a:t>
            </a:r>
            <a:r>
              <a:rPr lang="pl-PL" sz="2800" dirty="0">
                <a:solidFill>
                  <a:srgbClr val="002D69"/>
                </a:solidFill>
                <a:ea typeface="+mj-ea"/>
              </a:rPr>
              <a:t> – ul. 23 lutego</a:t>
            </a:r>
            <a:endParaRPr lang="en-GB" sz="2800" dirty="0">
              <a:solidFill>
                <a:srgbClr val="002D69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918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D43CB-6DDE-4C27-9743-DDE2C073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974" y="404664"/>
            <a:ext cx="5352901" cy="1012974"/>
          </a:xfrm>
        </p:spPr>
        <p:txBody>
          <a:bodyPr/>
          <a:lstStyle/>
          <a:p>
            <a:r>
              <a:rPr lang="pl-PL" b="1" dirty="0"/>
              <a:t>Nazewnictwo ulic Poznania 1916-2018</a:t>
            </a:r>
            <a:endParaRPr lang="en-GB" b="1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7C7B629-CC44-44A1-AD66-52D12363FD8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557338"/>
            <a:ext cx="91440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0B2270D-F858-440C-8172-E2AABB55B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589088"/>
            <a:ext cx="1303338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CC1D282-6025-4DA9-87FE-C046476E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1589088"/>
            <a:ext cx="1173163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B41938A-16A4-4DFB-A683-AF8EB034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1589088"/>
            <a:ext cx="1430338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3A05BAA-C666-42E5-A0F9-D175883AC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1589088"/>
            <a:ext cx="1301750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9FD1465-774D-4F49-BD5A-F300D7E3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1589088"/>
            <a:ext cx="1301750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382362F-7F35-4497-8DE1-00FCB42B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1589088"/>
            <a:ext cx="1276350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A8B7F7A-098B-467B-9D3A-9018AE67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1589088"/>
            <a:ext cx="1327150" cy="523875"/>
          </a:xfrm>
          <a:prstGeom prst="rect">
            <a:avLst/>
          </a:prstGeom>
          <a:solidFill>
            <a:srgbClr val="002D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2983C33-258D-4C4C-9992-887E93C6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2112963"/>
            <a:ext cx="1303338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DC82D34-977C-4DD3-A8B6-0864B348D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2112963"/>
            <a:ext cx="1173163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F6891A0-D201-4C05-B77B-8C38E30E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112963"/>
            <a:ext cx="1430338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F85706C-7D8E-4516-AE45-D9C7D5237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112963"/>
            <a:ext cx="1301750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2AFECF70-B22B-4D43-8255-15113DCD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112963"/>
            <a:ext cx="1301750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5E85245-F6E3-4B04-BC7A-EDC30B21C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2112963"/>
            <a:ext cx="1276350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B090E2FB-316A-4E98-AC33-DC6B8C0B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2112963"/>
            <a:ext cx="1327150" cy="10937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DBC3F3CC-DF6B-4E50-8A59-EBABEE4A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206750"/>
            <a:ext cx="1303338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18C6F9A8-520D-40B8-8940-CBABE45D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3206750"/>
            <a:ext cx="1173163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F276A920-5C8D-4E0E-BA36-0320FBF01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206750"/>
            <a:ext cx="1430338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C38B00B1-40D3-4D0E-9176-2E3616DF9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3206750"/>
            <a:ext cx="13017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D689426-DB29-4D82-83AA-6AF5E601C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3206750"/>
            <a:ext cx="13017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93B0E38-8517-4A79-9C24-7C5D0D785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206750"/>
            <a:ext cx="12763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DA70B05C-0D86-42ED-85F8-D3D1BDBB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3206750"/>
            <a:ext cx="13271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791122C2-66C0-4EC4-8A4E-4D939DEAE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4273550"/>
            <a:ext cx="1303338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87A530A-4EDE-48F8-8E19-F0265D10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4273550"/>
            <a:ext cx="1173163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6CF73F12-CEE4-4583-9B07-8DA39C1AB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4273550"/>
            <a:ext cx="1430338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9C3ACA3C-0FC2-4B84-9E90-D5524032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273550"/>
            <a:ext cx="1301750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DEF46BC4-A2CE-4D9D-862C-D726BBEF5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4273550"/>
            <a:ext cx="1301750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BC20D70A-5FFA-4067-B6BC-8EF8A2AF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273550"/>
            <a:ext cx="1276350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71446E94-73A7-4C05-BB4A-D87F76CA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4273550"/>
            <a:ext cx="1327150" cy="887412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B2D9EAD1-7264-498D-8DFB-4699F3DF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5160963"/>
            <a:ext cx="1303338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856ED8C4-2255-47A9-829F-B8C3060E5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5160963"/>
            <a:ext cx="1173163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2495FE0A-827C-44DB-9740-88555AFF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5160963"/>
            <a:ext cx="1430338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7451FE1A-1E76-439F-A2D4-1223DD042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5160963"/>
            <a:ext cx="13017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4DAC3198-0E13-4E75-A312-D63F243C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5160963"/>
            <a:ext cx="13017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5BB8F204-25C4-4048-B859-10E02AED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5160963"/>
            <a:ext cx="12763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4E1F7D66-8BBC-44B7-8E49-F9EB0308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5160963"/>
            <a:ext cx="1327150" cy="10668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2F40E923-E640-47C6-869A-2D50382E1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3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Line 41">
            <a:extLst>
              <a:ext uri="{FF2B5EF4-FFF2-40B4-BE49-F238E27FC236}">
                <a16:creationId xmlns:a16="http://schemas.microsoft.com/office/drawing/2014/main" id="{F182556B-DDC5-42DD-8FD8-322D86C22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9675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Line 42">
            <a:extLst>
              <a:ext uri="{FF2B5EF4-FFF2-40B4-BE49-F238E27FC236}">
                <a16:creationId xmlns:a16="http://schemas.microsoft.com/office/drawing/2014/main" id="{4FD51AE1-087B-492F-A436-4EA3977F5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3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43">
            <a:extLst>
              <a:ext uri="{FF2B5EF4-FFF2-40B4-BE49-F238E27FC236}">
                <a16:creationId xmlns:a16="http://schemas.microsoft.com/office/drawing/2014/main" id="{DA9E8D7A-2FC4-419B-8CB8-A36CBEB5E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63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44">
            <a:extLst>
              <a:ext uri="{FF2B5EF4-FFF2-40B4-BE49-F238E27FC236}">
                <a16:creationId xmlns:a16="http://schemas.microsoft.com/office/drawing/2014/main" id="{1CA9D929-A154-40D8-A9CB-FDFB653F3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3513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Line 45">
            <a:extLst>
              <a:ext uri="{FF2B5EF4-FFF2-40B4-BE49-F238E27FC236}">
                <a16:creationId xmlns:a16="http://schemas.microsoft.com/office/drawing/2014/main" id="{1B6925B0-1D79-4062-8524-E2BE29916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9863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Line 46">
            <a:extLst>
              <a:ext uri="{FF2B5EF4-FFF2-40B4-BE49-F238E27FC236}">
                <a16:creationId xmlns:a16="http://schemas.microsoft.com/office/drawing/2014/main" id="{EB5DB175-C68A-47F1-A128-AC40871CF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2112963"/>
            <a:ext cx="912495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47">
            <a:extLst>
              <a:ext uri="{FF2B5EF4-FFF2-40B4-BE49-F238E27FC236}">
                <a16:creationId xmlns:a16="http://schemas.microsoft.com/office/drawing/2014/main" id="{05DB1201-C586-4BAE-9EFC-B091BDD17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3206750"/>
            <a:ext cx="9124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48">
            <a:extLst>
              <a:ext uri="{FF2B5EF4-FFF2-40B4-BE49-F238E27FC236}">
                <a16:creationId xmlns:a16="http://schemas.microsoft.com/office/drawing/2014/main" id="{7ACAF22E-F8BC-46A0-940C-AB9E00B8E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4273550"/>
            <a:ext cx="9124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Line 49">
            <a:extLst>
              <a:ext uri="{FF2B5EF4-FFF2-40B4-BE49-F238E27FC236}">
                <a16:creationId xmlns:a16="http://schemas.microsoft.com/office/drawing/2014/main" id="{DD1A78FC-0917-41C8-886B-7F9320FAA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5160963"/>
            <a:ext cx="9124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Line 50">
            <a:extLst>
              <a:ext uri="{FF2B5EF4-FFF2-40B4-BE49-F238E27FC236}">
                <a16:creationId xmlns:a16="http://schemas.microsoft.com/office/drawing/2014/main" id="{E9B5ABF4-9774-4F0E-AC07-6B549EE27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Line 51">
            <a:extLst>
              <a:ext uri="{FF2B5EF4-FFF2-40B4-BE49-F238E27FC236}">
                <a16:creationId xmlns:a16="http://schemas.microsoft.com/office/drawing/2014/main" id="{9A8FE664-B606-4184-B558-DF09793C8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7013" y="1582738"/>
            <a:ext cx="0" cy="46513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Line 52">
            <a:extLst>
              <a:ext uri="{FF2B5EF4-FFF2-40B4-BE49-F238E27FC236}">
                <a16:creationId xmlns:a16="http://schemas.microsoft.com/office/drawing/2014/main" id="{95A84052-53D0-46F4-A546-6EB8D67B0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1589088"/>
            <a:ext cx="9124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Line 53">
            <a:extLst>
              <a:ext uri="{FF2B5EF4-FFF2-40B4-BE49-F238E27FC236}">
                <a16:creationId xmlns:a16="http://schemas.microsoft.com/office/drawing/2014/main" id="{E09B9E94-CE8A-489E-837C-1CB2BAFB1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6227763"/>
            <a:ext cx="9124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C1F9D22F-7D95-4DCB-9F24-2E7A6ABE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638300"/>
            <a:ext cx="660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723B48B4-8A14-46D1-B914-C96AF79A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1638300"/>
            <a:ext cx="661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F0CF90EC-D84F-48AD-AFCC-F54CF3AD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1638300"/>
            <a:ext cx="660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B470E0DF-3641-4C34-B078-DB5A88DDD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38300"/>
            <a:ext cx="660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23AF171E-8DF7-496A-BEBC-1DA93CC8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1638300"/>
            <a:ext cx="660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18896A2C-9A1E-4628-80B4-73417405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1638300"/>
            <a:ext cx="660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B6181CD7-3544-4032-948B-CF92728A8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638300"/>
            <a:ext cx="660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86D2D587-CB0D-4061-B3E3-B1325F02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54238"/>
            <a:ext cx="1177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Friedrichst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D9A0A195-7B6A-412D-9B76-08B67FBF2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441575"/>
            <a:ext cx="6842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BD74A3EA-1236-4685-BD26-CF69C87F2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2154238"/>
            <a:ext cx="107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Pocztowa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E850CA02-C5A1-4912-8B1F-E562E252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2154238"/>
            <a:ext cx="124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Poststrasse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9998E185-42D7-4B9E-9B78-ED202FC1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10779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Pocztowa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821EB10F-FA33-446E-BEAE-5FAA5B8D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2154238"/>
            <a:ext cx="1108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 Lutego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1432126B-9E5E-4270-83B8-79D69E57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154238"/>
            <a:ext cx="1108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 Lutego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8F33FE5F-5DA0-4624-A172-804A756DC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154238"/>
            <a:ext cx="11922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Lewandow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9">
            <a:extLst>
              <a:ext uri="{FF2B5EF4-FFF2-40B4-BE49-F238E27FC236}">
                <a16:creationId xmlns:a16="http://schemas.microsoft.com/office/drawing/2014/main" id="{3B4C6816-6D60-42D3-B292-97E1C56B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441575"/>
            <a:ext cx="1025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skiej/23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985D4107-66E0-4BF3-98F2-76E9A176E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728913"/>
            <a:ext cx="8509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Lutego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C0299A6B-9EC5-412F-AA44-F454D627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3248025"/>
            <a:ext cx="1284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Kronprinze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2">
            <a:extLst>
              <a:ext uri="{FF2B5EF4-FFF2-40B4-BE49-F238E27FC236}">
                <a16:creationId xmlns:a16="http://schemas.microsoft.com/office/drawing/2014/main" id="{D2E1D877-3A30-466A-8E4E-275C887C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3536950"/>
            <a:ext cx="9413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nstrasse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3">
            <a:extLst>
              <a:ext uri="{FF2B5EF4-FFF2-40B4-BE49-F238E27FC236}">
                <a16:creationId xmlns:a16="http://schemas.microsoft.com/office/drawing/2014/main" id="{343E3A61-E97B-40D0-BC80-8E8F0E9E7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3248025"/>
            <a:ext cx="842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Górna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4">
            <a:extLst>
              <a:ext uri="{FF2B5EF4-FFF2-40B4-BE49-F238E27FC236}">
                <a16:creationId xmlns:a16="http://schemas.microsoft.com/office/drawing/2014/main" id="{32BED380-F8A3-43DA-9437-D3CC86F7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3536950"/>
            <a:ext cx="752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Wilda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5">
            <a:extLst>
              <a:ext uri="{FF2B5EF4-FFF2-40B4-BE49-F238E27FC236}">
                <a16:creationId xmlns:a16="http://schemas.microsoft.com/office/drawing/2014/main" id="{E3EC43FB-5A26-4E74-A099-3CB04421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3824288"/>
            <a:ext cx="212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0D7F41EA-5275-4CD5-92F9-89C9E7F56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24288"/>
            <a:ext cx="554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BDB29627-8E07-416F-B6A5-BE593661E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3824288"/>
            <a:ext cx="280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8">
            <a:extLst>
              <a:ext uri="{FF2B5EF4-FFF2-40B4-BE49-F238E27FC236}">
                <a16:creationId xmlns:a16="http://schemas.microsoft.com/office/drawing/2014/main" id="{DF785132-C65A-4B79-82DC-6E081FE8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3248025"/>
            <a:ext cx="1397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Schwabenst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9">
            <a:extLst>
              <a:ext uri="{FF2B5EF4-FFF2-40B4-BE49-F238E27FC236}">
                <a16:creationId xmlns:a16="http://schemas.microsoft.com/office/drawing/2014/main" id="{B3D2775B-C47D-4C54-B8D0-9BFDA723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3536950"/>
            <a:ext cx="636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rasse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0">
            <a:extLst>
              <a:ext uri="{FF2B5EF4-FFF2-40B4-BE49-F238E27FC236}">
                <a16:creationId xmlns:a16="http://schemas.microsoft.com/office/drawing/2014/main" id="{B40D407E-F461-4100-AF32-B495312D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48025"/>
            <a:ext cx="1282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Daszyńskie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1">
            <a:extLst>
              <a:ext uri="{FF2B5EF4-FFF2-40B4-BE49-F238E27FC236}">
                <a16:creationId xmlns:a16="http://schemas.microsoft.com/office/drawing/2014/main" id="{D9B62D62-01C6-4664-B0FB-2EEAA146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536950"/>
            <a:ext cx="371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2">
            <a:extLst>
              <a:ext uri="{FF2B5EF4-FFF2-40B4-BE49-F238E27FC236}">
                <a16:creationId xmlns:a16="http://schemas.microsoft.com/office/drawing/2014/main" id="{103BF237-EE7A-4F29-8311-79ECFD63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3248025"/>
            <a:ext cx="1306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Dzierżyński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3">
            <a:extLst>
              <a:ext uri="{FF2B5EF4-FFF2-40B4-BE49-F238E27FC236}">
                <a16:creationId xmlns:a16="http://schemas.microsoft.com/office/drawing/2014/main" id="{3D18EE35-76DA-439B-846A-DB151F77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3536950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ego 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4">
            <a:extLst>
              <a:ext uri="{FF2B5EF4-FFF2-40B4-BE49-F238E27FC236}">
                <a16:creationId xmlns:a16="http://schemas.microsoft.com/office/drawing/2014/main" id="{6875884D-7B09-460A-B578-67A34731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536950"/>
            <a:ext cx="5159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673B60A5-AB99-485E-9B69-9C9835A7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36950"/>
            <a:ext cx="2651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6">
            <a:extLst>
              <a:ext uri="{FF2B5EF4-FFF2-40B4-BE49-F238E27FC236}">
                <a16:creationId xmlns:a16="http://schemas.microsoft.com/office/drawing/2014/main" id="{91635E17-DA82-4360-8208-05CD8116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3248025"/>
            <a:ext cx="1358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 czerwca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7">
            <a:extLst>
              <a:ext uri="{FF2B5EF4-FFF2-40B4-BE49-F238E27FC236}">
                <a16:creationId xmlns:a16="http://schemas.microsoft.com/office/drawing/2014/main" id="{8062611A-7227-4799-ABEB-7AA7D4CA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3536950"/>
            <a:ext cx="881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1956 r.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8">
            <a:extLst>
              <a:ext uri="{FF2B5EF4-FFF2-40B4-BE49-F238E27FC236}">
                <a16:creationId xmlns:a16="http://schemas.microsoft.com/office/drawing/2014/main" id="{CD485ED4-46F3-4CDD-A7BC-625A43BA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3824288"/>
            <a:ext cx="212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89">
            <a:extLst>
              <a:ext uri="{FF2B5EF4-FFF2-40B4-BE49-F238E27FC236}">
                <a16:creationId xmlns:a16="http://schemas.microsoft.com/office/drawing/2014/main" id="{D2E36054-9A60-4668-83BA-7339BB966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3824288"/>
            <a:ext cx="554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0">
            <a:extLst>
              <a:ext uri="{FF2B5EF4-FFF2-40B4-BE49-F238E27FC236}">
                <a16:creationId xmlns:a16="http://schemas.microsoft.com/office/drawing/2014/main" id="{440F4977-9E0E-41DC-99E8-35562260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3824288"/>
            <a:ext cx="280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1">
            <a:extLst>
              <a:ext uri="{FF2B5EF4-FFF2-40B4-BE49-F238E27FC236}">
                <a16:creationId xmlns:a16="http://schemas.microsoft.com/office/drawing/2014/main" id="{8D9516F2-9170-41EB-B80D-A7B74BF06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248025"/>
            <a:ext cx="1358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 czerwca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2">
            <a:extLst>
              <a:ext uri="{FF2B5EF4-FFF2-40B4-BE49-F238E27FC236}">
                <a16:creationId xmlns:a16="http://schemas.microsoft.com/office/drawing/2014/main" id="{D56A6797-6F6A-4527-B3BB-B84C6319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536950"/>
            <a:ext cx="881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1956 r.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3">
            <a:extLst>
              <a:ext uri="{FF2B5EF4-FFF2-40B4-BE49-F238E27FC236}">
                <a16:creationId xmlns:a16="http://schemas.microsoft.com/office/drawing/2014/main" id="{E8CEC00F-7A8D-4E68-923A-E92A0724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824288"/>
            <a:ext cx="212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4">
            <a:extLst>
              <a:ext uri="{FF2B5EF4-FFF2-40B4-BE49-F238E27FC236}">
                <a16:creationId xmlns:a16="http://schemas.microsoft.com/office/drawing/2014/main" id="{65497EA6-504D-4546-B629-6583B0F2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3824288"/>
            <a:ext cx="554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5">
            <a:extLst>
              <a:ext uri="{FF2B5EF4-FFF2-40B4-BE49-F238E27FC236}">
                <a16:creationId xmlns:a16="http://schemas.microsoft.com/office/drawing/2014/main" id="{B0032355-DA82-48B7-B2CC-966D623C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5" y="3824288"/>
            <a:ext cx="280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6">
            <a:extLst>
              <a:ext uri="{FF2B5EF4-FFF2-40B4-BE49-F238E27FC236}">
                <a16:creationId xmlns:a16="http://schemas.microsoft.com/office/drawing/2014/main" id="{9E61AF6C-E484-4B65-A7AE-D59258D4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31482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7">
            <a:extLst>
              <a:ext uri="{FF2B5EF4-FFF2-40B4-BE49-F238E27FC236}">
                <a16:creationId xmlns:a16="http://schemas.microsoft.com/office/drawing/2014/main" id="{48E07C68-1DE1-41B7-8A67-6622422E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431482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E5E3CEAA-DA74-4AE9-8647-E882E9E4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4314825"/>
            <a:ext cx="249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99">
            <a:extLst>
              <a:ext uri="{FF2B5EF4-FFF2-40B4-BE49-F238E27FC236}">
                <a16:creationId xmlns:a16="http://schemas.microsoft.com/office/drawing/2014/main" id="{7137AA00-9908-4ACE-8F15-0F339DDA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4314825"/>
            <a:ext cx="249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0">
            <a:extLst>
              <a:ext uri="{FF2B5EF4-FFF2-40B4-BE49-F238E27FC236}">
                <a16:creationId xmlns:a16="http://schemas.microsoft.com/office/drawing/2014/main" id="{CFAFC1F6-AE90-4E5B-BE52-B6D86A637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431482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1">
            <a:extLst>
              <a:ext uri="{FF2B5EF4-FFF2-40B4-BE49-F238E27FC236}">
                <a16:creationId xmlns:a16="http://schemas.microsoft.com/office/drawing/2014/main" id="{AD59DF0D-3217-4B14-9E89-254813F5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4314825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2">
            <a:extLst>
              <a:ext uri="{FF2B5EF4-FFF2-40B4-BE49-F238E27FC236}">
                <a16:creationId xmlns:a16="http://schemas.microsoft.com/office/drawing/2014/main" id="{0FD958E0-38BD-40DF-9C0A-9D08FBAFF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314825"/>
            <a:ext cx="1033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Pułku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3">
            <a:extLst>
              <a:ext uri="{FF2B5EF4-FFF2-40B4-BE49-F238E27FC236}">
                <a16:creationId xmlns:a16="http://schemas.microsoft.com/office/drawing/2014/main" id="{FB133052-1E87-42E2-B8DA-4BF72538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602163"/>
            <a:ext cx="12604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Lotniczego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4">
            <a:extLst>
              <a:ext uri="{FF2B5EF4-FFF2-40B4-BE49-F238E27FC236}">
                <a16:creationId xmlns:a16="http://schemas.microsoft.com/office/drawing/2014/main" id="{9A99ADFC-0594-4C9F-AFA0-A3C3917DA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5202238"/>
            <a:ext cx="13446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Blumenstra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05">
            <a:extLst>
              <a:ext uri="{FF2B5EF4-FFF2-40B4-BE49-F238E27FC236}">
                <a16:creationId xmlns:a16="http://schemas.microsoft.com/office/drawing/2014/main" id="{4FF0BB85-FABA-4929-B81A-7EEA3AB4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5491163"/>
            <a:ext cx="4714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6">
            <a:extLst>
              <a:ext uri="{FF2B5EF4-FFF2-40B4-BE49-F238E27FC236}">
                <a16:creationId xmlns:a16="http://schemas.microsoft.com/office/drawing/2014/main" id="{9ABEEB9D-DF51-4D3B-8DA2-ADD49807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5202238"/>
            <a:ext cx="11699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Kwiatowa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07">
            <a:extLst>
              <a:ext uri="{FF2B5EF4-FFF2-40B4-BE49-F238E27FC236}">
                <a16:creationId xmlns:a16="http://schemas.microsoft.com/office/drawing/2014/main" id="{048E12C3-BB36-4A13-B232-B1D6E2FB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202238"/>
            <a:ext cx="14430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Blumenstras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08">
            <a:extLst>
              <a:ext uri="{FF2B5EF4-FFF2-40B4-BE49-F238E27FC236}">
                <a16:creationId xmlns:a16="http://schemas.microsoft.com/office/drawing/2014/main" id="{E0A646C2-1905-4BD2-A2FF-6BE7049BF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491163"/>
            <a:ext cx="3635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09">
            <a:extLst>
              <a:ext uri="{FF2B5EF4-FFF2-40B4-BE49-F238E27FC236}">
                <a16:creationId xmlns:a16="http://schemas.microsoft.com/office/drawing/2014/main" id="{F3C1F193-C381-4D42-8AED-F3C039FD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5202238"/>
            <a:ext cx="1168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Kwiatowa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0">
            <a:extLst>
              <a:ext uri="{FF2B5EF4-FFF2-40B4-BE49-F238E27FC236}">
                <a16:creationId xmlns:a16="http://schemas.microsoft.com/office/drawing/2014/main" id="{7EBC72E8-43CF-4635-BB35-66F8F63F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5202238"/>
            <a:ext cx="1168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Kwiatowa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1">
            <a:extLst>
              <a:ext uri="{FF2B5EF4-FFF2-40B4-BE49-F238E27FC236}">
                <a16:creationId xmlns:a16="http://schemas.microsoft.com/office/drawing/2014/main" id="{9E7B99DA-AE24-4C1B-AC81-45B6E1B0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5202238"/>
            <a:ext cx="11699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Kwiatowa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2">
            <a:extLst>
              <a:ext uri="{FF2B5EF4-FFF2-40B4-BE49-F238E27FC236}">
                <a16:creationId xmlns:a16="http://schemas.microsoft.com/office/drawing/2014/main" id="{1EA8402D-D515-4568-9446-C94A260E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202238"/>
            <a:ext cx="11699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Kwiatowa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55" grpId="0" animBg="1"/>
      <p:bldP spid="59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476B6-CB71-DE47-BBE5-11339530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7"/>
            <a:ext cx="9133312" cy="1224127"/>
          </a:xfrm>
        </p:spPr>
        <p:txBody>
          <a:bodyPr numCol="2"/>
          <a:lstStyle/>
          <a:p>
            <a:endParaRPr lang="pl-PL" b="1" dirty="0"/>
          </a:p>
          <a:p>
            <a:r>
              <a:rPr lang="pl-PL" b="1" dirty="0"/>
              <a:t>2679</a:t>
            </a:r>
            <a:r>
              <a:rPr lang="pl-PL" dirty="0"/>
              <a:t> zmian w nazewnictwie</a:t>
            </a:r>
            <a:endParaRPr lang="pl-PL" sz="2400" dirty="0"/>
          </a:p>
          <a:p>
            <a:r>
              <a:rPr lang="pl-PL" b="1" dirty="0"/>
              <a:t>5047</a:t>
            </a:r>
            <a:r>
              <a:rPr lang="pl-PL" dirty="0"/>
              <a:t> zmian i nowych nazw</a:t>
            </a:r>
          </a:p>
          <a:p>
            <a:endParaRPr lang="pl-PL" dirty="0"/>
          </a:p>
          <a:p>
            <a:pPr marL="0" lvl="1" indent="0">
              <a:buNone/>
            </a:pPr>
            <a:r>
              <a:rPr lang="pl-PL" dirty="0"/>
              <a:t>Najintensywniejsze okresy: zmiany przynależności państwowej, przyłączanie terenów do miasta, transformacje ustrojowe.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BD340F-F144-1045-A4B5-CF6B41CC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404664"/>
            <a:ext cx="5832648" cy="1012974"/>
          </a:xfrm>
        </p:spPr>
        <p:txBody>
          <a:bodyPr/>
          <a:lstStyle/>
          <a:p>
            <a:r>
              <a:rPr lang="pl-PL" b="1" dirty="0"/>
              <a:t>Częstotliwość zmian </a:t>
            </a:r>
            <a:br>
              <a:rPr lang="pl-PL" b="1" dirty="0"/>
            </a:br>
            <a:r>
              <a:rPr lang="pl-PL" b="1" dirty="0"/>
              <a:t>w nazewnictwie 1916 – 2018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90FC64-A5EB-4F91-83BE-DD571DE88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95096"/>
              </p:ext>
            </p:extLst>
          </p:nvPr>
        </p:nvGraphicFramePr>
        <p:xfrm>
          <a:off x="10688" y="2708920"/>
          <a:ext cx="91333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F1A370-BF2A-41A5-8D99-83A7ACF8DFA9}"/>
              </a:ext>
            </a:extLst>
          </p:cNvPr>
          <p:cNvSpPr txBox="1"/>
          <p:nvPr/>
        </p:nvSpPr>
        <p:spPr>
          <a:xfrm>
            <a:off x="6156176" y="3356992"/>
            <a:ext cx="20882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ZMIANY</a:t>
            </a:r>
          </a:p>
          <a:p>
            <a:pPr>
              <a:lnSpc>
                <a:spcPct val="150000"/>
              </a:lnSpc>
            </a:pPr>
            <a:r>
              <a:rPr lang="pl-PL" dirty="0"/>
              <a:t>ZMIANY + NOWE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C4E354-3567-4B1A-97F7-DD0B4137370A}"/>
              </a:ext>
            </a:extLst>
          </p:cNvPr>
          <p:cNvCxnSpPr>
            <a:cxnSpLocks/>
          </p:cNvCxnSpPr>
          <p:nvPr/>
        </p:nvCxnSpPr>
        <p:spPr>
          <a:xfrm>
            <a:off x="5796136" y="4038830"/>
            <a:ext cx="360040" cy="0"/>
          </a:xfrm>
          <a:prstGeom prst="line">
            <a:avLst/>
          </a:prstGeom>
          <a:ln w="57150">
            <a:solidFill>
              <a:srgbClr val="BE4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D6898-474B-4F61-8685-374B16ACCAA3}"/>
              </a:ext>
            </a:extLst>
          </p:cNvPr>
          <p:cNvCxnSpPr>
            <a:cxnSpLocks/>
          </p:cNvCxnSpPr>
          <p:nvPr/>
        </p:nvCxnSpPr>
        <p:spPr>
          <a:xfrm>
            <a:off x="5796136" y="3645024"/>
            <a:ext cx="360040" cy="0"/>
          </a:xfrm>
          <a:prstGeom prst="line">
            <a:avLst/>
          </a:prstGeom>
          <a:ln w="5715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8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1093F1-22AE-45A3-BD9C-D1B097DE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0" y="-119519"/>
            <a:ext cx="7998919" cy="70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955CC-4FE8-4F5A-99C6-5BD4C2A58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1"/>
          <a:stretch/>
        </p:blipFill>
        <p:spPr bwMode="auto">
          <a:xfrm>
            <a:off x="457200" y="4343400"/>
            <a:ext cx="1962150" cy="23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2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161FC600-AF91-42DF-BB71-543CEC577DF7}"/>
              </a:ext>
            </a:extLst>
          </p:cNvPr>
          <p:cNvSpPr txBox="1">
            <a:spLocks/>
          </p:cNvSpPr>
          <p:nvPr/>
        </p:nvSpPr>
        <p:spPr>
          <a:xfrm>
            <a:off x="395536" y="2264898"/>
            <a:ext cx="8748464" cy="2028198"/>
          </a:xfrm>
          <a:prstGeom prst="rect">
            <a:avLst/>
          </a:prstGeom>
          <a:solidFill>
            <a:srgbClr val="002D69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2D6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Badania jakościowe: 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wywiady indywidualne i fokusowe</a:t>
            </a:r>
          </a:p>
        </p:txBody>
      </p:sp>
    </p:spTree>
    <p:extLst>
      <p:ext uri="{BB962C8B-B14F-4D97-AF65-F5344CB8AC3E}">
        <p14:creationId xmlns:p14="http://schemas.microsoft.com/office/powerpoint/2010/main" val="208746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8C0EAF7F-9FE3-44CD-99D3-7F08B886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0192" y="3501008"/>
            <a:ext cx="2808883" cy="2808883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9DF5C2-2254-43E8-9495-592DCA55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47170"/>
            <a:ext cx="8352928" cy="2808883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Zagadnienie: p</a:t>
            </a:r>
            <a:r>
              <a:rPr lang="pl-PL" dirty="0"/>
              <a:t>rocesy decyzyjne dot. nazewnictwa ulic, decyzje o zmianach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Respondenci: </a:t>
            </a:r>
            <a:r>
              <a:rPr lang="pl-PL" dirty="0"/>
              <a:t>lokalna administracja, samorządowcy, rada miasta, komisje kultury, osoby decyzyjne (przypadek </a:t>
            </a:r>
            <a:r>
              <a:rPr lang="pl-PL" b="1" dirty="0">
                <a:solidFill>
                  <a:srgbClr val="FF0000"/>
                </a:solidFill>
              </a:rPr>
              <a:t>ZBĄSZYNIA</a:t>
            </a:r>
            <a:r>
              <a:rPr lang="pl-PL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Problem: </a:t>
            </a: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Odmowa (zasłanianie się procedurami)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Opcje polityczne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13CABE0-FE49-458A-B9E6-41636BA2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Wywiady indywidualne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7492AD8-5866-4006-B3F9-C3C8BF633A9A}"/>
              </a:ext>
            </a:extLst>
          </p:cNvPr>
          <p:cNvSpPr/>
          <p:nvPr/>
        </p:nvSpPr>
        <p:spPr>
          <a:xfrm>
            <a:off x="611560" y="4756053"/>
            <a:ext cx="5688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2400" dirty="0">
                <a:solidFill>
                  <a:srgbClr val="FF0000"/>
                </a:solidFill>
              </a:rPr>
              <a:t>Wywiady indywidualne jako podstawa do przygotowania zagadnień do wywiadów fokusowych</a:t>
            </a:r>
          </a:p>
        </p:txBody>
      </p:sp>
    </p:spTree>
    <p:extLst>
      <p:ext uri="{BB962C8B-B14F-4D97-AF65-F5344CB8AC3E}">
        <p14:creationId xmlns:p14="http://schemas.microsoft.com/office/powerpoint/2010/main" val="199043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13CABE0-FE49-458A-B9E6-41636BA2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Wywiady fokusowe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439ACB3B-172E-4045-8FB9-ADDC54BF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293096"/>
            <a:ext cx="8352928" cy="1671216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Problem: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Poznań – wielu respondentów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Słubice – brak odźwiernego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Zbąszyń – „wszyscy są wszystkimi”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</p:txBody>
      </p:sp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EB8FC0B0-2F0C-466C-ACC6-01F8BA55F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0112" y="4257817"/>
            <a:ext cx="3533618" cy="2066535"/>
          </a:xfrm>
          <a:prstGeom prst="rect">
            <a:avLst/>
          </a:prstGeom>
        </p:spPr>
      </p:pic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CAEADFA8-2AA7-4705-8CFE-874B8F309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65551"/>
              </p:ext>
            </p:extLst>
          </p:nvPr>
        </p:nvGraphicFramePr>
        <p:xfrm>
          <a:off x="0" y="1556792"/>
          <a:ext cx="918051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113">
                  <a:extLst>
                    <a:ext uri="{9D8B030D-6E8A-4147-A177-3AD203B41FA5}">
                      <a16:colId xmlns:a16="http://schemas.microsoft.com/office/drawing/2014/main" val="3467675962"/>
                    </a:ext>
                  </a:extLst>
                </a:gridCol>
                <a:gridCol w="4346399">
                  <a:extLst>
                    <a:ext uri="{9D8B030D-6E8A-4147-A177-3AD203B41FA5}">
                      <a16:colId xmlns:a16="http://schemas.microsoft.com/office/drawing/2014/main" val="2108176365"/>
                    </a:ext>
                  </a:extLst>
                </a:gridCol>
              </a:tblGrid>
              <a:tr h="380002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Zagadnienie: </a:t>
                      </a:r>
                      <a:endParaRPr lang="pl-PL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Respondenci: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83788"/>
                  </a:ext>
                </a:extLst>
              </a:tr>
              <a:tr h="672311">
                <a:tc>
                  <a:txBody>
                    <a:bodyPr/>
                    <a:lstStyle/>
                    <a:p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Ideologizacja procesu nauczania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Nauczyciele, edukatorzy, instytucje kultury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80903"/>
                  </a:ext>
                </a:extLst>
              </a:tr>
              <a:tr h="380002">
                <a:tc>
                  <a:txBody>
                    <a:bodyPr/>
                    <a:lstStyle/>
                    <a:p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Strategia kreacji dla osób z zewnątrz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Organizatorzy turystyki, przewodnicy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967177"/>
                  </a:ext>
                </a:extLst>
              </a:tr>
              <a:tr h="672311">
                <a:tc>
                  <a:txBody>
                    <a:bodyPr/>
                    <a:lstStyle/>
                    <a:p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Perspektywa oddolna, </a:t>
                      </a:r>
                      <a:r>
                        <a:rPr lang="pl-PL" sz="2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antyadministracyjna</a:t>
                      </a:r>
                      <a:endParaRPr lang="pl-PL" sz="2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Lokalni działacze, </a:t>
                      </a:r>
                      <a:r>
                        <a:rPr lang="pl-PL" sz="220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blogerzy</a:t>
                      </a:r>
                      <a:r>
                        <a:rPr lang="pl-PL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dziennikarze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2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3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161FC600-AF91-42DF-BB71-543CEC577DF7}"/>
              </a:ext>
            </a:extLst>
          </p:cNvPr>
          <p:cNvSpPr txBox="1">
            <a:spLocks/>
          </p:cNvSpPr>
          <p:nvPr/>
        </p:nvSpPr>
        <p:spPr>
          <a:xfrm>
            <a:off x="395536" y="2264898"/>
            <a:ext cx="8748464" cy="2028198"/>
          </a:xfrm>
          <a:prstGeom prst="rect">
            <a:avLst/>
          </a:prstGeom>
          <a:solidFill>
            <a:srgbClr val="002D69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2D6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Badania jakościowe: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analiza prasy</a:t>
            </a:r>
          </a:p>
        </p:txBody>
      </p:sp>
    </p:spTree>
    <p:extLst>
      <p:ext uri="{BB962C8B-B14F-4D97-AF65-F5344CB8AC3E}">
        <p14:creationId xmlns:p14="http://schemas.microsoft.com/office/powerpoint/2010/main" val="383613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>
            <a:extLst>
              <a:ext uri="{FF2B5EF4-FFF2-40B4-BE49-F238E27FC236}">
                <a16:creationId xmlns:a16="http://schemas.microsoft.com/office/drawing/2014/main" id="{B94A7F01-DF7F-8149-A5AA-3C9BC4B4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2400" b="1" dirty="0"/>
              <a:t>Częstość występowania artykułów prasowych na temat zmiany nazewnictwa ulic w GW 2005-2018</a:t>
            </a:r>
            <a:endParaRPr lang="en-GB" altLang="en-US" sz="2400" b="1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2617A6C-0D5A-7F43-B354-5C49D66BD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169941"/>
              </p:ext>
            </p:extLst>
          </p:nvPr>
        </p:nvGraphicFramePr>
        <p:xfrm>
          <a:off x="323528" y="1988841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91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692CA34-FBE5-584D-A283-CE6DC9041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76416"/>
              </p:ext>
            </p:extLst>
          </p:nvPr>
        </p:nvGraphicFramePr>
        <p:xfrm>
          <a:off x="395287" y="2564904"/>
          <a:ext cx="8353425" cy="25434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3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683">
                <a:tc>
                  <a:txBody>
                    <a:bodyPr/>
                    <a:lstStyle/>
                    <a:p>
                      <a:pPr algn="ctr"/>
                      <a:r>
                        <a:rPr lang="pl-PL" sz="2800" b="1" i="1" dirty="0">
                          <a:solidFill>
                            <a:srgbClr val="002D69"/>
                          </a:solidFill>
                        </a:rPr>
                        <a:t>Głos Wielkopolski</a:t>
                      </a:r>
                      <a:endParaRPr lang="en-GB" sz="2800" b="1" i="1" dirty="0">
                        <a:solidFill>
                          <a:srgbClr val="002D69"/>
                        </a:solidFill>
                      </a:endParaRPr>
                    </a:p>
                  </a:txBody>
                  <a:tcPr marL="85076" marR="85076" marT="34301" marB="343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i="1" baseline="0" dirty="0">
                          <a:solidFill>
                            <a:srgbClr val="002D69"/>
                          </a:solidFill>
                        </a:rPr>
                        <a:t>Gazeta Wyborcza, </a:t>
                      </a:r>
                    </a:p>
                    <a:p>
                      <a:pPr algn="ctr"/>
                      <a:r>
                        <a:rPr lang="pl-PL" sz="2800" b="1" i="0" baseline="0" dirty="0">
                          <a:solidFill>
                            <a:srgbClr val="002D69"/>
                          </a:solidFill>
                        </a:rPr>
                        <a:t>dodatek poznański</a:t>
                      </a:r>
                      <a:endParaRPr lang="en-GB" sz="2800" b="1" i="0" dirty="0">
                        <a:solidFill>
                          <a:srgbClr val="002D69"/>
                        </a:solidFill>
                      </a:endParaRPr>
                    </a:p>
                  </a:txBody>
                  <a:tcPr marL="85076" marR="85076" marT="34301" marB="343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683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solidFill>
                            <a:srgbClr val="002D69"/>
                          </a:solidFill>
                        </a:rPr>
                        <a:t>23 artykuły</a:t>
                      </a:r>
                      <a:endParaRPr lang="en-GB" sz="2800" dirty="0">
                        <a:solidFill>
                          <a:srgbClr val="002D69"/>
                        </a:solidFill>
                      </a:endParaRPr>
                    </a:p>
                  </a:txBody>
                  <a:tcPr marL="85076" marR="85076" marT="34301" marB="34301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solidFill>
                            <a:srgbClr val="002D69"/>
                          </a:solidFill>
                        </a:rPr>
                        <a:t>23 artykuły</a:t>
                      </a:r>
                      <a:endParaRPr lang="en-GB" sz="2800" dirty="0">
                        <a:solidFill>
                          <a:srgbClr val="002D69"/>
                        </a:solidFill>
                      </a:endParaRPr>
                    </a:p>
                  </a:txBody>
                  <a:tcPr marL="85076" marR="85076" marT="34301" marB="34301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83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solidFill>
                            <a:srgbClr val="002D69"/>
                          </a:solidFill>
                        </a:rPr>
                        <a:t>11 100 wyrazów</a:t>
                      </a:r>
                      <a:endParaRPr lang="en-GB" sz="2800" dirty="0">
                        <a:solidFill>
                          <a:srgbClr val="002D69"/>
                        </a:solidFill>
                      </a:endParaRPr>
                    </a:p>
                  </a:txBody>
                  <a:tcPr marL="85076" marR="85076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solidFill>
                            <a:srgbClr val="002D69"/>
                          </a:solidFill>
                        </a:rPr>
                        <a:t>12 600 wyrazów</a:t>
                      </a:r>
                      <a:endParaRPr lang="en-GB" sz="2800" dirty="0">
                        <a:solidFill>
                          <a:srgbClr val="002D69"/>
                        </a:solidFill>
                      </a:endParaRPr>
                    </a:p>
                  </a:txBody>
                  <a:tcPr marL="85076" marR="85076" marT="34301" marB="343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30" name="Tytuł 1">
            <a:extLst>
              <a:ext uri="{FF2B5EF4-FFF2-40B4-BE49-F238E27FC236}">
                <a16:creationId xmlns:a16="http://schemas.microsoft.com/office/drawing/2014/main" id="{39961FED-587A-B04B-9509-263ABC8E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661" y="332656"/>
            <a:ext cx="6995120" cy="1012974"/>
          </a:xfrm>
        </p:spPr>
        <p:txBody>
          <a:bodyPr/>
          <a:lstStyle/>
          <a:p>
            <a:r>
              <a:rPr lang="pl-PL" altLang="en-US" b="1" dirty="0"/>
              <a:t>Korpus prasowy:</a:t>
            </a:r>
            <a:br>
              <a:rPr lang="pl-PL" altLang="en-US" b="1" dirty="0"/>
            </a:br>
            <a:r>
              <a:rPr lang="pl-PL" altLang="en-US" b="1" dirty="0"/>
              <a:t>23 lutego &gt; por. Janiny Lewandowskiej do lipca 2018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30296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6CA3AB8-B112-4FC4-8C5B-A860AE65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Zespół projektu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EC136472-0E89-462B-A3D4-0F86F8896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17973"/>
              </p:ext>
            </p:extLst>
          </p:nvPr>
        </p:nvGraphicFramePr>
        <p:xfrm>
          <a:off x="0" y="1734820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604">
                  <a:extLst>
                    <a:ext uri="{9D8B030D-6E8A-4147-A177-3AD203B41FA5}">
                      <a16:colId xmlns:a16="http://schemas.microsoft.com/office/drawing/2014/main" val="2085748148"/>
                    </a:ext>
                  </a:extLst>
                </a:gridCol>
                <a:gridCol w="2871669">
                  <a:extLst>
                    <a:ext uri="{9D8B030D-6E8A-4147-A177-3AD203B41FA5}">
                      <a16:colId xmlns:a16="http://schemas.microsoft.com/office/drawing/2014/main" val="2990922551"/>
                    </a:ext>
                  </a:extLst>
                </a:gridCol>
                <a:gridCol w="3740727">
                  <a:extLst>
                    <a:ext uri="{9D8B030D-6E8A-4147-A177-3AD203B41FA5}">
                      <a16:colId xmlns:a16="http://schemas.microsoft.com/office/drawing/2014/main" val="2916011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NIEMCY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POLSKA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43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KIEROWNICZKA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Prof. Dr. Isabelle </a:t>
                      </a:r>
                      <a:r>
                        <a:rPr lang="pl-PL" b="1" dirty="0" err="1"/>
                        <a:t>Buchstaller</a:t>
                      </a:r>
                      <a:endParaRPr lang="pl-PL" b="1" dirty="0"/>
                    </a:p>
                    <a:p>
                      <a:r>
                        <a:rPr lang="pl-PL" dirty="0" err="1"/>
                        <a:t>Universität</a:t>
                      </a:r>
                      <a:r>
                        <a:rPr lang="pl-PL" dirty="0"/>
                        <a:t> Duisburg-Essen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Dr hab. Małgorzata </a:t>
                      </a:r>
                      <a:r>
                        <a:rPr lang="pl-PL" b="1" dirty="0" err="1"/>
                        <a:t>Fabiszak</a:t>
                      </a:r>
                      <a:endParaRPr lang="pl-PL" b="1" dirty="0"/>
                    </a:p>
                    <a:p>
                      <a:r>
                        <a:rPr lang="pl-PL" b="0" dirty="0"/>
                        <a:t>Wydział Anglistyki UAM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7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GŁÓWNY WYKONAWCY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Dr </a:t>
                      </a:r>
                      <a:r>
                        <a:rPr lang="pl-PL" b="1" dirty="0" err="1"/>
                        <a:t>Seraphim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Alvanides</a:t>
                      </a:r>
                      <a:r>
                        <a:rPr lang="pl-PL" b="1" dirty="0"/>
                        <a:t> </a:t>
                      </a:r>
                    </a:p>
                    <a:p>
                      <a:r>
                        <a:rPr lang="pl-PL" b="0" i="0" dirty="0" err="1"/>
                        <a:t>Northumbria</a:t>
                      </a:r>
                      <a:r>
                        <a:rPr lang="pl-PL" b="0" i="0" dirty="0"/>
                        <a:t>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Dr hab. Anna Weronika Brzezińska</a:t>
                      </a:r>
                    </a:p>
                    <a:p>
                      <a:r>
                        <a:rPr lang="pl-PL" b="0" dirty="0"/>
                        <a:t>Instytut Etnologii i </a:t>
                      </a:r>
                      <a:r>
                        <a:rPr lang="pl-PL" b="0" dirty="0" err="1"/>
                        <a:t>Antr</a:t>
                      </a:r>
                      <a:r>
                        <a:rPr lang="pl-PL" b="0" dirty="0"/>
                        <a:t>. Kult. UAM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1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WYKONAWCY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M. Ed. </a:t>
                      </a:r>
                      <a:r>
                        <a:rPr lang="pl-PL" b="1" dirty="0" err="1"/>
                        <a:t>Frauke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Griese</a:t>
                      </a:r>
                      <a:endParaRPr lang="pl-PL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Universität</a:t>
                      </a:r>
                      <a:r>
                        <a:rPr lang="pl-PL" dirty="0"/>
                        <a:t> Duisburg-Essen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Mgr Patryk </a:t>
                      </a:r>
                      <a:r>
                        <a:rPr lang="pl-PL" b="1" dirty="0" err="1"/>
                        <a:t>Dobkiewicz</a:t>
                      </a:r>
                      <a:endParaRPr lang="pl-PL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/>
                        <a:t>Wydział Anglistyki UAM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7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M. Ed. Carolin Schneider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Universität</a:t>
                      </a:r>
                      <a:r>
                        <a:rPr lang="pl-PL" dirty="0"/>
                        <a:t> Duisburg-Essen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Mgr Tomasz </a:t>
                      </a:r>
                      <a:r>
                        <a:rPr lang="pl-PL" b="1" dirty="0" err="1"/>
                        <a:t>Dyrmo</a:t>
                      </a:r>
                      <a:endParaRPr lang="pl-PL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/>
                        <a:t>Wydział Anglistyki UAM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5059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C3CFB25-E7C3-4C0A-8096-5303FA09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33155"/>
            <a:ext cx="2736304" cy="3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80DADAD-D282-4E88-A04B-FF1A84754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68" y="4877389"/>
            <a:ext cx="3059832" cy="25813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4CAB58C-4929-4947-B28C-40E2BE0C01A9}"/>
              </a:ext>
            </a:extLst>
          </p:cNvPr>
          <p:cNvSpPr/>
          <p:nvPr/>
        </p:nvSpPr>
        <p:spPr>
          <a:xfrm>
            <a:off x="0" y="5373216"/>
            <a:ext cx="4095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Program: Beethoven 2</a:t>
            </a:r>
          </a:p>
          <a:p>
            <a:r>
              <a:rPr lang="pl-PL" b="1" dirty="0"/>
              <a:t>Nr projektu: 2016/23/G/HS2/OO827</a:t>
            </a:r>
          </a:p>
          <a:p>
            <a:r>
              <a:rPr lang="pl-PL" b="1" dirty="0"/>
              <a:t>Okres realizacji projektu: 2018-2021</a:t>
            </a:r>
          </a:p>
        </p:txBody>
      </p:sp>
    </p:spTree>
    <p:extLst>
      <p:ext uri="{BB962C8B-B14F-4D97-AF65-F5344CB8AC3E}">
        <p14:creationId xmlns:p14="http://schemas.microsoft.com/office/powerpoint/2010/main" val="322338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7345A-6B72-7745-86B0-A3504ADC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6"/>
            <a:ext cx="8748464" cy="4104456"/>
          </a:xfrm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chemeClr val="tx1"/>
                </a:solidFill>
              </a:rPr>
              <a:t>analiza nominalizacji</a:t>
            </a:r>
          </a:p>
          <a:p>
            <a:pPr>
              <a:defRPr/>
            </a:pPr>
            <a:r>
              <a:rPr lang="pl-PL" sz="2800" dirty="0">
                <a:solidFill>
                  <a:srgbClr val="00B0F0"/>
                </a:solidFill>
              </a:rPr>
              <a:t>analiza predykacji</a:t>
            </a:r>
          </a:p>
          <a:p>
            <a:pPr>
              <a:defRPr/>
            </a:pPr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analiza toposów</a:t>
            </a:r>
          </a:p>
          <a:p>
            <a:pPr>
              <a:defRPr/>
            </a:pPr>
            <a:r>
              <a:rPr lang="pl-PL" sz="2800" dirty="0" err="1">
                <a:solidFill>
                  <a:schemeClr val="bg1">
                    <a:lumMod val="50000"/>
                  </a:schemeClr>
                </a:solidFill>
              </a:rPr>
              <a:t>mitygacje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, intensyfikacje</a:t>
            </a:r>
            <a:r>
              <a:rPr lang="pl-PL" sz="2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pl-PL" sz="2800" dirty="0">
                <a:solidFill>
                  <a:srgbClr val="00B050"/>
                </a:solidFill>
              </a:rPr>
              <a:t>ramowanie</a:t>
            </a:r>
          </a:p>
          <a:p>
            <a:pPr>
              <a:defRPr/>
            </a:pPr>
            <a:endParaRPr lang="pl-PL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400" dirty="0"/>
              <a:t>(</a:t>
            </a:r>
            <a:r>
              <a:rPr lang="en-GB" sz="2400" dirty="0" err="1"/>
              <a:t>Reisigl</a:t>
            </a:r>
            <a:r>
              <a:rPr lang="en-GB" sz="2400" dirty="0"/>
              <a:t> </a:t>
            </a:r>
            <a:r>
              <a:rPr lang="pl-PL" sz="2400" dirty="0"/>
              <a:t>i </a:t>
            </a:r>
            <a:r>
              <a:rPr lang="en-GB" sz="2400" dirty="0" err="1"/>
              <a:t>Wodak</a:t>
            </a:r>
            <a:r>
              <a:rPr lang="en-GB" sz="2400" dirty="0"/>
              <a:t> 2001</a:t>
            </a:r>
            <a:r>
              <a:rPr lang="pl-PL" sz="2400" dirty="0"/>
              <a:t>, </a:t>
            </a:r>
            <a:r>
              <a:rPr lang="pl-PL" sz="2400" dirty="0" err="1"/>
              <a:t>Reisigl</a:t>
            </a:r>
            <a:r>
              <a:rPr lang="pl-PL" sz="2400" dirty="0"/>
              <a:t> i </a:t>
            </a:r>
            <a:r>
              <a:rPr lang="pl-PL" sz="2400" dirty="0" err="1"/>
              <a:t>Wodak</a:t>
            </a:r>
            <a:r>
              <a:rPr lang="pl-PL" sz="2400" dirty="0"/>
              <a:t> 2009,  </a:t>
            </a:r>
            <a:r>
              <a:rPr lang="pl-PL" sz="2400" dirty="0" err="1"/>
              <a:t>Wodak</a:t>
            </a:r>
            <a:r>
              <a:rPr lang="pl-PL" sz="2400" dirty="0"/>
              <a:t> i Krzyżanowski 2008)</a:t>
            </a:r>
            <a:endParaRPr lang="en-GB" sz="2400" dirty="0"/>
          </a:p>
        </p:txBody>
      </p:sp>
      <p:sp>
        <p:nvSpPr>
          <p:cNvPr id="49154" name="Tytuł 1">
            <a:extLst>
              <a:ext uri="{FF2B5EF4-FFF2-40B4-BE49-F238E27FC236}">
                <a16:creationId xmlns:a16="http://schemas.microsoft.com/office/drawing/2014/main" id="{6B10C9B2-D73A-4C45-92D6-327BE755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dirty="0"/>
              <a:t>Podejście historyczno-dyskursywne</a:t>
            </a:r>
            <a:endParaRPr lang="en-GB" altLang="en-US" b="1" dirty="0"/>
          </a:p>
        </p:txBody>
      </p:sp>
      <p:sp>
        <p:nvSpPr>
          <p:cNvPr id="49156" name="Symbol zastępczy numeru slajdu 3">
            <a:extLst>
              <a:ext uri="{FF2B5EF4-FFF2-40B4-BE49-F238E27FC236}">
                <a16:creationId xmlns:a16="http://schemas.microsoft.com/office/drawing/2014/main" id="{319AB94D-34FA-7145-85BE-BE8086DFFF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3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230837-F8BC-0345-AD04-CC4A1E3C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4032448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kern="1200" dirty="0">
                <a:solidFill>
                  <a:schemeClr val="tx1"/>
                </a:solidFill>
              </a:rPr>
              <a:t>Zdaniem </a:t>
            </a:r>
            <a:r>
              <a:rPr lang="pl-PL" sz="2200" b="1" kern="1200" dirty="0">
                <a:solidFill>
                  <a:schemeClr val="tx1"/>
                </a:solidFill>
              </a:rPr>
              <a:t>Zbigniewa Hoffmanna </a:t>
            </a:r>
            <a:r>
              <a:rPr lang="pl-PL" sz="2200" kern="1200" dirty="0">
                <a:solidFill>
                  <a:schemeClr val="tx1"/>
                </a:solidFill>
              </a:rPr>
              <a:t>nazwa ulicy 23 Lutego jest związana z wejściem wojsk Armii Sowieckiej do Poznania w 1945 roku. </a:t>
            </a:r>
            <a:r>
              <a:rPr lang="pl-PL" sz="2200" b="1" kern="1200" dirty="0">
                <a:solidFill>
                  <a:schemeClr val="tx1"/>
                </a:solidFill>
              </a:rPr>
              <a:t>Wojewoda</a:t>
            </a:r>
            <a:r>
              <a:rPr lang="pl-PL" sz="2200" kern="1200" dirty="0">
                <a:solidFill>
                  <a:schemeClr val="tx1"/>
                </a:solidFill>
              </a:rPr>
              <a:t> </a:t>
            </a:r>
            <a:r>
              <a:rPr lang="pl-PL" sz="2200" kern="1200" dirty="0">
                <a:solidFill>
                  <a:srgbClr val="00B0F0"/>
                </a:solidFill>
              </a:rPr>
              <a:t>jest otwarty na składane propozycje mieszkańców</a:t>
            </a:r>
            <a:r>
              <a:rPr lang="pl-PL" sz="2200" kern="1200" dirty="0">
                <a:solidFill>
                  <a:schemeClr val="tx1"/>
                </a:solidFill>
              </a:rPr>
              <a:t>, (…) Na bieżąco </a:t>
            </a:r>
            <a:r>
              <a:rPr lang="pl-PL" sz="2200" kern="1200" dirty="0">
                <a:solidFill>
                  <a:srgbClr val="00B0F0"/>
                </a:solidFill>
              </a:rPr>
              <a:t>konsultujemy się również z Instytutem Pamięci Narodowej</a:t>
            </a:r>
            <a:r>
              <a:rPr lang="pl-PL" sz="2200" kern="1200" dirty="0">
                <a:solidFill>
                  <a:schemeClr val="tx1"/>
                </a:solidFill>
              </a:rPr>
              <a:t> </a:t>
            </a:r>
            <a:r>
              <a:rPr lang="pl-PL" sz="2200" kern="1200" dirty="0">
                <a:solidFill>
                  <a:srgbClr val="00B050"/>
                </a:solidFill>
              </a:rPr>
              <a:t>–</a:t>
            </a:r>
            <a:r>
              <a:rPr lang="pl-PL" sz="2200" kern="1200" dirty="0">
                <a:solidFill>
                  <a:schemeClr val="tx1"/>
                </a:solidFill>
              </a:rPr>
              <a:t> </a:t>
            </a:r>
            <a:r>
              <a:rPr lang="pl-PL" sz="2200" kern="1200" dirty="0">
                <a:solidFill>
                  <a:srgbClr val="00B050"/>
                </a:solidFill>
              </a:rPr>
              <a:t>mówi</a:t>
            </a:r>
            <a:r>
              <a:rPr lang="pl-PL" sz="2200" kern="1200" dirty="0">
                <a:solidFill>
                  <a:schemeClr val="tx1"/>
                </a:solidFill>
              </a:rPr>
              <a:t> </a:t>
            </a:r>
            <a:r>
              <a:rPr lang="pl-PL" sz="2200" b="1" kern="1200" dirty="0">
                <a:solidFill>
                  <a:schemeClr val="tx1"/>
                </a:solidFill>
              </a:rPr>
              <a:t>wojewoda wielkopolski Zbigniew Hoffmann</a:t>
            </a:r>
            <a:r>
              <a:rPr lang="pl-PL" sz="2200" kern="1200" dirty="0">
                <a:solidFill>
                  <a:schemeClr val="tx1"/>
                </a:solidFill>
              </a:rPr>
              <a:t>. </a:t>
            </a:r>
            <a:r>
              <a:rPr lang="pl-PL" sz="2200" kern="1200" dirty="0">
                <a:solidFill>
                  <a:srgbClr val="00B050"/>
                </a:solidFill>
              </a:rPr>
              <a:t>W Wielkopolsce samorządy zmieniły około 100 nazw ulic*, powołując się na ustawę dekomunizacyjną.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kern="1200" dirty="0">
              <a:solidFill>
                <a:srgbClr val="00B050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kern="1200" dirty="0">
              <a:solidFill>
                <a:srgbClr val="00B050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kern="1200" dirty="0">
              <a:solidFill>
                <a:srgbClr val="00B050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kern="1200" dirty="0">
                <a:solidFill>
                  <a:schemeClr val="tx2">
                    <a:lumMod val="75000"/>
                  </a:schemeClr>
                </a:solidFill>
              </a:rPr>
              <a:t>* w Poznaniu 6 nazw</a:t>
            </a:r>
            <a:endParaRPr lang="en-GB" sz="22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178" name="Tytuł 1">
            <a:extLst>
              <a:ext uri="{FF2B5EF4-FFF2-40B4-BE49-F238E27FC236}">
                <a16:creationId xmlns:a16="http://schemas.microsoft.com/office/drawing/2014/main" id="{14228115-2765-1547-9F77-484A0002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i="1" dirty="0"/>
              <a:t>Głos Wielkopolski, </a:t>
            </a:r>
            <a:r>
              <a:rPr lang="pl-PL" altLang="en-US" b="1" dirty="0"/>
              <a:t>02.11.2017</a:t>
            </a:r>
            <a:endParaRPr lang="en-GB" altLang="en-US" b="1" dirty="0"/>
          </a:p>
        </p:txBody>
      </p:sp>
      <p:sp>
        <p:nvSpPr>
          <p:cNvPr id="50180" name="Symbol zastępczy numeru slajdu 3">
            <a:extLst>
              <a:ext uri="{FF2B5EF4-FFF2-40B4-BE49-F238E27FC236}">
                <a16:creationId xmlns:a16="http://schemas.microsoft.com/office/drawing/2014/main" id="{E57818D5-4A85-FE4D-A06C-F0843DCC8E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0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3246D-E92D-EC43-AC33-D1B03767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38884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200" kern="1200" dirty="0">
                <a:solidFill>
                  <a:srgbClr val="00B050"/>
                </a:solidFill>
              </a:rPr>
              <a:t>Kto może zostać nowym patronem tej ważnej arterii komunikacyjnej w centrum? "</a:t>
            </a:r>
            <a:r>
              <a:rPr lang="pl-PL" sz="2200" b="1" kern="1200" dirty="0">
                <a:solidFill>
                  <a:schemeClr val="tx1"/>
                </a:solidFill>
              </a:rPr>
              <a:t>Wojewoda Zbigniew Hoffmann </a:t>
            </a:r>
            <a:r>
              <a:rPr lang="pl-PL" sz="2200" kern="1200" dirty="0">
                <a:solidFill>
                  <a:srgbClr val="00B0F0"/>
                </a:solidFill>
              </a:rPr>
              <a:t>jest otwarty na propozycje nowych nazw</a:t>
            </a:r>
            <a:r>
              <a:rPr lang="pl-PL" sz="2200" kern="1200" dirty="0">
                <a:solidFill>
                  <a:schemeClr val="tx1"/>
                </a:solidFill>
              </a:rPr>
              <a:t>. (…)</a:t>
            </a:r>
            <a:r>
              <a:rPr lang="pl-PL" sz="2200" kern="1200" dirty="0">
                <a:solidFill>
                  <a:srgbClr val="00B050"/>
                </a:solidFill>
              </a:rPr>
              <a:t>" - napisał nam rzecznik wojewody</a:t>
            </a:r>
            <a:r>
              <a:rPr lang="pl-PL" sz="2200" kern="1200" dirty="0">
                <a:solidFill>
                  <a:schemeClr val="tx1"/>
                </a:solidFill>
              </a:rPr>
              <a:t>.</a:t>
            </a:r>
            <a:endParaRPr lang="en-GB" sz="2200" kern="12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200" kern="1200" dirty="0">
                <a:solidFill>
                  <a:srgbClr val="00B050"/>
                </a:solidFill>
              </a:rPr>
              <a:t>Ale może to być zasłona dymna. Według naszych informacji </a:t>
            </a:r>
            <a:r>
              <a:rPr lang="pl-PL" sz="2200" b="1" kern="1200" dirty="0">
                <a:solidFill>
                  <a:schemeClr val="tx1"/>
                </a:solidFill>
              </a:rPr>
              <a:t>Zbigniew Hoffmann </a:t>
            </a:r>
            <a:r>
              <a:rPr lang="pl-PL" sz="2200" kern="1200" dirty="0">
                <a:solidFill>
                  <a:schemeClr val="tx1"/>
                </a:solidFill>
              </a:rPr>
              <a:t>nosi się z zamiarem nadania tej ulicy nazwy Lecha Kaczyńskiego, tragicznie zmarłego prezydenta RP, który zginął </a:t>
            </a:r>
            <a:r>
              <a:rPr lang="pl-PL" sz="2200" kern="1200" dirty="0">
                <a:solidFill>
                  <a:srgbClr val="00B050"/>
                </a:solidFill>
              </a:rPr>
              <a:t>w katastrofie smoleńskiej</a:t>
            </a:r>
            <a:r>
              <a:rPr lang="pl-PL" sz="2200" kern="1200" dirty="0">
                <a:solidFill>
                  <a:schemeClr val="tx1"/>
                </a:solidFill>
              </a:rPr>
              <a:t> w 2010 r.</a:t>
            </a:r>
            <a:endParaRPr lang="en-GB" sz="2200" kern="12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51202" name="Tytuł 1">
            <a:extLst>
              <a:ext uri="{FF2B5EF4-FFF2-40B4-BE49-F238E27FC236}">
                <a16:creationId xmlns:a16="http://schemas.microsoft.com/office/drawing/2014/main" id="{93B138D9-06D3-8344-A548-D0EBA299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i="1" dirty="0"/>
              <a:t>Gazeta Wyborcza</a:t>
            </a:r>
            <a:r>
              <a:rPr lang="pl-PL" altLang="en-US" b="1" dirty="0"/>
              <a:t>, 02.11.2017.</a:t>
            </a:r>
            <a:endParaRPr lang="en-GB" altLang="en-US" b="1" dirty="0"/>
          </a:p>
        </p:txBody>
      </p:sp>
      <p:sp>
        <p:nvSpPr>
          <p:cNvPr id="51204" name="Symbol zastępczy numeru slajdu 3">
            <a:extLst>
              <a:ext uri="{FF2B5EF4-FFF2-40B4-BE49-F238E27FC236}">
                <a16:creationId xmlns:a16="http://schemas.microsoft.com/office/drawing/2014/main" id="{7A5FFE7B-B231-DB43-85DB-3E069F1C5B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80F039BD-8D8D-6D44-B3D3-765C436F6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1748"/>
              </p:ext>
            </p:extLst>
          </p:nvPr>
        </p:nvGraphicFramePr>
        <p:xfrm>
          <a:off x="395288" y="1700213"/>
          <a:ext cx="8353425" cy="46513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8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701">
                <a:tc>
                  <a:txBody>
                    <a:bodyPr/>
                    <a:lstStyle/>
                    <a:p>
                      <a:r>
                        <a:rPr lang="en-GB" sz="2000" kern="1200" dirty="0" err="1">
                          <a:solidFill>
                            <a:srgbClr val="002D69"/>
                          </a:solidFill>
                          <a:effectLst/>
                        </a:rPr>
                        <a:t>Głos</a:t>
                      </a:r>
                      <a:r>
                        <a:rPr lang="en-GB" sz="2000" kern="1200" dirty="0">
                          <a:solidFill>
                            <a:srgbClr val="002D69"/>
                          </a:solidFill>
                          <a:effectLst/>
                        </a:rPr>
                        <a:t> N= 40</a:t>
                      </a:r>
                      <a:endParaRPr lang="en-GB" sz="2000" b="0" kern="1200" dirty="0">
                        <a:solidFill>
                          <a:srgbClr val="002D6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26" marR="92526" marT="45728" marB="45728"/>
                </a:tc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rgbClr val="002D69"/>
                          </a:solidFill>
                          <a:effectLst/>
                        </a:rPr>
                        <a:t>GW, N= 94</a:t>
                      </a:r>
                      <a:endParaRPr lang="en-GB" sz="2000" b="0" dirty="0">
                        <a:solidFill>
                          <a:srgbClr val="002D69"/>
                        </a:solidFill>
                      </a:endParaRPr>
                    </a:p>
                  </a:txBody>
                  <a:tcPr marL="92526" marR="92526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solidFill>
                          <a:srgbClr val="002D6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26" marR="92526" marT="45728" marB="45728"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rgbClr val="002D69"/>
                          </a:solidFill>
                          <a:effectLst/>
                        </a:rPr>
                        <a:t>Walczy, nie odpuści, zdecyduje się na dalszą walkę w sądzie, nie mógł się jednak specjalnie wykazać, będzie parł do szybkiej zmiany tabliczek? (5)</a:t>
                      </a:r>
                      <a:endParaRPr lang="en-GB" sz="1800" b="0" kern="1200" dirty="0">
                        <a:solidFill>
                          <a:srgbClr val="002D6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26" marR="92526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7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rgbClr val="7C2128"/>
                          </a:solidFill>
                          <a:effectLst/>
                        </a:rPr>
                        <a:t>zamierza zdekomunizować (1)</a:t>
                      </a:r>
                      <a:endParaRPr lang="en-GB" sz="1800" b="0" kern="1200" dirty="0">
                        <a:solidFill>
                          <a:srgbClr val="7C21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26" marR="92526" marT="45728" marB="45728"/>
                </a:tc>
                <a:tc>
                  <a:txBody>
                    <a:bodyPr/>
                    <a:lstStyle/>
                    <a:p>
                      <a:r>
                        <a:rPr lang="pl-PL" sz="1800" kern="1200">
                          <a:solidFill>
                            <a:srgbClr val="7C2128"/>
                          </a:solidFill>
                          <a:effectLst/>
                        </a:rPr>
                        <a:t>Zdekomunizował ulicę</a:t>
                      </a:r>
                      <a:r>
                        <a:rPr lang="pl-PL" sz="1800" kern="1200" baseline="0">
                          <a:solidFill>
                            <a:srgbClr val="7C2128"/>
                          </a:solidFill>
                          <a:effectLst/>
                        </a:rPr>
                        <a:t> / </a:t>
                      </a:r>
                      <a:r>
                        <a:rPr lang="pl-PL" sz="1800" kern="1200">
                          <a:solidFill>
                            <a:srgbClr val="7C2128"/>
                          </a:solidFill>
                          <a:effectLst/>
                        </a:rPr>
                        <a:t>aleję</a:t>
                      </a:r>
                      <a:r>
                        <a:rPr lang="pl-PL" sz="1800" kern="1200" baseline="0">
                          <a:solidFill>
                            <a:srgbClr val="7C2128"/>
                          </a:solidFill>
                          <a:effectLst/>
                        </a:rPr>
                        <a:t> / </a:t>
                      </a:r>
                      <a:r>
                        <a:rPr lang="pl-PL" sz="1800" kern="1200">
                          <a:solidFill>
                            <a:srgbClr val="7C2128"/>
                          </a:solidFill>
                          <a:effectLst/>
                        </a:rPr>
                        <a:t>51 nazw ulic w Wielkopolsce; zamierza</a:t>
                      </a:r>
                      <a:r>
                        <a:rPr lang="pl-PL" sz="1800" kern="1200" baseline="0">
                          <a:solidFill>
                            <a:srgbClr val="7C2128"/>
                          </a:solidFill>
                          <a:effectLst/>
                        </a:rPr>
                        <a:t> / </a:t>
                      </a:r>
                      <a:r>
                        <a:rPr lang="pl-PL" sz="1800" kern="1200">
                          <a:solidFill>
                            <a:srgbClr val="7C2128"/>
                          </a:solidFill>
                          <a:effectLst/>
                        </a:rPr>
                        <a:t> chce zdekomunizować (5)</a:t>
                      </a:r>
                      <a:endParaRPr lang="en-GB" sz="1800" b="0">
                        <a:solidFill>
                          <a:srgbClr val="7C2128"/>
                        </a:solidFill>
                      </a:endParaRPr>
                    </a:p>
                  </a:txBody>
                  <a:tcPr marL="92526" marR="92526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0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rgbClr val="7C2128"/>
                          </a:solidFill>
                          <a:effectLst/>
                        </a:rPr>
                        <a:t>zwrócił</a:t>
                      </a:r>
                      <a:r>
                        <a:rPr lang="en-GB" sz="1800" kern="1200" dirty="0">
                          <a:solidFill>
                            <a:srgbClr val="7C2128"/>
                          </a:solidFill>
                          <a:effectLst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rgbClr val="7C2128"/>
                          </a:solidFill>
                          <a:effectLst/>
                        </a:rPr>
                        <a:t>się</a:t>
                      </a:r>
                      <a:r>
                        <a:rPr lang="en-GB" sz="1800" kern="1200" dirty="0">
                          <a:solidFill>
                            <a:srgbClr val="7C2128"/>
                          </a:solidFill>
                          <a:effectLst/>
                        </a:rPr>
                        <a:t> do IPN (2)</a:t>
                      </a:r>
                      <a:endParaRPr lang="en-GB" sz="1800" b="0" kern="1200" dirty="0">
                        <a:solidFill>
                          <a:srgbClr val="7C21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26" marR="92526"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rgbClr val="7C2128"/>
                          </a:solidFill>
                          <a:effectLst/>
                        </a:rPr>
                        <a:t>Powoływała się na stanowisko IPN, podparł się opinią IPN (2), opiera się na opinii, nie otrzymał jeszcze wszystkich decyzji, zapytał IPN (2) , po opinii IPN zdecydował, wystąpił do IPN o opinię, wystąpił do IPN o opinię, Uznali (w i IPN), (11)</a:t>
                      </a:r>
                      <a:endParaRPr lang="en-GB" sz="1800" b="0" kern="1200" dirty="0">
                        <a:solidFill>
                          <a:srgbClr val="7C212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26" marR="92526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22" name="Tytuł 1">
            <a:extLst>
              <a:ext uri="{FF2B5EF4-FFF2-40B4-BE49-F238E27FC236}">
                <a16:creationId xmlns:a16="http://schemas.microsoft.com/office/drawing/2014/main" id="{B02253C6-BFFD-2949-B317-6532EA49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dirty="0"/>
              <a:t>Wojewoda: </a:t>
            </a:r>
            <a:br>
              <a:rPr lang="pl-PL" altLang="en-US" b="1" dirty="0"/>
            </a:br>
            <a:r>
              <a:rPr lang="pl-PL" altLang="en-US" b="1" dirty="0"/>
              <a:t>predykacje – różnice </a:t>
            </a:r>
            <a:endParaRPr lang="en-GB" altLang="en-US" b="1" dirty="0"/>
          </a:p>
        </p:txBody>
      </p:sp>
      <p:sp>
        <p:nvSpPr>
          <p:cNvPr id="56340" name="Symbol zastępczy numeru slajdu 3">
            <a:extLst>
              <a:ext uri="{FF2B5EF4-FFF2-40B4-BE49-F238E27FC236}">
                <a16:creationId xmlns:a16="http://schemas.microsoft.com/office/drawing/2014/main" id="{5E0CE7F7-7A69-8644-9842-404C6F686C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5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B284EE6-5823-9E4A-A241-FDEE94106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39740"/>
              </p:ext>
            </p:extLst>
          </p:nvPr>
        </p:nvGraphicFramePr>
        <p:xfrm>
          <a:off x="467544" y="2276872"/>
          <a:ext cx="8353425" cy="30130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2D69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Głos </a:t>
                      </a:r>
                      <a:r>
                        <a:rPr lang="pl-PL" sz="2000" dirty="0" err="1">
                          <a:solidFill>
                            <a:srgbClr val="002D69"/>
                          </a:solidFill>
                          <a:effectLst/>
                        </a:rPr>
                        <a:t>Wlkp</a:t>
                      </a: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, N=11 100</a:t>
                      </a:r>
                      <a:endParaRPr lang="en-GB" sz="20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GW, N=12 700 </a:t>
                      </a:r>
                      <a:endParaRPr lang="en-GB" sz="20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2D69"/>
                          </a:solidFill>
                          <a:effectLst/>
                        </a:rPr>
                        <a:t>Zmiana nazwy ulicy, zmiana ulicy, zmiana patrona, zmiana tablic, zmiana</a:t>
                      </a:r>
                      <a:endParaRPr lang="en-GB" sz="18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D69"/>
                          </a:solidFill>
                          <a:effectLst/>
                        </a:rPr>
                        <a:t>51</a:t>
                      </a:r>
                      <a:endParaRPr lang="en-GB" sz="18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2D69"/>
                          </a:solidFill>
                          <a:effectLst/>
                        </a:rPr>
                        <a:t>63</a:t>
                      </a:r>
                      <a:endParaRPr lang="en-GB" sz="18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2D69"/>
                          </a:solidFill>
                          <a:effectLst/>
                        </a:rPr>
                        <a:t>Przemianowano, przemianował</a:t>
                      </a:r>
                      <a:endParaRPr lang="en-GB" sz="18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2D69"/>
                          </a:solidFill>
                          <a:effectLst/>
                        </a:rPr>
                        <a:t>2</a:t>
                      </a:r>
                      <a:endParaRPr lang="en-GB" sz="18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2D69"/>
                          </a:solidFill>
                          <a:effectLst/>
                        </a:rPr>
                        <a:t>9</a:t>
                      </a:r>
                      <a:endParaRPr lang="en-GB" sz="18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7C2128"/>
                          </a:solidFill>
                          <a:effectLst/>
                        </a:rPr>
                        <a:t>dekomunizacja</a:t>
                      </a:r>
                      <a:endParaRPr lang="en-GB" sz="1800">
                        <a:solidFill>
                          <a:srgbClr val="7C21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7C2128"/>
                          </a:solidFill>
                          <a:effectLst/>
                        </a:rPr>
                        <a:t>43</a:t>
                      </a:r>
                      <a:endParaRPr lang="en-GB" sz="1800" dirty="0">
                        <a:solidFill>
                          <a:srgbClr val="7C2128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7C2128"/>
                          </a:solidFill>
                          <a:effectLst/>
                        </a:rPr>
                        <a:t>13 dekomunizacja ulicy</a:t>
                      </a:r>
                      <a:endParaRPr lang="en-GB" sz="1800">
                        <a:solidFill>
                          <a:srgbClr val="7C2128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7C2128"/>
                          </a:solidFill>
                          <a:effectLst/>
                        </a:rPr>
                        <a:t>9 ustawa dekomuniz.</a:t>
                      </a:r>
                      <a:endParaRPr lang="en-GB" sz="1800">
                        <a:solidFill>
                          <a:srgbClr val="7C21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7C2128"/>
                          </a:solidFill>
                          <a:effectLst/>
                        </a:rPr>
                        <a:t>75</a:t>
                      </a:r>
                      <a:endParaRPr lang="en-GB" sz="1800" b="1" dirty="0">
                        <a:solidFill>
                          <a:srgbClr val="7C2128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7C2128"/>
                          </a:solidFill>
                          <a:effectLst/>
                        </a:rPr>
                        <a:t>24 ustawa </a:t>
                      </a:r>
                      <a:r>
                        <a:rPr lang="pl-PL" sz="1800" dirty="0" err="1">
                          <a:solidFill>
                            <a:srgbClr val="7C2128"/>
                          </a:solidFill>
                          <a:effectLst/>
                        </a:rPr>
                        <a:t>dekomuniz</a:t>
                      </a:r>
                      <a:r>
                        <a:rPr lang="pl-PL" sz="1800" dirty="0">
                          <a:solidFill>
                            <a:srgbClr val="7C2128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rgbClr val="7C2128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7C2128"/>
                          </a:solidFill>
                          <a:effectLst/>
                        </a:rPr>
                        <a:t>3 </a:t>
                      </a:r>
                      <a:r>
                        <a:rPr lang="pl-PL" sz="1800" dirty="0" err="1">
                          <a:solidFill>
                            <a:srgbClr val="7C2128"/>
                          </a:solidFill>
                          <a:effectLst/>
                        </a:rPr>
                        <a:t>dekomuniz</a:t>
                      </a:r>
                      <a:r>
                        <a:rPr lang="pl-PL" sz="1800" dirty="0">
                          <a:solidFill>
                            <a:srgbClr val="7C2128"/>
                          </a:solidFill>
                          <a:effectLst/>
                        </a:rPr>
                        <a:t>. ulic</a:t>
                      </a:r>
                      <a:endParaRPr lang="en-GB" sz="1800" dirty="0">
                        <a:solidFill>
                          <a:srgbClr val="7C21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03" marR="737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370" name="Tytuł 1">
            <a:extLst>
              <a:ext uri="{FF2B5EF4-FFF2-40B4-BE49-F238E27FC236}">
                <a16:creationId xmlns:a16="http://schemas.microsoft.com/office/drawing/2014/main" id="{3F4CBCCF-197D-664D-947A-2F089286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dirty="0"/>
              <a:t>Proces zmian: nominalizacje</a:t>
            </a:r>
            <a:endParaRPr lang="en-GB" altLang="en-US" b="1" dirty="0"/>
          </a:p>
        </p:txBody>
      </p:sp>
      <p:sp>
        <p:nvSpPr>
          <p:cNvPr id="58393" name="Symbol zastępczy numeru slajdu 3">
            <a:extLst>
              <a:ext uri="{FF2B5EF4-FFF2-40B4-BE49-F238E27FC236}">
                <a16:creationId xmlns:a16="http://schemas.microsoft.com/office/drawing/2014/main" id="{E7076119-4E1D-4D40-8CE3-2210FD996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4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2A84431-BDFB-1049-A337-280CB75BE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243554"/>
              </p:ext>
            </p:extLst>
          </p:nvPr>
        </p:nvGraphicFramePr>
        <p:xfrm>
          <a:off x="395536" y="2348880"/>
          <a:ext cx="8353425" cy="2425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Głos</a:t>
                      </a:r>
                      <a:endParaRPr lang="en-GB" sz="20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GW</a:t>
                      </a:r>
                      <a:endParaRPr lang="en-GB" sz="20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zakończenie okupacji, zakończenie bitwy o Poznań, kapitulacje Niemców </a:t>
                      </a:r>
                      <a:endParaRPr lang="en-GB" sz="20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21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10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Cytadelowcy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10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19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7C2128"/>
                          </a:solidFill>
                          <a:effectLst/>
                        </a:rPr>
                        <a:t>gloryfikacja Armii Czerwonej</a:t>
                      </a:r>
                      <a:endParaRPr lang="en-GB" sz="2000">
                        <a:solidFill>
                          <a:srgbClr val="7C21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7C2128"/>
                          </a:solidFill>
                          <a:effectLst/>
                        </a:rPr>
                        <a:t>0</a:t>
                      </a:r>
                      <a:endParaRPr lang="en-GB" sz="2000">
                        <a:solidFill>
                          <a:srgbClr val="7C21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7C2128"/>
                          </a:solidFill>
                          <a:effectLst/>
                        </a:rPr>
                        <a:t>14</a:t>
                      </a:r>
                      <a:endParaRPr lang="en-GB" sz="2000">
                        <a:solidFill>
                          <a:srgbClr val="7C21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wejście/wkroczenie Armii Czerwonej do Poznania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2D69"/>
                          </a:solidFill>
                          <a:effectLst/>
                        </a:rPr>
                        <a:t>4+5</a:t>
                      </a:r>
                      <a:endParaRPr lang="en-GB" sz="200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D69"/>
                          </a:solidFill>
                          <a:effectLst/>
                        </a:rPr>
                        <a:t>16+2</a:t>
                      </a:r>
                      <a:endParaRPr lang="en-GB" sz="2000" dirty="0">
                        <a:solidFill>
                          <a:srgbClr val="002D6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26" marR="760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394" name="Tytuł 1">
            <a:extLst>
              <a:ext uri="{FF2B5EF4-FFF2-40B4-BE49-F238E27FC236}">
                <a16:creationId xmlns:a16="http://schemas.microsoft.com/office/drawing/2014/main" id="{1F5C9892-B2AC-AE4E-8BCE-3D0458B4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dirty="0"/>
              <a:t>Znaczenie daty 23.02: nominalizacje</a:t>
            </a:r>
            <a:endParaRPr lang="en-GB" altLang="en-US" b="1" dirty="0"/>
          </a:p>
        </p:txBody>
      </p:sp>
      <p:sp>
        <p:nvSpPr>
          <p:cNvPr id="59421" name="Symbol zastępczy numeru slajdu 3">
            <a:extLst>
              <a:ext uri="{FF2B5EF4-FFF2-40B4-BE49-F238E27FC236}">
                <a16:creationId xmlns:a16="http://schemas.microsoft.com/office/drawing/2014/main" id="{39725803-B6D8-C14E-9E87-053ABF8C6D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5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ymbol zastępczy zawartości 2">
            <a:extLst>
              <a:ext uri="{FF2B5EF4-FFF2-40B4-BE49-F238E27FC236}">
                <a16:creationId xmlns:a16="http://schemas.microsoft.com/office/drawing/2014/main" id="{1A8ADF47-12DF-4C4D-B741-6CC351148B0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altLang="en-US" sz="2200" dirty="0"/>
              <a:t>Liczba artykułów wskazuje, że temat zmiany nazwy ulicy 23.02. był gorąco debatowany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sz="2200" dirty="0"/>
              <a:t>Analiza słów kluczowych i jakościowa analiza predykacji wskazuje, iż GW skupia się na działaniu wojewody i przedstawia je w negatywnym świetle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sz="2200" dirty="0"/>
              <a:t>GW zawłaszcza wysoko naładowane emocjonalnie wyrazy typowe dla dyskursu PiS (dekomunizacja, gloryfikacja) i stosuje je w celu negatywnego przedstawienia jej przedstawicieli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en-US" sz="2200" dirty="0"/>
              <a:t>Analiza ramowania wskazuje, że </a:t>
            </a:r>
            <a:r>
              <a:rPr lang="pl-PL" altLang="en-US" sz="2200" i="1" dirty="0"/>
              <a:t>Głos </a:t>
            </a:r>
            <a:r>
              <a:rPr lang="pl-PL" altLang="en-US" sz="2200" i="1" dirty="0" err="1"/>
              <a:t>Wlkp</a:t>
            </a:r>
            <a:r>
              <a:rPr lang="pl-PL" altLang="en-US" sz="2200" dirty="0"/>
              <a:t> bezkrytycznie przedrukowuje oświadczenia prasowe rzecznika wojewody i stwarza obraz silnej tożsamości regionalnej i jedności poglądowej</a:t>
            </a:r>
          </a:p>
          <a:p>
            <a:endParaRPr lang="pl-PL" altLang="en-US" dirty="0"/>
          </a:p>
        </p:txBody>
      </p:sp>
      <p:sp>
        <p:nvSpPr>
          <p:cNvPr id="60418" name="Tytuł 1">
            <a:extLst>
              <a:ext uri="{FF2B5EF4-FFF2-40B4-BE49-F238E27FC236}">
                <a16:creationId xmlns:a16="http://schemas.microsoft.com/office/drawing/2014/main" id="{4B43994D-31CA-D342-9959-C398D2F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dirty="0"/>
              <a:t>23 Lutego – wyniki </a:t>
            </a:r>
            <a:endParaRPr lang="en-GB" altLang="en-US" b="1" dirty="0"/>
          </a:p>
        </p:txBody>
      </p:sp>
      <p:sp>
        <p:nvSpPr>
          <p:cNvPr id="60420" name="Symbol zastępczy numeru slajdu 3">
            <a:extLst>
              <a:ext uri="{FF2B5EF4-FFF2-40B4-BE49-F238E27FC236}">
                <a16:creationId xmlns:a16="http://schemas.microsoft.com/office/drawing/2014/main" id="{E7718302-638F-5744-ACE5-D90C22B6B6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2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A9AAD-9C63-9E42-B0F5-6E081A00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Podsumowanie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C0FBFB-DD7D-B644-9115-737076D85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7872"/>
              </p:ext>
            </p:extLst>
          </p:nvPr>
        </p:nvGraphicFramePr>
        <p:xfrm>
          <a:off x="251520" y="2204864"/>
          <a:ext cx="867808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9408">
                  <a:extLst>
                    <a:ext uri="{9D8B030D-6E8A-4147-A177-3AD203B41FA5}">
                      <a16:colId xmlns:a16="http://schemas.microsoft.com/office/drawing/2014/main" val="85262177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8552573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35182732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3678167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pl-PL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Zbąszyń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Poznań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Słubice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652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Data matrix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268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Mapy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4038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Analiza prasy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1989-2018 +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92D050"/>
                          </a:solidFill>
                        </a:rPr>
                        <a:t>2005-2018 +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FFC000"/>
                          </a:solidFill>
                        </a:rPr>
                        <a:t>1918-2004 </a:t>
                      </a:r>
                      <a:r>
                        <a:rPr lang="pl-PL" sz="2000" b="1" dirty="0" err="1">
                          <a:solidFill>
                            <a:srgbClr val="FFC000"/>
                          </a:solidFill>
                        </a:rPr>
                        <a:t>cdn</a:t>
                      </a:r>
                      <a:endParaRPr lang="pl-PL" sz="20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0973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Wywiady indywidualne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956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2060"/>
                          </a:solidFill>
                        </a:rPr>
                        <a:t>Wywiady fokusowe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9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69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39F0EC8-337F-4129-9020-0DE1D083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Ramy czasowe projektu</a:t>
            </a:r>
            <a:br>
              <a:rPr lang="pl-PL" b="1" dirty="0"/>
            </a:br>
            <a:r>
              <a:rPr lang="pl-PL" b="1" dirty="0"/>
              <a:t>1916-2016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90485D-C732-418A-815B-D46D30CB2823}"/>
              </a:ext>
            </a:extLst>
          </p:cNvPr>
          <p:cNvSpPr txBox="1"/>
          <p:nvPr/>
        </p:nvSpPr>
        <p:spPr>
          <a:xfrm>
            <a:off x="3563888" y="1484784"/>
            <a:ext cx="239035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Państwo pruskie </a:t>
            </a:r>
          </a:p>
          <a:p>
            <a:pPr algn="ctr"/>
            <a:r>
              <a:rPr lang="pl-PL" b="1" dirty="0"/>
              <a:t>do 1918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B3427C-4093-4005-82DB-A53EB053EAAB}"/>
              </a:ext>
            </a:extLst>
          </p:cNvPr>
          <p:cNvSpPr txBox="1"/>
          <p:nvPr/>
        </p:nvSpPr>
        <p:spPr>
          <a:xfrm>
            <a:off x="3563888" y="2256378"/>
            <a:ext cx="239035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 wojna światowa</a:t>
            </a:r>
          </a:p>
          <a:p>
            <a:pPr algn="ctr"/>
            <a:r>
              <a:rPr lang="pl-PL" b="1" dirty="0"/>
              <a:t>1914-1918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C3EF9C-D6FC-4A7B-8317-7B0F8F1077A3}"/>
              </a:ext>
            </a:extLst>
          </p:cNvPr>
          <p:cNvSpPr txBox="1"/>
          <p:nvPr/>
        </p:nvSpPr>
        <p:spPr>
          <a:xfrm>
            <a:off x="475398" y="2902709"/>
            <a:ext cx="292900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II Rzeczpospolita Polska </a:t>
            </a:r>
          </a:p>
          <a:p>
            <a:pPr algn="ctr"/>
            <a:r>
              <a:rPr lang="pl-PL" b="1" dirty="0"/>
              <a:t>1918-1939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A48097-5AFB-473D-8A6C-C426008E274E}"/>
              </a:ext>
            </a:extLst>
          </p:cNvPr>
          <p:cNvSpPr txBox="1"/>
          <p:nvPr/>
        </p:nvSpPr>
        <p:spPr>
          <a:xfrm>
            <a:off x="6156176" y="2909607"/>
            <a:ext cx="262988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Republika Weimarska </a:t>
            </a:r>
          </a:p>
          <a:p>
            <a:pPr algn="ctr"/>
            <a:r>
              <a:rPr lang="pl-PL" b="1" dirty="0"/>
              <a:t>1919-1933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D874B56-51BA-4E53-AB3F-D368893B521C}"/>
              </a:ext>
            </a:extLst>
          </p:cNvPr>
          <p:cNvSpPr txBox="1"/>
          <p:nvPr/>
        </p:nvSpPr>
        <p:spPr>
          <a:xfrm>
            <a:off x="6171187" y="3624602"/>
            <a:ext cx="261487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III Rzesza</a:t>
            </a:r>
          </a:p>
          <a:p>
            <a:pPr algn="ctr"/>
            <a:r>
              <a:rPr lang="pl-PL" b="1" dirty="0"/>
              <a:t>1933-1945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806B7CB-A26F-4B4C-8A0A-BC44CEB72449}"/>
              </a:ext>
            </a:extLst>
          </p:cNvPr>
          <p:cNvSpPr txBox="1"/>
          <p:nvPr/>
        </p:nvSpPr>
        <p:spPr>
          <a:xfrm>
            <a:off x="3585113" y="3624601"/>
            <a:ext cx="239035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II wojna światowa</a:t>
            </a:r>
          </a:p>
          <a:p>
            <a:pPr algn="ctr"/>
            <a:r>
              <a:rPr lang="pl-PL" b="1" dirty="0"/>
              <a:t>1939-1945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C4B7E5A-6685-4636-8734-CA12A7BAE0D9}"/>
              </a:ext>
            </a:extLst>
          </p:cNvPr>
          <p:cNvSpPr txBox="1"/>
          <p:nvPr/>
        </p:nvSpPr>
        <p:spPr>
          <a:xfrm>
            <a:off x="475645" y="4351709"/>
            <a:ext cx="292876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Stalinizm </a:t>
            </a:r>
          </a:p>
          <a:p>
            <a:pPr algn="ctr"/>
            <a:r>
              <a:rPr lang="pl-PL" b="1" dirty="0"/>
              <a:t>1948-1956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FE3BD8F-3C56-4063-96A7-8426597BF8EE}"/>
              </a:ext>
            </a:extLst>
          </p:cNvPr>
          <p:cNvSpPr txBox="1"/>
          <p:nvPr/>
        </p:nvSpPr>
        <p:spPr>
          <a:xfrm>
            <a:off x="6180833" y="4375106"/>
            <a:ext cx="262988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NRD i RFN</a:t>
            </a:r>
          </a:p>
          <a:p>
            <a:pPr algn="ctr"/>
            <a:r>
              <a:rPr lang="pl-PL" b="1" dirty="0"/>
              <a:t>1949-1990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2B39A-3804-4A42-B32D-0031025F9EC6}"/>
              </a:ext>
            </a:extLst>
          </p:cNvPr>
          <p:cNvSpPr txBox="1"/>
          <p:nvPr/>
        </p:nvSpPr>
        <p:spPr>
          <a:xfrm>
            <a:off x="461795" y="5125609"/>
            <a:ext cx="292876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Upadek komunizmu</a:t>
            </a:r>
          </a:p>
          <a:p>
            <a:pPr algn="ctr"/>
            <a:r>
              <a:rPr lang="pl-PL" b="1" dirty="0"/>
              <a:t>1989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31EA8E1-1287-4165-A2B7-7194DAB040AE}"/>
              </a:ext>
            </a:extLst>
          </p:cNvPr>
          <p:cNvSpPr txBox="1"/>
          <p:nvPr/>
        </p:nvSpPr>
        <p:spPr>
          <a:xfrm>
            <a:off x="6211131" y="5125610"/>
            <a:ext cx="259558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Zjednoczenie Niemiec</a:t>
            </a:r>
          </a:p>
          <a:p>
            <a:pPr algn="ctr"/>
            <a:r>
              <a:rPr lang="pl-PL" b="1" dirty="0"/>
              <a:t>1990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6D397EA-B8E6-4756-BC8E-B0B83BA17FF6}"/>
              </a:ext>
            </a:extLst>
          </p:cNvPr>
          <p:cNvSpPr txBox="1"/>
          <p:nvPr/>
        </p:nvSpPr>
        <p:spPr>
          <a:xfrm>
            <a:off x="461795" y="5900443"/>
            <a:ext cx="2928760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Polska w UE</a:t>
            </a:r>
          </a:p>
          <a:p>
            <a:pPr algn="ctr"/>
            <a:r>
              <a:rPr lang="pl-PL" b="1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26794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273314-CEA6-4A6B-9D35-889B767C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Nadawanie ulicom, placom, skwerom i alejom nazwisk ważnych postaci i wydarzeń to jedna </a:t>
            </a:r>
            <a:br>
              <a:rPr lang="pl-PL" sz="2800" dirty="0"/>
            </a:br>
            <a:r>
              <a:rPr lang="pl-PL" sz="2800" dirty="0"/>
              <a:t>z </a:t>
            </a:r>
            <a:r>
              <a:rPr lang="pl-PL" sz="2800" b="1" dirty="0"/>
              <a:t>form upamiętnienia</a:t>
            </a:r>
            <a:r>
              <a:rPr lang="pl-PL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Na praktyki nazewnicze wpływ mają: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800" dirty="0"/>
              <a:t>czynniki </a:t>
            </a:r>
            <a:r>
              <a:rPr lang="pl-PL" sz="2800" b="1" dirty="0"/>
              <a:t>społeczne</a:t>
            </a:r>
            <a:r>
              <a:rPr lang="pl-PL" sz="2800" dirty="0"/>
              <a:t> (działalność grup dążących do upamiętnienia jakiegoś wydarzenia/osoby)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800" dirty="0"/>
              <a:t>czynniki </a:t>
            </a:r>
            <a:r>
              <a:rPr lang="pl-PL" sz="2800" b="1" dirty="0"/>
              <a:t>ideologiczne</a:t>
            </a:r>
            <a:r>
              <a:rPr lang="pl-PL" sz="2800" dirty="0"/>
              <a:t> (ustawa dekomunizacyjna)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24539DE-7574-4959-A59A-BB0FF5B9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Założenia </a:t>
            </a:r>
          </a:p>
        </p:txBody>
      </p:sp>
    </p:spTree>
    <p:extLst>
      <p:ext uri="{BB962C8B-B14F-4D97-AF65-F5344CB8AC3E}">
        <p14:creationId xmlns:p14="http://schemas.microsoft.com/office/powerpoint/2010/main" val="328910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3D9224-81D8-425C-AD72-CC3EB917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Obszar badań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776FBC1-5420-426F-8DF4-73F3607A6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48066"/>
              </p:ext>
            </p:extLst>
          </p:nvPr>
        </p:nvGraphicFramePr>
        <p:xfrm>
          <a:off x="179512" y="1988840"/>
          <a:ext cx="478802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68491261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22226466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NIEMCY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POLSKA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6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Lipsk</a:t>
                      </a:r>
                    </a:p>
                    <a:p>
                      <a:r>
                        <a:rPr lang="pl-PL" sz="2000" dirty="0"/>
                        <a:t>Mieszkańcy: 587 857</a:t>
                      </a:r>
                    </a:p>
                    <a:p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Ulice: </a:t>
                      </a:r>
                      <a:r>
                        <a:rPr lang="pl-PL" sz="2000" dirty="0"/>
                        <a:t>~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2 325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Poznań</a:t>
                      </a:r>
                    </a:p>
                    <a:p>
                      <a:r>
                        <a:rPr lang="pl-PL" sz="2000" dirty="0"/>
                        <a:t>Mieszkańcy: 535 802</a:t>
                      </a:r>
                    </a:p>
                    <a:p>
                      <a:r>
                        <a:rPr lang="pl-PL" sz="2000" dirty="0"/>
                        <a:t>Ulice: </a:t>
                      </a:r>
                      <a:r>
                        <a:rPr lang="pl-PL" sz="2000" b="1" dirty="0"/>
                        <a:t>2 582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1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Frankfurt Oder</a:t>
                      </a:r>
                    </a:p>
                    <a:p>
                      <a:r>
                        <a:rPr lang="pl-PL" sz="2000" dirty="0"/>
                        <a:t>Mieszkańcy: 57 873</a:t>
                      </a:r>
                    </a:p>
                    <a:p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Ulice: ~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Słubice</a:t>
                      </a:r>
                    </a:p>
                    <a:p>
                      <a:r>
                        <a:rPr lang="pl-PL" sz="2000" dirty="0"/>
                        <a:t>Mieszkańcy: 16 816</a:t>
                      </a:r>
                    </a:p>
                    <a:p>
                      <a:r>
                        <a:rPr lang="pl-PL" sz="2000" dirty="0"/>
                        <a:t>Ulice: </a:t>
                      </a:r>
                      <a:r>
                        <a:rPr lang="pl-PL" sz="2000" b="1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8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 err="1"/>
                        <a:t>Annaberg</a:t>
                      </a:r>
                      <a:r>
                        <a:rPr lang="pl-PL" sz="2000" b="1" dirty="0"/>
                        <a:t>-Buchholz</a:t>
                      </a:r>
                    </a:p>
                    <a:p>
                      <a:r>
                        <a:rPr lang="pl-PL" sz="2000" dirty="0"/>
                        <a:t>Mieszkańcy: 19 769</a:t>
                      </a:r>
                    </a:p>
                    <a:p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Ulice: ~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Zbąszyń</a:t>
                      </a:r>
                    </a:p>
                    <a:p>
                      <a:r>
                        <a:rPr lang="pl-PL" sz="2000" dirty="0"/>
                        <a:t>Mieszkańcy: 7 242</a:t>
                      </a:r>
                    </a:p>
                    <a:p>
                      <a:r>
                        <a:rPr lang="pl-PL" sz="2000" dirty="0"/>
                        <a:t>Ulice</a:t>
                      </a:r>
                      <a:r>
                        <a:rPr lang="pl-PL" sz="2000"/>
                        <a:t>: </a:t>
                      </a:r>
                      <a:r>
                        <a:rPr lang="pl-PL" sz="2000" b="1"/>
                        <a:t>105</a:t>
                      </a:r>
                      <a:endParaRPr lang="pl-P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59980"/>
                  </a:ext>
                </a:extLst>
              </a:tr>
            </a:tbl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F4401D5E-BED6-4D30-B214-66359E006067}"/>
              </a:ext>
            </a:extLst>
          </p:cNvPr>
          <p:cNvGrpSpPr/>
          <p:nvPr/>
        </p:nvGrpSpPr>
        <p:grpSpPr>
          <a:xfrm>
            <a:off x="5183560" y="1472564"/>
            <a:ext cx="3960440" cy="4836756"/>
            <a:chOff x="457200" y="620688"/>
            <a:chExt cx="4114800" cy="4896544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4B48C6B-A9FF-4754-9C9A-EB0B97922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" t="6525" r="50000" b="17672"/>
            <a:stretch/>
          </p:blipFill>
          <p:spPr>
            <a:xfrm>
              <a:off x="457200" y="620688"/>
              <a:ext cx="4114800" cy="4896544"/>
            </a:xfrm>
            <a:prstGeom prst="rect">
              <a:avLst/>
            </a:prstGeom>
          </p:spPr>
        </p:pic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0B0C37E-12E2-4F5F-B077-D60436BE5789}"/>
                </a:ext>
              </a:extLst>
            </p:cNvPr>
            <p:cNvGrpSpPr/>
            <p:nvPr/>
          </p:nvGrpSpPr>
          <p:grpSpPr>
            <a:xfrm>
              <a:off x="1457549" y="2702775"/>
              <a:ext cx="2178347" cy="1257150"/>
              <a:chOff x="1457549" y="2702775"/>
              <a:chExt cx="2178347" cy="1257150"/>
            </a:xfrm>
          </p:grpSpPr>
          <p:sp>
            <p:nvSpPr>
              <p:cNvPr id="8" name="Owal 7">
                <a:extLst>
                  <a:ext uri="{FF2B5EF4-FFF2-40B4-BE49-F238E27FC236}">
                    <a16:creationId xmlns:a16="http://schemas.microsoft.com/office/drawing/2014/main" id="{7141FE20-3016-4CF3-8DA0-B2EB2D5E7541}"/>
                  </a:ext>
                </a:extLst>
              </p:cNvPr>
              <p:cNvSpPr/>
              <p:nvPr/>
            </p:nvSpPr>
            <p:spPr>
              <a:xfrm>
                <a:off x="3491880" y="270277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Owal 8">
                <a:extLst>
                  <a:ext uri="{FF2B5EF4-FFF2-40B4-BE49-F238E27FC236}">
                    <a16:creationId xmlns:a16="http://schemas.microsoft.com/office/drawing/2014/main" id="{FE07033C-46FC-42F1-9F97-40BE05C74E19}"/>
                  </a:ext>
                </a:extLst>
              </p:cNvPr>
              <p:cNvSpPr/>
              <p:nvPr/>
            </p:nvSpPr>
            <p:spPr>
              <a:xfrm>
                <a:off x="2555776" y="270277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Owal 9">
                <a:extLst>
                  <a:ext uri="{FF2B5EF4-FFF2-40B4-BE49-F238E27FC236}">
                    <a16:creationId xmlns:a16="http://schemas.microsoft.com/office/drawing/2014/main" id="{18C7E70B-826B-4F12-858E-1A9225085A47}"/>
                  </a:ext>
                </a:extLst>
              </p:cNvPr>
              <p:cNvSpPr/>
              <p:nvPr/>
            </p:nvSpPr>
            <p:spPr>
              <a:xfrm>
                <a:off x="2411760" y="270277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Owal 10">
                <a:extLst>
                  <a:ext uri="{FF2B5EF4-FFF2-40B4-BE49-F238E27FC236}">
                    <a16:creationId xmlns:a16="http://schemas.microsoft.com/office/drawing/2014/main" id="{CFEC2483-BBAE-4DC2-B40A-ACEA477DE40C}"/>
                  </a:ext>
                </a:extLst>
              </p:cNvPr>
              <p:cNvSpPr/>
              <p:nvPr/>
            </p:nvSpPr>
            <p:spPr>
              <a:xfrm>
                <a:off x="1457549" y="3429000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Owal 11">
                <a:extLst>
                  <a:ext uri="{FF2B5EF4-FFF2-40B4-BE49-F238E27FC236}">
                    <a16:creationId xmlns:a16="http://schemas.microsoft.com/office/drawing/2014/main" id="{4805A106-C9A8-4201-9CEF-5A171781DFB2}"/>
                  </a:ext>
                </a:extLst>
              </p:cNvPr>
              <p:cNvSpPr/>
              <p:nvPr/>
            </p:nvSpPr>
            <p:spPr>
              <a:xfrm>
                <a:off x="2988543" y="2703878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Owal 12">
                <a:extLst>
                  <a:ext uri="{FF2B5EF4-FFF2-40B4-BE49-F238E27FC236}">
                    <a16:creationId xmlns:a16="http://schemas.microsoft.com/office/drawing/2014/main" id="{10D40D53-51DD-4713-9C1E-213052EABAAF}"/>
                  </a:ext>
                </a:extLst>
              </p:cNvPr>
              <p:cNvSpPr/>
              <p:nvPr/>
            </p:nvSpPr>
            <p:spPr>
              <a:xfrm>
                <a:off x="1907704" y="3815909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12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9DF5C2-2254-43E8-9495-592DCA55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728933"/>
            <a:ext cx="4176464" cy="45365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l-PL" b="1" dirty="0"/>
              <a:t>JAKOŚCIOWE</a:t>
            </a:r>
          </a:p>
          <a:p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Wywiady indywidualne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Wywiady fokusowe z organizatorami 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Krytyczna analiza dyskursu medialnego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Anna W. Brzezińska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Małgorzata </a:t>
            </a:r>
            <a:r>
              <a:rPr lang="pl-PL" b="1" dirty="0" err="1">
                <a:solidFill>
                  <a:srgbClr val="00B050"/>
                </a:solidFill>
              </a:rPr>
              <a:t>Fabiszak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13CABE0-FE49-458A-B9E6-41636BA2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Metody badań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4C986463-2D9B-4453-B869-BD87F7E4999A}"/>
              </a:ext>
            </a:extLst>
          </p:cNvPr>
          <p:cNvSpPr txBox="1">
            <a:spLocks/>
          </p:cNvSpPr>
          <p:nvPr/>
        </p:nvSpPr>
        <p:spPr>
          <a:xfrm>
            <a:off x="467544" y="1728933"/>
            <a:ext cx="4032448" cy="4536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002D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2D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2D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ILOŚCIOWE</a:t>
            </a:r>
          </a:p>
          <a:p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Analiza przestrzenno-czasowa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Wizualizacja danych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00B050"/>
                </a:solidFill>
              </a:rPr>
              <a:t>Seraphim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Alvanides</a:t>
            </a:r>
            <a:endParaRPr lang="pl-PL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Patryk </a:t>
            </a:r>
            <a:r>
              <a:rPr lang="pl-PL" b="1" dirty="0" err="1">
                <a:solidFill>
                  <a:srgbClr val="00B050"/>
                </a:solidFill>
              </a:rPr>
              <a:t>Dobkiewicz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3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1651969-23A5-43C9-96AD-0D55FF7F3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264898"/>
            <a:ext cx="8748464" cy="2028198"/>
          </a:xfrm>
          <a:solidFill>
            <a:srgbClr val="002D69"/>
          </a:solidFill>
        </p:spPr>
        <p:txBody>
          <a:bodyPr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Badania ilościowe: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analiza przestrzenno-czasowa</a:t>
            </a:r>
          </a:p>
        </p:txBody>
      </p:sp>
    </p:spTree>
    <p:extLst>
      <p:ext uri="{BB962C8B-B14F-4D97-AF65-F5344CB8AC3E}">
        <p14:creationId xmlns:p14="http://schemas.microsoft.com/office/powerpoint/2010/main" val="20517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3F68BB-8FA7-44F2-9510-B739674B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Badania ilościowe – Poznań 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BC8AD-3523-4C73-A68E-727979EB7D72}"/>
              </a:ext>
            </a:extLst>
          </p:cNvPr>
          <p:cNvSpPr txBox="1"/>
          <p:nvPr/>
        </p:nvSpPr>
        <p:spPr>
          <a:xfrm>
            <a:off x="498376" y="1855154"/>
            <a:ext cx="8645624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D69"/>
                </a:solidFill>
              </a:rPr>
              <a:t>Cel: </a:t>
            </a:r>
            <a:r>
              <a:rPr lang="pl-PL" sz="2400" dirty="0">
                <a:solidFill>
                  <a:srgbClr val="002D69"/>
                </a:solidFill>
              </a:rPr>
              <a:t>utworzenie indeksu nazewnictwa ulic Poznania na przestrzeni lat 1916-2018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D69"/>
                </a:solidFill>
              </a:rPr>
              <a:t>Punkt wyjściowy:</a:t>
            </a:r>
            <a:r>
              <a:rPr lang="pl-PL" sz="2400" dirty="0">
                <a:solidFill>
                  <a:srgbClr val="002D69"/>
                </a:solidFill>
              </a:rPr>
              <a:t> 2018 rok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2D69"/>
                </a:solidFill>
              </a:rPr>
              <a:t>2582 ulice </a:t>
            </a:r>
            <a:r>
              <a:rPr lang="pl-PL" sz="2400" dirty="0">
                <a:solidFill>
                  <a:srgbClr val="002D69"/>
                </a:solidFill>
              </a:rPr>
              <a:t>(aleje/mosty/place/skwery)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D69"/>
                </a:solidFill>
              </a:rPr>
              <a:t>Największe </a:t>
            </a:r>
            <a:r>
              <a:rPr lang="pl-PL" sz="2400" b="1" dirty="0">
                <a:solidFill>
                  <a:srgbClr val="FF0000"/>
                </a:solidFill>
              </a:rPr>
              <a:t>problemy</a:t>
            </a:r>
            <a:r>
              <a:rPr lang="pl-PL" sz="2400" dirty="0">
                <a:solidFill>
                  <a:schemeClr val="tx2"/>
                </a:solidFill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D69"/>
                </a:solidFill>
              </a:rPr>
              <a:t>niekompletne / niedokładne źródła – większa kompletność po 1989 roku,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D69"/>
                </a:solidFill>
              </a:rPr>
              <a:t>łączenie i rozdzielanie ulic,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D69"/>
                </a:solidFill>
              </a:rPr>
              <a:t>weryfikacja zmian z okresu Powstania Wielkopolskiego, II WŚ.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4056CC-941A-2044-8FF0-C13DF9B8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7520"/>
            <a:ext cx="9144000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Uchwały Rady Miasta/Rady Narodowej (1945 –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Baza adresowa Systemu Informacji Publicznej (1947 – 1989)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Wykaz nieistniejących nazw ulic GEOPOZ (1916 – 1946)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Zaleski, Zygmunt. 1926. </a:t>
            </a:r>
            <a:r>
              <a:rPr lang="pl-PL" sz="2400" i="1" dirty="0"/>
              <a:t>Nazwy ulic w Poznaniu z planem Wielkiego Poznania. </a:t>
            </a:r>
            <a:r>
              <a:rPr lang="pl-PL" sz="2400" dirty="0"/>
              <a:t>(1916 – 1921)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Kronika Miasta Poznania (1951 – 1989)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Archiwalne plany miasta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AC40D3-36A9-5A4E-8672-D4330EF4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Badania ilościowe – źródła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B9AF29-B220-4873-82AF-D14C8751E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3513831" cy="18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257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ogo only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Logo onl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</Template>
  <TotalTime>3020</TotalTime>
  <Words>1236</Words>
  <Application>Microsoft Macintosh PowerPoint</Application>
  <PresentationFormat>On-screen Show (4:3)</PresentationFormat>
  <Paragraphs>301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Slajd tytułowy</vt:lpstr>
      <vt:lpstr>Slajd kolejny</vt:lpstr>
      <vt:lpstr>Slajd niestandardowy bez nagłówka</vt:lpstr>
      <vt:lpstr>Pamięć i ideologia w krajobrazie językowym.  Zmiany w nazewnictwie ulic  w Niemczech Wschodnich i w Polsce  w latach 1916-2016</vt:lpstr>
      <vt:lpstr>Zespół projektu</vt:lpstr>
      <vt:lpstr>Ramy czasowe projektu 1916-2016</vt:lpstr>
      <vt:lpstr>Założenia </vt:lpstr>
      <vt:lpstr>Obszar badań</vt:lpstr>
      <vt:lpstr>Metody badań</vt:lpstr>
      <vt:lpstr>Badania ilościowe:  analiza przestrzenno-czasowa</vt:lpstr>
      <vt:lpstr>Badania ilościowe – Poznań </vt:lpstr>
      <vt:lpstr>Badania ilościowe – źródła</vt:lpstr>
      <vt:lpstr>Ulica 23 lutego</vt:lpstr>
      <vt:lpstr>Nazewnictwo ulic Poznania 1916-2018</vt:lpstr>
      <vt:lpstr>Częstotliwość zmian  w nazewnictwie 1916 – 2018</vt:lpstr>
      <vt:lpstr>PowerPoint Presentation</vt:lpstr>
      <vt:lpstr>PowerPoint Presentation</vt:lpstr>
      <vt:lpstr>Wywiady indywidualne</vt:lpstr>
      <vt:lpstr>Wywiady fokusowe</vt:lpstr>
      <vt:lpstr>PowerPoint Presentation</vt:lpstr>
      <vt:lpstr>Częstość występowania artykułów prasowych na temat zmiany nazewnictwa ulic w GW 2005-2018</vt:lpstr>
      <vt:lpstr>Korpus prasowy: 23 lutego &gt; por. Janiny Lewandowskiej do lipca 2018</vt:lpstr>
      <vt:lpstr>Podejście historyczno-dyskursywne</vt:lpstr>
      <vt:lpstr>Głos Wielkopolski, 02.11.2017</vt:lpstr>
      <vt:lpstr>Gazeta Wyborcza, 02.11.2017.</vt:lpstr>
      <vt:lpstr>Wojewoda:  predykacje – różnice </vt:lpstr>
      <vt:lpstr>Proces zmian: nominalizacje</vt:lpstr>
      <vt:lpstr>Znaczenie daty 23.02: nominalizacje</vt:lpstr>
      <vt:lpstr>23 Lutego – wyniki </vt:lpstr>
      <vt:lpstr>Podsumowanie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(Nie)pamiętane poznańskie cmentarze  – metodyka badań nad pamięcią zbiorową</dc:title>
  <dc:creator>Anna</dc:creator>
  <cp:lastModifiedBy>Microsoft Office User</cp:lastModifiedBy>
  <cp:revision>85</cp:revision>
  <dcterms:created xsi:type="dcterms:W3CDTF">2018-11-10T22:29:19Z</dcterms:created>
  <dcterms:modified xsi:type="dcterms:W3CDTF">2019-12-09T08:53:48Z</dcterms:modified>
</cp:coreProperties>
</file>