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sldIdLst>
    <p:sldId id="256" r:id="rId2"/>
    <p:sldId id="352" r:id="rId3"/>
    <p:sldId id="509" r:id="rId4"/>
    <p:sldId id="510" r:id="rId5"/>
    <p:sldId id="475" r:id="rId6"/>
    <p:sldId id="508" r:id="rId7"/>
    <p:sldId id="511" r:id="rId8"/>
    <p:sldId id="318" r:id="rId9"/>
    <p:sldId id="515" r:id="rId10"/>
    <p:sldId id="530" r:id="rId11"/>
    <p:sldId id="531" r:id="rId12"/>
    <p:sldId id="529" r:id="rId13"/>
    <p:sldId id="513" r:id="rId14"/>
    <p:sldId id="514" r:id="rId15"/>
    <p:sldId id="532" r:id="rId16"/>
    <p:sldId id="346" r:id="rId17"/>
    <p:sldId id="517" r:id="rId18"/>
    <p:sldId id="533" r:id="rId19"/>
    <p:sldId id="518" r:id="rId20"/>
    <p:sldId id="348" r:id="rId21"/>
    <p:sldId id="519" r:id="rId22"/>
    <p:sldId id="534" r:id="rId23"/>
    <p:sldId id="535" r:id="rId24"/>
    <p:sldId id="527" r:id="rId25"/>
    <p:sldId id="528" r:id="rId26"/>
    <p:sldId id="520" r:id="rId27"/>
    <p:sldId id="521" r:id="rId28"/>
    <p:sldId id="522" r:id="rId29"/>
    <p:sldId id="523" r:id="rId30"/>
    <p:sldId id="536" r:id="rId31"/>
    <p:sldId id="347" r:id="rId32"/>
    <p:sldId id="524" r:id="rId33"/>
    <p:sldId id="472" r:id="rId34"/>
    <p:sldId id="471" r:id="rId35"/>
    <p:sldId id="497" r:id="rId36"/>
    <p:sldId id="498" r:id="rId37"/>
    <p:sldId id="321" r:id="rId38"/>
    <p:sldId id="463" r:id="rId39"/>
    <p:sldId id="464" r:id="rId40"/>
    <p:sldId id="467" r:id="rId41"/>
    <p:sldId id="465" r:id="rId42"/>
    <p:sldId id="468" r:id="rId43"/>
    <p:sldId id="474" r:id="rId44"/>
    <p:sldId id="506" r:id="rId45"/>
    <p:sldId id="466" r:id="rId46"/>
    <p:sldId id="500" r:id="rId47"/>
    <p:sldId id="503" r:id="rId48"/>
    <p:sldId id="505" r:id="rId49"/>
    <p:sldId id="340" r:id="rId50"/>
    <p:sldId id="507" r:id="rId51"/>
    <p:sldId id="470" r:id="rId52"/>
    <p:sldId id="332" r:id="rId53"/>
    <p:sldId id="333" r:id="rId54"/>
    <p:sldId id="334" r:id="rId55"/>
    <p:sldId id="336" r:id="rId56"/>
    <p:sldId id="337" r:id="rId57"/>
    <p:sldId id="338" r:id="rId58"/>
    <p:sldId id="339" r:id="rId59"/>
    <p:sldId id="341" r:id="rId6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A3FF"/>
    <a:srgbClr val="0066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373" autoAdjust="0"/>
    <p:restoredTop sz="94600"/>
  </p:normalViewPr>
  <p:slideViewPr>
    <p:cSldViewPr snapToGrid="0" snapToObjects="1">
      <p:cViewPr varScale="1">
        <p:scale>
          <a:sx n="54" d="100"/>
          <a:sy n="54" d="100"/>
        </p:scale>
        <p:origin x="8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22263-DA11-4B42-A712-E07B2A483A46}" type="datetimeFigureOut">
              <a:rPr lang="de-DE" smtClean="0"/>
              <a:t>08.04.2022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5C2FEF-5158-42CE-B5A9-11392913CF3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1094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00" dirty="0"/>
              <a:t> </a:t>
            </a:r>
          </a:p>
          <a:p>
            <a:pPr marL="0" indent="0">
              <a:buNone/>
            </a:pPr>
            <a:r>
              <a:rPr lang="de-DE" sz="800" dirty="0"/>
              <a:t>Umbenennung von städtischen Merkmalen (Brücken, Straßen, Stadtteile, sogar ganze Städte) als Konsequenz solcher Verschiebungen der Weltanschauung. </a:t>
            </a:r>
          </a:p>
          <a:p>
            <a:pPr marL="0" indent="0">
              <a:buNone/>
            </a:pPr>
            <a:endParaRPr lang="de-DE" sz="800" dirty="0"/>
          </a:p>
          <a:p>
            <a:pPr marL="0" indent="0">
              <a:buNone/>
            </a:pPr>
            <a:endParaRPr lang="en-GB" sz="800" dirty="0"/>
          </a:p>
          <a:p>
            <a:pPr marL="0" indent="0">
              <a:spcBef>
                <a:spcPts val="0"/>
              </a:spcBef>
              <a:buNone/>
            </a:pPr>
            <a:r>
              <a:rPr lang="de-DE" sz="1200" dirty="0" err="1"/>
              <a:t>Kommemorative</a:t>
            </a:r>
            <a:r>
              <a:rPr lang="de-DE" sz="1200" dirty="0"/>
              <a:t> Umbenennungen sind ein wirksamer Mechanismus der Auslöschung der Erinnerung an des frühere Regime. </a:t>
            </a:r>
          </a:p>
          <a:p>
            <a:pPr marL="0" indent="0">
              <a:spcBef>
                <a:spcPts val="0"/>
              </a:spcBef>
              <a:buNone/>
            </a:pPr>
            <a:endParaRPr lang="de-DE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/>
              <a:t>Spuren der nationalen Vergangenheit kanonisieren, die "die hegemoniale sozio-politische Ordnung unterstützen" (</a:t>
            </a:r>
            <a:r>
              <a:rPr lang="de-DE" sz="1200" dirty="0" err="1"/>
              <a:t>Azaryahu</a:t>
            </a:r>
            <a:r>
              <a:rPr lang="de-DE" sz="1200" dirty="0"/>
              <a:t> 1997:480)</a:t>
            </a:r>
          </a:p>
          <a:p>
            <a:pPr marL="0" indent="0">
              <a:spcBef>
                <a:spcPts val="0"/>
              </a:spcBef>
              <a:buNone/>
            </a:pPr>
            <a:endParaRPr lang="de-DE" sz="1200" dirty="0"/>
          </a:p>
          <a:p>
            <a:pPr marL="0" indent="0">
              <a:spcBef>
                <a:spcPts val="0"/>
              </a:spcBef>
              <a:buNone/>
            </a:pPr>
            <a:endParaRPr lang="de-DE" sz="800" dirty="0"/>
          </a:p>
          <a:p>
            <a:pPr marL="0" indent="0">
              <a:spcBef>
                <a:spcPts val="0"/>
              </a:spcBef>
              <a:buNone/>
            </a:pPr>
            <a:endParaRPr lang="de-DE" sz="100" dirty="0"/>
          </a:p>
          <a:p>
            <a:pPr marL="0" indent="0">
              <a:spcBef>
                <a:spcPts val="0"/>
              </a:spcBef>
              <a:buNone/>
            </a:pPr>
            <a:r>
              <a:rPr lang="de-DE" sz="1200" dirty="0"/>
              <a:t>„Aktives vergessen“ (</a:t>
            </a:r>
            <a:r>
              <a:rPr lang="de-DE" sz="1200" dirty="0" err="1"/>
              <a:t>Assman</a:t>
            </a:r>
            <a:r>
              <a:rPr lang="de-DE" sz="1200" dirty="0"/>
              <a:t> 2010) 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04937-BA7F-4B10-ACEA-0FCEC197B18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5276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00" dirty="0"/>
              <a:t> </a:t>
            </a:r>
          </a:p>
          <a:p>
            <a:pPr marL="0" indent="0">
              <a:buNone/>
            </a:pPr>
            <a:r>
              <a:rPr lang="de-DE" sz="800" dirty="0"/>
              <a:t>Umbenennung von städtischen Merkmalen (Brücken, Straßen, Stadtteile, sogar ganze Städte) als Konsequenz solcher Verschiebungen der Weltanschauung. </a:t>
            </a:r>
          </a:p>
          <a:p>
            <a:pPr marL="0" indent="0">
              <a:buNone/>
            </a:pPr>
            <a:endParaRPr lang="de-DE" sz="800" dirty="0"/>
          </a:p>
          <a:p>
            <a:pPr marL="0" indent="0">
              <a:buNone/>
            </a:pPr>
            <a:endParaRPr lang="en-GB" sz="800" dirty="0"/>
          </a:p>
          <a:p>
            <a:pPr marL="0" indent="0">
              <a:spcBef>
                <a:spcPts val="0"/>
              </a:spcBef>
              <a:buNone/>
            </a:pPr>
            <a:r>
              <a:rPr lang="de-DE" sz="1200" dirty="0" err="1"/>
              <a:t>Kommemorative</a:t>
            </a:r>
            <a:r>
              <a:rPr lang="de-DE" sz="1200" dirty="0"/>
              <a:t> Umbenennungen sind ein wirksamer Mechanismus der Auslöschung der Erinnerung an des frühere Regime. </a:t>
            </a:r>
          </a:p>
          <a:p>
            <a:pPr marL="0" indent="0">
              <a:spcBef>
                <a:spcPts val="0"/>
              </a:spcBef>
              <a:buNone/>
            </a:pPr>
            <a:endParaRPr lang="de-DE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/>
              <a:t>Spuren der nationalen Vergangenheit kanonisieren, die "die hegemoniale sozio-politische Ordnung unterstützen" (</a:t>
            </a:r>
            <a:r>
              <a:rPr lang="de-DE" sz="1200" dirty="0" err="1"/>
              <a:t>Azaryahu</a:t>
            </a:r>
            <a:r>
              <a:rPr lang="de-DE" sz="1200" dirty="0"/>
              <a:t> 1997:480)</a:t>
            </a:r>
          </a:p>
          <a:p>
            <a:pPr marL="0" indent="0">
              <a:spcBef>
                <a:spcPts val="0"/>
              </a:spcBef>
              <a:buNone/>
            </a:pPr>
            <a:endParaRPr lang="de-DE" sz="1200" dirty="0"/>
          </a:p>
          <a:p>
            <a:pPr marL="0" indent="0">
              <a:spcBef>
                <a:spcPts val="0"/>
              </a:spcBef>
              <a:buNone/>
            </a:pPr>
            <a:endParaRPr lang="de-DE" sz="800" dirty="0"/>
          </a:p>
          <a:p>
            <a:pPr marL="0" indent="0">
              <a:spcBef>
                <a:spcPts val="0"/>
              </a:spcBef>
              <a:buNone/>
            </a:pPr>
            <a:endParaRPr lang="de-DE" sz="100" dirty="0"/>
          </a:p>
          <a:p>
            <a:pPr marL="0" indent="0">
              <a:spcBef>
                <a:spcPts val="0"/>
              </a:spcBef>
              <a:buNone/>
            </a:pPr>
            <a:r>
              <a:rPr lang="de-DE" sz="1200" dirty="0"/>
              <a:t>„Aktives vergessen“ (</a:t>
            </a:r>
            <a:r>
              <a:rPr lang="de-DE" sz="1200" dirty="0" err="1"/>
              <a:t>Assman</a:t>
            </a:r>
            <a:r>
              <a:rPr lang="de-DE" sz="1200" dirty="0"/>
              <a:t> 2010) 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04937-BA7F-4B10-ACEA-0FCEC197B18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3863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4F426-0379-7B46-916E-66044B054D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E269E6-A9EF-FD43-9B42-92DC1C13DE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D0F4DF-4E94-0548-A881-F0E9D4415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AAFD-BA12-1043-B6F0-0E82BE3C5643}" type="datetimeFigureOut">
              <a:rPr lang="pl-PL" smtClean="0"/>
              <a:t>08.04.2022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D057D-D360-3342-8209-C3B396B57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3632B-3764-7047-AF03-1FBDFAB4F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00E42-C62E-5A46-A314-EA1633ED79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5711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E488D-05D1-884F-9ED3-3A41EBCE7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657BCF-E005-C24E-8B3F-10C1C53BFC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BF717C-F10A-9346-8050-0AFBF6FD6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AAFD-BA12-1043-B6F0-0E82BE3C5643}" type="datetimeFigureOut">
              <a:rPr lang="pl-PL" smtClean="0"/>
              <a:t>08.04.2022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D1E86-3687-CC47-8024-6080BBE0A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F4FCC-8DAC-0040-A7FD-18DB2283F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00E42-C62E-5A46-A314-EA1633ED79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3522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B4ACB4-4973-C64D-A52A-DF2E52BFBC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08C0C0-2795-454C-AC5D-08B1EAFFEF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B453B-8EA8-C146-8764-B86B9610A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AAFD-BA12-1043-B6F0-0E82BE3C5643}" type="datetimeFigureOut">
              <a:rPr lang="pl-PL" smtClean="0"/>
              <a:t>08.04.2022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C4BC52-56E4-7B48-9717-7FE9D321B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8C5F9-5C36-7F4C-BD3F-F0C2D93A8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00E42-C62E-5A46-A314-EA1633ED79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6863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BC174-CA64-D74F-A35A-0FB41D6C1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EC7DA-5698-E24B-90A8-67DF983FB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135153-83A8-6D4C-8662-36A0B3B8C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AAFD-BA12-1043-B6F0-0E82BE3C5643}" type="datetimeFigureOut">
              <a:rPr lang="pl-PL" smtClean="0"/>
              <a:t>08.04.2022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597E4-F748-C04C-9D40-F04C3C632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EF4B66-4EAD-B643-AC6F-4983AB9DF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00E42-C62E-5A46-A314-EA1633ED79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7066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EA7CE-C5BA-5E43-BE21-01F654563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AF08-6C56-2E4A-9A11-1D4CB85D2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F04E6D-5247-3B44-8F4C-F6940DD4C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AAFD-BA12-1043-B6F0-0E82BE3C5643}" type="datetimeFigureOut">
              <a:rPr lang="pl-PL" smtClean="0"/>
              <a:t>08.04.2022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E35B5-1CD9-C64E-B1BA-7F5033316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9E542-33B0-B54F-BE65-CD84ED0DB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00E42-C62E-5A46-A314-EA1633ED79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0459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1B2C5-7C1A-7548-BECE-C21CE8536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183FB-E380-9F48-A3BC-E5252A6137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950EBA-7241-7A44-9995-748193AF93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DC8AF9-E787-5849-8F2A-7182735AD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AAFD-BA12-1043-B6F0-0E82BE3C5643}" type="datetimeFigureOut">
              <a:rPr lang="pl-PL" smtClean="0"/>
              <a:t>08.04.2022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4782E-44EB-FB41-86B1-2D037FFD1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DBFFDD-77F6-6B4E-BF88-38BF2697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00E42-C62E-5A46-A314-EA1633ED79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0868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E15F2-0C3A-4048-BDD9-3049328E3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039987-7EDA-F74B-9509-13333CD96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5DA1F0-712D-0642-BA45-5E65BBAED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EBD7D6-384D-4845-911F-2BEA773251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4DFA0D-9D01-8444-8AFE-87F9DFA3A5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92A22E-7CA7-D642-9CFC-4A0BB20F1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AAFD-BA12-1043-B6F0-0E82BE3C5643}" type="datetimeFigureOut">
              <a:rPr lang="pl-PL" smtClean="0"/>
              <a:t>08.04.2022</a:t>
            </a:fld>
            <a:endParaRPr lang="pl-P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D57D7E-457E-254A-BB86-673F58882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8358CB-2DA0-C745-B546-2B4D0418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00E42-C62E-5A46-A314-EA1633ED79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7064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29627-34EB-A247-A385-905C0719D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91371B-0B59-AF42-90D3-3F271D539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AAFD-BA12-1043-B6F0-0E82BE3C5643}" type="datetimeFigureOut">
              <a:rPr lang="pl-PL" smtClean="0"/>
              <a:t>08.04.2022</a:t>
            </a:fld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F93BAB-B299-164F-A3A6-1BF08234F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F49E7F-5300-854B-848F-18F84C91A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00E42-C62E-5A46-A314-EA1633ED79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3277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544489-67F9-594A-999F-10CE5A5F6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AAFD-BA12-1043-B6F0-0E82BE3C5643}" type="datetimeFigureOut">
              <a:rPr lang="pl-PL" smtClean="0"/>
              <a:t>08.04.2022</a:t>
            </a:fld>
            <a:endParaRPr lang="pl-P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40CB65-D229-BA40-81B2-1BB6D9D3E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3ACCBD-8BAD-E14D-ADC6-647FB3F22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00E42-C62E-5A46-A314-EA1633ED79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4561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A285B-EEE9-3C40-862D-790C8D04A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3C6A1-9379-E845-98C6-5FEEBD53F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27AD2-2CE2-AF4C-A824-9620905316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B8BA63-2DD3-E241-926F-EE869C7E3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AAFD-BA12-1043-B6F0-0E82BE3C5643}" type="datetimeFigureOut">
              <a:rPr lang="pl-PL" smtClean="0"/>
              <a:t>08.04.2022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6D75FE-8FD5-5848-9E31-6D768ACFE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312646-0072-6944-946F-02B9C2273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00E42-C62E-5A46-A314-EA1633ED79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5977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A8F04-25CA-734A-8EB2-F27463CF2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033612-E2F9-6F41-9C30-4142F539E1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6C734C-E6FD-074F-9659-660EDD4CCD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81103D-18AD-E34A-B69C-0BE914E14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AAFD-BA12-1043-B6F0-0E82BE3C5643}" type="datetimeFigureOut">
              <a:rPr lang="pl-PL" smtClean="0"/>
              <a:t>08.04.2022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6575EC-0051-CE45-9480-348ED58B2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887894-A7BB-3643-91B8-E5F4B6DAC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00E42-C62E-5A46-A314-EA1633ED79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5205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721401-4114-244B-A0C3-A45D193DA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C16BCC-FAA0-414F-BD8C-6C99D166F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F8492F-6811-A242-9D9F-E6E604C07E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7AAFD-BA12-1043-B6F0-0E82BE3C5643}" type="datetimeFigureOut">
              <a:rPr lang="pl-PL" smtClean="0"/>
              <a:t>08.04.2022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8E0FF-4B7D-D44B-897A-6F6487C678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66633-3D30-BC49-AD08-E09500B55D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00E42-C62E-5A46-A314-EA1633ED79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3174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28.png"/><Relationship Id="rId7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FCF55-B9FC-6D4A-9863-EA9309F0F4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4439"/>
            <a:ext cx="9753600" cy="2387600"/>
          </a:xfrm>
        </p:spPr>
        <p:txBody>
          <a:bodyPr>
            <a:noAutofit/>
          </a:bodyPr>
          <a:lstStyle/>
          <a:p>
            <a:r>
              <a:rPr lang="en-US" sz="4400" b="1" dirty="0"/>
              <a:t>Exploring the commemorative streetscape through time and space</a:t>
            </a:r>
            <a:endParaRPr lang="de-DE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E0821A-CF84-FE46-8248-CF16850FA7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3429000"/>
            <a:ext cx="10668000" cy="1405932"/>
          </a:xfrm>
        </p:spPr>
        <p:txBody>
          <a:bodyPr/>
          <a:lstStyle/>
          <a:p>
            <a:pPr>
              <a:lnSpc>
                <a:spcPts val="2200"/>
              </a:lnSpc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Malgorzata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Fabiszak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Sera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im Alvanides, 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200"/>
              </a:lnSpc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Patryk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Dobkiewicz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Isabelle Buchstaller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11EC7A-6BDF-6D4F-8C06-EB5EE884F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9063"/>
            <a:ext cx="2019300" cy="1003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F24F1D-E113-0848-80BF-C89D3A7F5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3514" y="196971"/>
            <a:ext cx="2144486" cy="991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D552D6-A24A-FE46-805B-98207F4BC9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5932534"/>
            <a:ext cx="3108164" cy="549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0EBF7B-55B4-AD46-A41D-6168811ECD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6042028"/>
            <a:ext cx="3810000" cy="330200"/>
          </a:xfrm>
          <a:prstGeom prst="rect">
            <a:avLst/>
          </a:prstGeom>
        </p:spPr>
      </p:pic>
      <p:pic>
        <p:nvPicPr>
          <p:cNvPr id="8" name="Grafik 5">
            <a:extLst>
              <a:ext uri="{FF2B5EF4-FFF2-40B4-BE49-F238E27FC236}">
                <a16:creationId xmlns:a16="http://schemas.microsoft.com/office/drawing/2014/main" id="{FC952928-DE66-4428-A4D9-A77BA5E7B0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0043" y="4514554"/>
            <a:ext cx="2905125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06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BEAE51-404B-412E-B77C-2378CEDDE56D}"/>
              </a:ext>
            </a:extLst>
          </p:cNvPr>
          <p:cNvGrpSpPr/>
          <p:nvPr/>
        </p:nvGrpSpPr>
        <p:grpSpPr>
          <a:xfrm>
            <a:off x="2247128" y="756986"/>
            <a:ext cx="7697743" cy="5033139"/>
            <a:chOff x="1948721" y="1555037"/>
            <a:chExt cx="7697743" cy="503313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6DD6879-B7BA-4D78-B6C6-10D45C748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48721" y="1555037"/>
              <a:ext cx="7697743" cy="503313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DD84C8C-C9AD-4486-A4D1-0DFD1173ECCA}"/>
                </a:ext>
              </a:extLst>
            </p:cNvPr>
            <p:cNvSpPr txBox="1"/>
            <p:nvPr/>
          </p:nvSpPr>
          <p:spPr>
            <a:xfrm>
              <a:off x="3384062" y="2055446"/>
              <a:ext cx="3126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>
                  <a:solidFill>
                    <a:srgbClr val="FF0000"/>
                  </a:solidFill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CA03716-3B2B-4044-984B-D6B55C2C41BE}"/>
                </a:ext>
              </a:extLst>
            </p:cNvPr>
            <p:cNvSpPr txBox="1"/>
            <p:nvPr/>
          </p:nvSpPr>
          <p:spPr>
            <a:xfrm>
              <a:off x="7893539" y="1938216"/>
              <a:ext cx="4220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>
                  <a:solidFill>
                    <a:srgbClr val="FF0000"/>
                  </a:solidFill>
                </a:rPr>
                <a:t>*</a:t>
              </a:r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B2C603E0-2664-462A-B9DE-10F359B755C9}"/>
              </a:ext>
            </a:extLst>
          </p:cNvPr>
          <p:cNvSpPr/>
          <p:nvPr/>
        </p:nvSpPr>
        <p:spPr>
          <a:xfrm>
            <a:off x="9791998" y="724743"/>
            <a:ext cx="1785061" cy="1434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7B0EAAF-2D1A-495A-8901-4E3C75D94D2E}"/>
              </a:ext>
            </a:extLst>
          </p:cNvPr>
          <p:cNvSpPr/>
          <p:nvPr/>
        </p:nvSpPr>
        <p:spPr>
          <a:xfrm>
            <a:off x="1209065" y="3296468"/>
            <a:ext cx="2861187" cy="1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CEA72E-DD59-4DBF-84BD-1B93052ADD1A}"/>
              </a:ext>
            </a:extLst>
          </p:cNvPr>
          <p:cNvSpPr txBox="1"/>
          <p:nvPr/>
        </p:nvSpPr>
        <p:spPr>
          <a:xfrm>
            <a:off x="521110" y="1621772"/>
            <a:ext cx="1238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Leipzig</a:t>
            </a:r>
            <a:endParaRPr lang="pl-PL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5DA362-AE01-4253-BF49-61E9BEBA0966}"/>
              </a:ext>
            </a:extLst>
          </p:cNvPr>
          <p:cNvSpPr txBox="1"/>
          <p:nvPr/>
        </p:nvSpPr>
        <p:spPr>
          <a:xfrm>
            <a:off x="521110" y="4138376"/>
            <a:ext cx="1238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Poznań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40C026-4346-41CD-ADAF-09A876B53E14}"/>
              </a:ext>
            </a:extLst>
          </p:cNvPr>
          <p:cNvSpPr/>
          <p:nvPr/>
        </p:nvSpPr>
        <p:spPr>
          <a:xfrm>
            <a:off x="3141132" y="889293"/>
            <a:ext cx="312615" cy="5033139"/>
          </a:xfrm>
          <a:prstGeom prst="rect">
            <a:avLst/>
          </a:prstGeom>
          <a:solidFill>
            <a:schemeClr val="accent4">
              <a:lumMod val="75000"/>
              <a:alpha val="29000"/>
            </a:schemeClr>
          </a:solidFill>
          <a:ln>
            <a:solidFill>
              <a:schemeClr val="accent4">
                <a:lumMod val="75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BFF112-B5B0-4500-B2FC-76F7C93E9941}"/>
              </a:ext>
            </a:extLst>
          </p:cNvPr>
          <p:cNvSpPr/>
          <p:nvPr/>
        </p:nvSpPr>
        <p:spPr>
          <a:xfrm>
            <a:off x="4169623" y="889294"/>
            <a:ext cx="554777" cy="2421174"/>
          </a:xfrm>
          <a:prstGeom prst="rect">
            <a:avLst/>
          </a:prstGeom>
          <a:solidFill>
            <a:schemeClr val="accent4">
              <a:lumMod val="75000"/>
              <a:alpha val="29000"/>
            </a:schemeClr>
          </a:solidFill>
          <a:ln>
            <a:solidFill>
              <a:schemeClr val="accent4">
                <a:lumMod val="75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0A7FEF-C0D0-4891-A0FF-7ED0B8BD4922}"/>
              </a:ext>
            </a:extLst>
          </p:cNvPr>
          <p:cNvSpPr/>
          <p:nvPr/>
        </p:nvSpPr>
        <p:spPr>
          <a:xfrm>
            <a:off x="4447011" y="3323703"/>
            <a:ext cx="277389" cy="2598729"/>
          </a:xfrm>
          <a:prstGeom prst="rect">
            <a:avLst/>
          </a:prstGeom>
          <a:solidFill>
            <a:schemeClr val="accent4">
              <a:lumMod val="75000"/>
              <a:alpha val="29000"/>
            </a:schemeClr>
          </a:solidFill>
          <a:ln>
            <a:solidFill>
              <a:schemeClr val="accent4">
                <a:lumMod val="75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C8FB07-9F3B-48DB-8F7A-5E1D0F99BCEC}"/>
              </a:ext>
            </a:extLst>
          </p:cNvPr>
          <p:cNvSpPr/>
          <p:nvPr/>
        </p:nvSpPr>
        <p:spPr>
          <a:xfrm>
            <a:off x="4878214" y="877782"/>
            <a:ext cx="422031" cy="5044650"/>
          </a:xfrm>
          <a:prstGeom prst="rect">
            <a:avLst/>
          </a:prstGeom>
          <a:solidFill>
            <a:schemeClr val="accent4">
              <a:lumMod val="75000"/>
              <a:alpha val="29000"/>
            </a:schemeClr>
          </a:solidFill>
          <a:ln>
            <a:solidFill>
              <a:schemeClr val="accent4">
                <a:lumMod val="75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5DD0390-67A0-47A4-822C-0BD5858E6BF1}"/>
              </a:ext>
            </a:extLst>
          </p:cNvPr>
          <p:cNvCxnSpPr>
            <a:cxnSpLocks/>
          </p:cNvCxnSpPr>
          <p:nvPr/>
        </p:nvCxnSpPr>
        <p:spPr>
          <a:xfrm>
            <a:off x="4521199" y="3276000"/>
            <a:ext cx="0" cy="262043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057BA96-3DA6-4A3C-8BD4-5318B34DB9FB}"/>
              </a:ext>
            </a:extLst>
          </p:cNvPr>
          <p:cNvCxnSpPr>
            <a:cxnSpLocks/>
          </p:cNvCxnSpPr>
          <p:nvPr/>
        </p:nvCxnSpPr>
        <p:spPr>
          <a:xfrm>
            <a:off x="4910668" y="3276000"/>
            <a:ext cx="0" cy="262043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8FDCF7C-4248-4703-BC2F-84A647797FCB}"/>
              </a:ext>
            </a:extLst>
          </p:cNvPr>
          <p:cNvSpPr/>
          <p:nvPr/>
        </p:nvSpPr>
        <p:spPr>
          <a:xfrm>
            <a:off x="3682469" y="5984200"/>
            <a:ext cx="78343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/>
              <a:t>Kiebitzstrasse</a:t>
            </a:r>
            <a:r>
              <a:rPr lang="en-US" dirty="0"/>
              <a:t> “Lapwing Street” &gt; ul. </a:t>
            </a:r>
            <a:r>
              <a:rPr lang="en-US" dirty="0" err="1"/>
              <a:t>Czajcza</a:t>
            </a:r>
            <a:r>
              <a:rPr lang="en-US" dirty="0"/>
              <a:t> “Lapwing Street”</a:t>
            </a:r>
            <a:endParaRPr lang="de-DE" dirty="0"/>
          </a:p>
          <a:p>
            <a:pPr algn="just">
              <a:spcAft>
                <a:spcPts val="0"/>
              </a:spcAft>
            </a:pPr>
            <a:r>
              <a:rPr lang="en-US" dirty="0"/>
              <a:t>Am </a:t>
            </a:r>
            <a:r>
              <a:rPr lang="en-US" dirty="0" err="1"/>
              <a:t>Tempel</a:t>
            </a:r>
            <a:r>
              <a:rPr lang="en-US" dirty="0"/>
              <a:t> “By the synagogue” &gt;   </a:t>
            </a:r>
            <a:r>
              <a:rPr lang="en-US" dirty="0" err="1"/>
              <a:t>Bóżnicza</a:t>
            </a:r>
            <a:r>
              <a:rPr lang="en-US" dirty="0"/>
              <a:t> “Synagogue Street” </a:t>
            </a:r>
            <a:endParaRPr lang="de-DE" dirty="0"/>
          </a:p>
          <a:p>
            <a:pPr algn="just">
              <a:spcAft>
                <a:spcPts val="0"/>
              </a:spcAft>
            </a:pPr>
            <a:r>
              <a:rPr lang="en-US" dirty="0" err="1"/>
              <a:t>Ringchaussee</a:t>
            </a:r>
            <a:r>
              <a:rPr lang="en-US" dirty="0"/>
              <a:t> “Ring Road” &gt; </a:t>
            </a:r>
            <a:r>
              <a:rPr lang="en-US" dirty="0" err="1"/>
              <a:t>Szosa</a:t>
            </a:r>
            <a:r>
              <a:rPr lang="en-US" dirty="0"/>
              <a:t> </a:t>
            </a:r>
            <a:r>
              <a:rPr lang="en-US" dirty="0" err="1"/>
              <a:t>Okrężna</a:t>
            </a:r>
            <a:r>
              <a:rPr lang="en-US" dirty="0"/>
              <a:t> “Ring Road”.</a:t>
            </a:r>
            <a:endParaRPr lang="de-DE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52B29D-48E4-4323-9AD0-DC03BB73FF89}"/>
              </a:ext>
            </a:extLst>
          </p:cNvPr>
          <p:cNvSpPr txBox="1"/>
          <p:nvPr/>
        </p:nvSpPr>
        <p:spPr>
          <a:xfrm>
            <a:off x="483761" y="6101395"/>
            <a:ext cx="31091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Unproblematic</a:t>
            </a:r>
            <a:r>
              <a:rPr lang="de-DE" b="1" dirty="0"/>
              <a:t> </a:t>
            </a:r>
            <a:r>
              <a:rPr lang="de-DE" b="1" dirty="0" err="1"/>
              <a:t>semantics</a:t>
            </a:r>
            <a:endParaRPr lang="de-DE" b="1" dirty="0"/>
          </a:p>
          <a:p>
            <a:r>
              <a:rPr lang="de-DE" b="1" dirty="0">
                <a:sym typeface="Wingdings" panose="05000000000000000000" pitchFamily="2" charset="2"/>
              </a:rPr>
              <a:t>  </a:t>
            </a:r>
            <a:r>
              <a:rPr lang="de-DE" b="1" dirty="0"/>
              <a:t>Word </a:t>
            </a:r>
            <a:r>
              <a:rPr lang="de-DE" b="1" dirty="0" err="1"/>
              <a:t>by</a:t>
            </a:r>
            <a:r>
              <a:rPr lang="de-DE" b="1" dirty="0"/>
              <a:t> </a:t>
            </a:r>
            <a:r>
              <a:rPr lang="de-DE" b="1" dirty="0" err="1"/>
              <a:t>word</a:t>
            </a:r>
            <a:r>
              <a:rPr lang="de-DE" b="1" dirty="0"/>
              <a:t> </a:t>
            </a:r>
            <a:r>
              <a:rPr lang="de-DE" b="1" dirty="0" err="1"/>
              <a:t>translations</a:t>
            </a:r>
            <a:r>
              <a:rPr lang="de-DE" b="1" dirty="0"/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AA8904A-76AD-4970-8493-C56F01B553DA}"/>
              </a:ext>
            </a:extLst>
          </p:cNvPr>
          <p:cNvSpPr txBox="1"/>
          <p:nvPr/>
        </p:nvSpPr>
        <p:spPr>
          <a:xfrm>
            <a:off x="483761" y="5236228"/>
            <a:ext cx="24418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2">
                    <a:lumMod val="75000"/>
                  </a:schemeClr>
                </a:solidFill>
              </a:rPr>
              <a:t>Changes in </a:t>
            </a:r>
          </a:p>
          <a:p>
            <a:r>
              <a:rPr lang="en-GB" b="1" dirty="0">
                <a:solidFill>
                  <a:schemeClr val="accent2">
                    <a:lumMod val="75000"/>
                  </a:schemeClr>
                </a:solidFill>
              </a:rPr>
              <a:t>ethnolinguistic identity </a:t>
            </a:r>
          </a:p>
          <a:p>
            <a:endParaRPr lang="de-DE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A13B368-A799-42A1-BB9B-D081D7255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6625" y="88022"/>
            <a:ext cx="2425065" cy="1800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AF95952-4DFF-4B7B-8013-FECADCFDC90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5535" y="2071127"/>
            <a:ext cx="2447244" cy="180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0D625E4-BEAC-41B1-A4B5-34B7708EC62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2921" y="4067991"/>
            <a:ext cx="2442520" cy="18000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F4A02B6D-CF3B-43F7-9AB0-59EC8BDF5102}"/>
              </a:ext>
            </a:extLst>
          </p:cNvPr>
          <p:cNvSpPr/>
          <p:nvPr/>
        </p:nvSpPr>
        <p:spPr>
          <a:xfrm>
            <a:off x="7467603" y="889294"/>
            <a:ext cx="977898" cy="5033139"/>
          </a:xfrm>
          <a:prstGeom prst="rect">
            <a:avLst/>
          </a:prstGeom>
          <a:solidFill>
            <a:schemeClr val="accent4">
              <a:lumMod val="75000"/>
              <a:alpha val="29000"/>
            </a:schemeClr>
          </a:solidFill>
          <a:ln>
            <a:solidFill>
              <a:schemeClr val="accent4">
                <a:lumMod val="75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6E2C65B-D9A8-4990-9AC2-0B3B52D2B78C}"/>
              </a:ext>
            </a:extLst>
          </p:cNvPr>
          <p:cNvSpPr/>
          <p:nvPr/>
        </p:nvSpPr>
        <p:spPr>
          <a:xfrm>
            <a:off x="1071523" y="798239"/>
            <a:ext cx="2861187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5CD0736-861A-4E8E-976E-D55539A6E6F3}"/>
              </a:ext>
            </a:extLst>
          </p:cNvPr>
          <p:cNvSpPr/>
          <p:nvPr/>
        </p:nvSpPr>
        <p:spPr>
          <a:xfrm>
            <a:off x="2476500" y="971457"/>
            <a:ext cx="312615" cy="216000"/>
          </a:xfrm>
          <a:prstGeom prst="rect">
            <a:avLst/>
          </a:prstGeom>
          <a:noFill/>
          <a:ln w="31750">
            <a:solidFill>
              <a:schemeClr val="accent6">
                <a:lumMod val="75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680AD08-F042-4597-B8BD-AD32963473C4}"/>
              </a:ext>
            </a:extLst>
          </p:cNvPr>
          <p:cNvSpPr/>
          <p:nvPr/>
        </p:nvSpPr>
        <p:spPr>
          <a:xfrm>
            <a:off x="2458471" y="3413350"/>
            <a:ext cx="312615" cy="216000"/>
          </a:xfrm>
          <a:prstGeom prst="rect">
            <a:avLst/>
          </a:prstGeom>
          <a:noFill/>
          <a:ln w="31750">
            <a:solidFill>
              <a:schemeClr val="accent6">
                <a:lumMod val="75000"/>
                <a:alpha val="9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6E4BC5D-ED92-425F-9BB0-F48AFFCB52FF}"/>
              </a:ext>
            </a:extLst>
          </p:cNvPr>
          <p:cNvSpPr/>
          <p:nvPr/>
        </p:nvSpPr>
        <p:spPr>
          <a:xfrm>
            <a:off x="511747" y="2400705"/>
            <a:ext cx="162675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900"/>
              </a:lnSpc>
            </a:pPr>
            <a:r>
              <a:rPr lang="de-DE" sz="2000" b="1" dirty="0">
                <a:solidFill>
                  <a:schemeClr val="accent6">
                    <a:lumMod val="50000"/>
                  </a:schemeClr>
                </a:solidFill>
              </a:rPr>
              <a:t>Magnitude </a:t>
            </a:r>
            <a:r>
              <a:rPr lang="de-DE" sz="2000" b="1" dirty="0" err="1">
                <a:solidFill>
                  <a:schemeClr val="accent6">
                    <a:lumMod val="50000"/>
                  </a:schemeClr>
                </a:solidFill>
              </a:rPr>
              <a:t>of</a:t>
            </a:r>
            <a:r>
              <a:rPr lang="de-DE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DE" sz="2000" b="1" dirty="0" err="1">
                <a:solidFill>
                  <a:schemeClr val="accent6">
                    <a:lumMod val="50000"/>
                  </a:schemeClr>
                </a:solidFill>
              </a:rPr>
              <a:t>change</a:t>
            </a:r>
            <a:r>
              <a:rPr lang="de-DE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0C97D9D-EC71-4034-8467-B7148B52500E}"/>
              </a:ext>
            </a:extLst>
          </p:cNvPr>
          <p:cNvSpPr txBox="1"/>
          <p:nvPr/>
        </p:nvSpPr>
        <p:spPr>
          <a:xfrm>
            <a:off x="10409223" y="847621"/>
            <a:ext cx="279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x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E319F80-0B4B-4D49-95C1-BBB17D3F6335}"/>
              </a:ext>
            </a:extLst>
          </p:cNvPr>
          <p:cNvSpPr txBox="1"/>
          <p:nvPr/>
        </p:nvSpPr>
        <p:spPr>
          <a:xfrm>
            <a:off x="10572047" y="859638"/>
            <a:ext cx="1238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Poznań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F182A29-1D3E-4636-940F-9BC2341A324E}"/>
              </a:ext>
            </a:extLst>
          </p:cNvPr>
          <p:cNvSpPr txBox="1"/>
          <p:nvPr/>
        </p:nvSpPr>
        <p:spPr>
          <a:xfrm>
            <a:off x="10358262" y="2803672"/>
            <a:ext cx="279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x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A801089-8C39-4B2E-9520-C6C13D80B850}"/>
              </a:ext>
            </a:extLst>
          </p:cNvPr>
          <p:cNvSpPr txBox="1"/>
          <p:nvPr/>
        </p:nvSpPr>
        <p:spPr>
          <a:xfrm>
            <a:off x="10320160" y="4744686"/>
            <a:ext cx="279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x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5A4BE60-4832-4F0B-8C52-45D1D56AA4D0}"/>
              </a:ext>
            </a:extLst>
          </p:cNvPr>
          <p:cNvSpPr txBox="1"/>
          <p:nvPr/>
        </p:nvSpPr>
        <p:spPr>
          <a:xfrm>
            <a:off x="10546643" y="2836602"/>
            <a:ext cx="1238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Poznań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32C40FD-39EA-4AB3-B8BC-5CA8582B9F3B}"/>
              </a:ext>
            </a:extLst>
          </p:cNvPr>
          <p:cNvSpPr txBox="1"/>
          <p:nvPr/>
        </p:nvSpPr>
        <p:spPr>
          <a:xfrm>
            <a:off x="10483143" y="4758533"/>
            <a:ext cx="1238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Poznań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33E8E5-E7D8-46A3-8D5B-EEF577A2BCDF}"/>
              </a:ext>
            </a:extLst>
          </p:cNvPr>
          <p:cNvGrpSpPr/>
          <p:nvPr/>
        </p:nvGrpSpPr>
        <p:grpSpPr>
          <a:xfrm>
            <a:off x="2974437" y="217031"/>
            <a:ext cx="6112908" cy="678226"/>
            <a:chOff x="2974437" y="5995531"/>
            <a:chExt cx="6112908" cy="678226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2901DF1-73BA-4A27-A6EF-2140B056A2BB}"/>
                </a:ext>
              </a:extLst>
            </p:cNvPr>
            <p:cNvSpPr txBox="1"/>
            <p:nvPr/>
          </p:nvSpPr>
          <p:spPr>
            <a:xfrm>
              <a:off x="2974437" y="5995531"/>
              <a:ext cx="8643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End of </a:t>
              </a:r>
            </a:p>
            <a:p>
              <a:r>
                <a:rPr lang="en-GB" dirty="0"/>
                <a:t>WWI  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1A6E239-7C9F-414F-B46F-4F5EDFBA46F8}"/>
                </a:ext>
              </a:extLst>
            </p:cNvPr>
            <p:cNvSpPr txBox="1"/>
            <p:nvPr/>
          </p:nvSpPr>
          <p:spPr>
            <a:xfrm>
              <a:off x="4152699" y="6008228"/>
              <a:ext cx="5886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Nazi</a:t>
              </a:r>
            </a:p>
            <a:p>
              <a:r>
                <a:rPr lang="de-DE" dirty="0"/>
                <a:t> </a:t>
              </a:r>
              <a:r>
                <a:rPr lang="de-DE" dirty="0" err="1"/>
                <a:t>era</a:t>
              </a:r>
              <a:endParaRPr lang="de-DE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4AC9441-A0A4-4D48-A1EC-AB92D07E313E}"/>
                </a:ext>
              </a:extLst>
            </p:cNvPr>
            <p:cNvSpPr txBox="1"/>
            <p:nvPr/>
          </p:nvSpPr>
          <p:spPr>
            <a:xfrm>
              <a:off x="4712257" y="6027426"/>
              <a:ext cx="8643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End of </a:t>
              </a:r>
            </a:p>
            <a:p>
              <a:r>
                <a:rPr lang="en-GB" dirty="0"/>
                <a:t>WWII  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D29157B-D778-4CE4-845F-35A7D7B56B54}"/>
                </a:ext>
              </a:extLst>
            </p:cNvPr>
            <p:cNvSpPr txBox="1"/>
            <p:nvPr/>
          </p:nvSpPr>
          <p:spPr>
            <a:xfrm>
              <a:off x="7089106" y="6016389"/>
              <a:ext cx="19982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Fall of Berlin wall </a:t>
              </a:r>
            </a:p>
            <a:p>
              <a:r>
                <a:rPr lang="en-GB" dirty="0"/>
                <a:t>and transformation</a:t>
              </a:r>
            </a:p>
          </p:txBody>
        </p:sp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E6DB72-E213-42B0-828F-9FB96C484A36}"/>
              </a:ext>
            </a:extLst>
          </p:cNvPr>
          <p:cNvCxnSpPr>
            <a:cxnSpLocks/>
          </p:cNvCxnSpPr>
          <p:nvPr/>
        </p:nvCxnSpPr>
        <p:spPr>
          <a:xfrm>
            <a:off x="3287659" y="3282350"/>
            <a:ext cx="0" cy="262043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72954D1A-2DA8-4DFA-96CE-89A019BFB19E}"/>
              </a:ext>
            </a:extLst>
          </p:cNvPr>
          <p:cNvSpPr/>
          <p:nvPr/>
        </p:nvSpPr>
        <p:spPr>
          <a:xfrm>
            <a:off x="9679516" y="30238"/>
            <a:ext cx="1785061" cy="509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9B13EA2-E33F-4811-9663-6209734B25D6}"/>
              </a:ext>
            </a:extLst>
          </p:cNvPr>
          <p:cNvSpPr/>
          <p:nvPr/>
        </p:nvSpPr>
        <p:spPr>
          <a:xfrm>
            <a:off x="9680400" y="4017203"/>
            <a:ext cx="1785061" cy="509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9CBE51A-1E79-43CF-8B9F-8492C5E16FA1}"/>
              </a:ext>
            </a:extLst>
          </p:cNvPr>
          <p:cNvSpPr/>
          <p:nvPr/>
        </p:nvSpPr>
        <p:spPr>
          <a:xfrm>
            <a:off x="9680400" y="2017675"/>
            <a:ext cx="1785061" cy="509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C7C0360-BD2A-4D46-8C7D-EE3AA1E29C7B}"/>
              </a:ext>
            </a:extLst>
          </p:cNvPr>
          <p:cNvGrpSpPr/>
          <p:nvPr/>
        </p:nvGrpSpPr>
        <p:grpSpPr>
          <a:xfrm>
            <a:off x="10144817" y="194948"/>
            <a:ext cx="938250" cy="203696"/>
            <a:chOff x="9297950" y="139211"/>
            <a:chExt cx="1789283" cy="261023"/>
          </a:xfrm>
        </p:grpSpPr>
        <p:pic>
          <p:nvPicPr>
            <p:cNvPr id="54" name="Picture 2" descr="Image result for german flag">
              <a:extLst>
                <a:ext uri="{FF2B5EF4-FFF2-40B4-BE49-F238E27FC236}">
                  <a16:creationId xmlns:a16="http://schemas.microsoft.com/office/drawing/2014/main" id="{64F37262-8DBB-4E83-A94A-E54BDFF87253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7950" y="168334"/>
              <a:ext cx="425685" cy="219219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6" descr="Image result for poland flag">
              <a:extLst>
                <a:ext uri="{FF2B5EF4-FFF2-40B4-BE49-F238E27FC236}">
                  <a16:creationId xmlns:a16="http://schemas.microsoft.com/office/drawing/2014/main" id="{676275D9-76A0-46C5-91E1-7E80ED34682F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3200" y="169199"/>
              <a:ext cx="424033" cy="231035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Arrow: Right 55">
              <a:extLst>
                <a:ext uri="{FF2B5EF4-FFF2-40B4-BE49-F238E27FC236}">
                  <a16:creationId xmlns:a16="http://schemas.microsoft.com/office/drawing/2014/main" id="{D7D3EA1B-F43A-429C-BF8A-BB294A2D95D5}"/>
                </a:ext>
              </a:extLst>
            </p:cNvPr>
            <p:cNvSpPr/>
            <p:nvPr/>
          </p:nvSpPr>
          <p:spPr>
            <a:xfrm>
              <a:off x="9983089" y="139211"/>
              <a:ext cx="425685" cy="261023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97B2ACD-0C12-44AB-9E59-0D324EF08465}"/>
              </a:ext>
            </a:extLst>
          </p:cNvPr>
          <p:cNvGrpSpPr/>
          <p:nvPr/>
        </p:nvGrpSpPr>
        <p:grpSpPr>
          <a:xfrm>
            <a:off x="10144817" y="4197988"/>
            <a:ext cx="938250" cy="203696"/>
            <a:chOff x="9297950" y="139211"/>
            <a:chExt cx="1789283" cy="261023"/>
          </a:xfrm>
        </p:grpSpPr>
        <p:pic>
          <p:nvPicPr>
            <p:cNvPr id="58" name="Picture 2" descr="Image result for german flag">
              <a:extLst>
                <a:ext uri="{FF2B5EF4-FFF2-40B4-BE49-F238E27FC236}">
                  <a16:creationId xmlns:a16="http://schemas.microsoft.com/office/drawing/2014/main" id="{A5883650-DAAA-4928-B88C-A5426BF718A8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7950" y="168334"/>
              <a:ext cx="425685" cy="219219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6" descr="Image result for poland flag">
              <a:extLst>
                <a:ext uri="{FF2B5EF4-FFF2-40B4-BE49-F238E27FC236}">
                  <a16:creationId xmlns:a16="http://schemas.microsoft.com/office/drawing/2014/main" id="{07C1D985-AD0E-4DD5-8C6A-62DED3A35EE4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3200" y="169199"/>
              <a:ext cx="424033" cy="231035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Arrow: Right 59">
              <a:extLst>
                <a:ext uri="{FF2B5EF4-FFF2-40B4-BE49-F238E27FC236}">
                  <a16:creationId xmlns:a16="http://schemas.microsoft.com/office/drawing/2014/main" id="{5AC0B4D0-264E-40EF-A492-21456B2BF49C}"/>
                </a:ext>
              </a:extLst>
            </p:cNvPr>
            <p:cNvSpPr/>
            <p:nvPr/>
          </p:nvSpPr>
          <p:spPr>
            <a:xfrm>
              <a:off x="9983089" y="139211"/>
              <a:ext cx="425685" cy="261023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989245A-720C-4B47-80F1-A042B6593E4C}"/>
              </a:ext>
            </a:extLst>
          </p:cNvPr>
          <p:cNvGrpSpPr/>
          <p:nvPr/>
        </p:nvGrpSpPr>
        <p:grpSpPr>
          <a:xfrm>
            <a:off x="10144802" y="2152030"/>
            <a:ext cx="939616" cy="203696"/>
            <a:chOff x="9401909" y="139211"/>
            <a:chExt cx="1791890" cy="261023"/>
          </a:xfrm>
        </p:grpSpPr>
        <p:pic>
          <p:nvPicPr>
            <p:cNvPr id="62" name="Picture 2" descr="Image result for german flag">
              <a:extLst>
                <a:ext uri="{FF2B5EF4-FFF2-40B4-BE49-F238E27FC236}">
                  <a16:creationId xmlns:a16="http://schemas.microsoft.com/office/drawing/2014/main" id="{1EC72AFF-1DFA-492D-8DC7-B771EBFA1F4B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68114" y="168334"/>
              <a:ext cx="425685" cy="219219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6" descr="Image result for poland flag">
              <a:extLst>
                <a:ext uri="{FF2B5EF4-FFF2-40B4-BE49-F238E27FC236}">
                  <a16:creationId xmlns:a16="http://schemas.microsoft.com/office/drawing/2014/main" id="{2C8A107F-DFB5-464D-A3B5-D6C83A5A46AD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1909" y="156518"/>
              <a:ext cx="424034" cy="231035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Arrow: Right 63">
              <a:extLst>
                <a:ext uri="{FF2B5EF4-FFF2-40B4-BE49-F238E27FC236}">
                  <a16:creationId xmlns:a16="http://schemas.microsoft.com/office/drawing/2014/main" id="{ED0C2C9B-E5DC-4097-8909-416EBECDAECD}"/>
                </a:ext>
              </a:extLst>
            </p:cNvPr>
            <p:cNvSpPr/>
            <p:nvPr/>
          </p:nvSpPr>
          <p:spPr>
            <a:xfrm>
              <a:off x="10088443" y="139211"/>
              <a:ext cx="425685" cy="261023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89121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BEAE51-404B-412E-B77C-2378CEDDE56D}"/>
              </a:ext>
            </a:extLst>
          </p:cNvPr>
          <p:cNvGrpSpPr/>
          <p:nvPr/>
        </p:nvGrpSpPr>
        <p:grpSpPr>
          <a:xfrm>
            <a:off x="2247128" y="756986"/>
            <a:ext cx="7697743" cy="5033139"/>
            <a:chOff x="1948721" y="1555037"/>
            <a:chExt cx="7697743" cy="503313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6DD6879-B7BA-4D78-B6C6-10D45C748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48721" y="1555037"/>
              <a:ext cx="7697743" cy="503313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DD84C8C-C9AD-4486-A4D1-0DFD1173ECCA}"/>
                </a:ext>
              </a:extLst>
            </p:cNvPr>
            <p:cNvSpPr txBox="1"/>
            <p:nvPr/>
          </p:nvSpPr>
          <p:spPr>
            <a:xfrm>
              <a:off x="3384062" y="2055446"/>
              <a:ext cx="3126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>
                  <a:solidFill>
                    <a:srgbClr val="FF0000"/>
                  </a:solidFill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CA03716-3B2B-4044-984B-D6B55C2C41BE}"/>
                </a:ext>
              </a:extLst>
            </p:cNvPr>
            <p:cNvSpPr txBox="1"/>
            <p:nvPr/>
          </p:nvSpPr>
          <p:spPr>
            <a:xfrm>
              <a:off x="7893539" y="1938216"/>
              <a:ext cx="4220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>
                  <a:solidFill>
                    <a:srgbClr val="FF0000"/>
                  </a:solidFill>
                </a:rPr>
                <a:t>*</a:t>
              </a:r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B9A3B826-7515-4546-8595-864C8FE83E84}"/>
              </a:ext>
            </a:extLst>
          </p:cNvPr>
          <p:cNvSpPr/>
          <p:nvPr/>
        </p:nvSpPr>
        <p:spPr>
          <a:xfrm>
            <a:off x="9791998" y="724743"/>
            <a:ext cx="1785061" cy="1434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A76B617-3295-4932-BEAE-FC3F5B92AC74}"/>
              </a:ext>
            </a:extLst>
          </p:cNvPr>
          <p:cNvSpPr/>
          <p:nvPr/>
        </p:nvSpPr>
        <p:spPr>
          <a:xfrm>
            <a:off x="1209065" y="3296468"/>
            <a:ext cx="2861187" cy="1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CEA72E-DD59-4DBF-84BD-1B93052ADD1A}"/>
              </a:ext>
            </a:extLst>
          </p:cNvPr>
          <p:cNvSpPr txBox="1"/>
          <p:nvPr/>
        </p:nvSpPr>
        <p:spPr>
          <a:xfrm>
            <a:off x="521110" y="1621772"/>
            <a:ext cx="1238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Leipzig</a:t>
            </a:r>
            <a:endParaRPr lang="pl-PL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5DA362-AE01-4253-BF49-61E9BEBA0966}"/>
              </a:ext>
            </a:extLst>
          </p:cNvPr>
          <p:cNvSpPr txBox="1"/>
          <p:nvPr/>
        </p:nvSpPr>
        <p:spPr>
          <a:xfrm>
            <a:off x="521110" y="4138376"/>
            <a:ext cx="1238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Poznań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40C026-4346-41CD-ADAF-09A876B53E14}"/>
              </a:ext>
            </a:extLst>
          </p:cNvPr>
          <p:cNvSpPr/>
          <p:nvPr/>
        </p:nvSpPr>
        <p:spPr>
          <a:xfrm>
            <a:off x="3141132" y="889293"/>
            <a:ext cx="312615" cy="5033139"/>
          </a:xfrm>
          <a:prstGeom prst="rect">
            <a:avLst/>
          </a:prstGeom>
          <a:solidFill>
            <a:schemeClr val="accent4">
              <a:lumMod val="75000"/>
              <a:alpha val="29000"/>
            </a:schemeClr>
          </a:solidFill>
          <a:ln>
            <a:solidFill>
              <a:schemeClr val="accent4">
                <a:lumMod val="75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BFF112-B5B0-4500-B2FC-76F7C93E9941}"/>
              </a:ext>
            </a:extLst>
          </p:cNvPr>
          <p:cNvSpPr/>
          <p:nvPr/>
        </p:nvSpPr>
        <p:spPr>
          <a:xfrm>
            <a:off x="4169623" y="889294"/>
            <a:ext cx="554777" cy="2421174"/>
          </a:xfrm>
          <a:prstGeom prst="rect">
            <a:avLst/>
          </a:prstGeom>
          <a:solidFill>
            <a:schemeClr val="accent4">
              <a:lumMod val="75000"/>
              <a:alpha val="29000"/>
            </a:schemeClr>
          </a:solidFill>
          <a:ln>
            <a:solidFill>
              <a:schemeClr val="accent4">
                <a:lumMod val="75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C8FB07-9F3B-48DB-8F7A-5E1D0F99BCEC}"/>
              </a:ext>
            </a:extLst>
          </p:cNvPr>
          <p:cNvSpPr/>
          <p:nvPr/>
        </p:nvSpPr>
        <p:spPr>
          <a:xfrm>
            <a:off x="4878214" y="877782"/>
            <a:ext cx="422031" cy="5044650"/>
          </a:xfrm>
          <a:prstGeom prst="rect">
            <a:avLst/>
          </a:prstGeom>
          <a:solidFill>
            <a:schemeClr val="accent4">
              <a:lumMod val="75000"/>
              <a:alpha val="29000"/>
            </a:schemeClr>
          </a:solidFill>
          <a:ln>
            <a:solidFill>
              <a:schemeClr val="accent4">
                <a:lumMod val="75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5DD0390-67A0-47A4-822C-0BD5858E6BF1}"/>
              </a:ext>
            </a:extLst>
          </p:cNvPr>
          <p:cNvCxnSpPr>
            <a:cxnSpLocks/>
          </p:cNvCxnSpPr>
          <p:nvPr/>
        </p:nvCxnSpPr>
        <p:spPr>
          <a:xfrm>
            <a:off x="4521199" y="3276000"/>
            <a:ext cx="0" cy="262043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057BA96-3DA6-4A3C-8BD4-5318B34DB9FB}"/>
              </a:ext>
            </a:extLst>
          </p:cNvPr>
          <p:cNvCxnSpPr>
            <a:cxnSpLocks/>
          </p:cNvCxnSpPr>
          <p:nvPr/>
        </p:nvCxnSpPr>
        <p:spPr>
          <a:xfrm>
            <a:off x="4910668" y="3276000"/>
            <a:ext cx="0" cy="262043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4">
            <a:extLst>
              <a:ext uri="{FF2B5EF4-FFF2-40B4-BE49-F238E27FC236}">
                <a16:creationId xmlns:a16="http://schemas.microsoft.com/office/drawing/2014/main" id="{BEF238A7-0F0D-4DB1-B43E-6A9DE5240844}"/>
              </a:ext>
            </a:extLst>
          </p:cNvPr>
          <p:cNvSpPr txBox="1"/>
          <p:nvPr/>
        </p:nvSpPr>
        <p:spPr>
          <a:xfrm>
            <a:off x="2748997" y="1576614"/>
            <a:ext cx="1151069" cy="505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pl-PL" sz="1400" b="1" dirty="0">
                <a:solidFill>
                  <a:srgbClr val="002060"/>
                </a:solidFill>
                <a:cs typeface="Arial" panose="020B0604020202020204" pitchFamily="34" charset="0"/>
              </a:rPr>
              <a:t>1919</a:t>
            </a:r>
          </a:p>
          <a:p>
            <a:pPr algn="ctr">
              <a:lnSpc>
                <a:spcPts val="1600"/>
              </a:lnSpc>
            </a:pPr>
            <a:r>
              <a:rPr lang="pl-PL" sz="1400" dirty="0">
                <a:solidFill>
                  <a:srgbClr val="002060"/>
                </a:solidFill>
                <a:cs typeface="Arial" panose="020B0604020202020204" pitchFamily="34" charset="0"/>
              </a:rPr>
              <a:t>44 ch</a:t>
            </a:r>
            <a:r>
              <a:rPr lang="en-GB" sz="1400" dirty="0" err="1">
                <a:solidFill>
                  <a:srgbClr val="002060"/>
                </a:solidFill>
                <a:cs typeface="Arial" panose="020B0604020202020204" pitchFamily="34" charset="0"/>
              </a:rPr>
              <a:t>anges</a:t>
            </a:r>
            <a:endParaRPr lang="pl-PL" sz="14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52B29D-48E4-4323-9AD0-DC03BB73FF89}"/>
              </a:ext>
            </a:extLst>
          </p:cNvPr>
          <p:cNvSpPr txBox="1"/>
          <p:nvPr/>
        </p:nvSpPr>
        <p:spPr>
          <a:xfrm>
            <a:off x="483761" y="6101395"/>
            <a:ext cx="2564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Problematic</a:t>
            </a:r>
            <a:r>
              <a:rPr lang="de-DE" b="1" dirty="0"/>
              <a:t> </a:t>
            </a:r>
            <a:r>
              <a:rPr lang="de-DE" b="1" dirty="0" err="1"/>
              <a:t>semantics</a:t>
            </a:r>
            <a:endParaRPr lang="de-DE" b="1" dirty="0"/>
          </a:p>
          <a:p>
            <a:r>
              <a:rPr lang="de-DE" b="1" dirty="0">
                <a:sym typeface="Wingdings" panose="05000000000000000000" pitchFamily="2" charset="2"/>
              </a:rPr>
              <a:t>  Change in </a:t>
            </a:r>
            <a:r>
              <a:rPr lang="de-DE" b="1" dirty="0" err="1">
                <a:sym typeface="Wingdings" panose="05000000000000000000" pitchFamily="2" charset="2"/>
              </a:rPr>
              <a:t>denotation</a:t>
            </a:r>
            <a:endParaRPr lang="de-DE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AA8904A-76AD-4970-8493-C56F01B553DA}"/>
              </a:ext>
            </a:extLst>
          </p:cNvPr>
          <p:cNvSpPr txBox="1"/>
          <p:nvPr/>
        </p:nvSpPr>
        <p:spPr>
          <a:xfrm>
            <a:off x="483761" y="5236228"/>
            <a:ext cx="24418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2">
                    <a:lumMod val="75000"/>
                  </a:schemeClr>
                </a:solidFill>
              </a:rPr>
              <a:t>Changes in </a:t>
            </a:r>
          </a:p>
          <a:p>
            <a:r>
              <a:rPr lang="en-GB" b="1" dirty="0">
                <a:solidFill>
                  <a:schemeClr val="accent2">
                    <a:lumMod val="75000"/>
                  </a:schemeClr>
                </a:solidFill>
              </a:rPr>
              <a:t>ethnolinguistic identity </a:t>
            </a:r>
          </a:p>
          <a:p>
            <a:endParaRPr lang="de-DE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A13B368-A799-42A1-BB9B-D081D7255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6625" y="88022"/>
            <a:ext cx="2425065" cy="1800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AF95952-4DFF-4B7B-8013-FECADCFDC90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5535" y="2071127"/>
            <a:ext cx="2447244" cy="180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0D625E4-BEAC-41B1-A4B5-34B7708EC62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2921" y="4067991"/>
            <a:ext cx="2442520" cy="18000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705DA3B0-E561-4747-9072-42881218F5CA}"/>
              </a:ext>
            </a:extLst>
          </p:cNvPr>
          <p:cNvSpPr/>
          <p:nvPr/>
        </p:nvSpPr>
        <p:spPr>
          <a:xfrm>
            <a:off x="7467603" y="889294"/>
            <a:ext cx="977898" cy="5033139"/>
          </a:xfrm>
          <a:prstGeom prst="rect">
            <a:avLst/>
          </a:prstGeom>
          <a:solidFill>
            <a:schemeClr val="accent4">
              <a:lumMod val="75000"/>
              <a:alpha val="29000"/>
            </a:schemeClr>
          </a:solidFill>
          <a:ln>
            <a:solidFill>
              <a:schemeClr val="accent4">
                <a:lumMod val="75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A099FAD-0BC2-4841-872C-E8CD873AD766}"/>
              </a:ext>
            </a:extLst>
          </p:cNvPr>
          <p:cNvSpPr/>
          <p:nvPr/>
        </p:nvSpPr>
        <p:spPr>
          <a:xfrm>
            <a:off x="1071523" y="798239"/>
            <a:ext cx="2861187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0387D2-054C-3240-98C1-F8D51B0F7895}"/>
              </a:ext>
            </a:extLst>
          </p:cNvPr>
          <p:cNvSpPr txBox="1"/>
          <p:nvPr/>
        </p:nvSpPr>
        <p:spPr>
          <a:xfrm>
            <a:off x="3682800" y="5983200"/>
            <a:ext cx="7513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Bismarckstrasse</a:t>
            </a:r>
            <a:r>
              <a:rPr lang="pl-PL" dirty="0"/>
              <a:t> &gt; ul. Kantaka (19th c. so</a:t>
            </a:r>
            <a:r>
              <a:rPr lang="en-GB" dirty="0"/>
              <a:t>ci</a:t>
            </a:r>
            <a:r>
              <a:rPr lang="pl-PL" dirty="0"/>
              <a:t>al activist)</a:t>
            </a:r>
          </a:p>
          <a:p>
            <a:r>
              <a:rPr lang="pl-PL" dirty="0" err="1"/>
              <a:t>Schillerpark</a:t>
            </a:r>
            <a:r>
              <a:rPr lang="pl-PL" dirty="0"/>
              <a:t> &gt; Park Marcinkowskiego (19th c. </a:t>
            </a:r>
            <a:r>
              <a:rPr lang="pl-PL" dirty="0" err="1"/>
              <a:t>doctor</a:t>
            </a:r>
            <a:r>
              <a:rPr lang="pl-PL" dirty="0"/>
              <a:t>)</a:t>
            </a:r>
          </a:p>
          <a:p>
            <a:r>
              <a:rPr lang="pl-PL" dirty="0"/>
              <a:t>Beethoven </a:t>
            </a:r>
            <a:r>
              <a:rPr lang="pl-PL" dirty="0" err="1"/>
              <a:t>Allee</a:t>
            </a:r>
            <a:r>
              <a:rPr lang="pl-PL" dirty="0"/>
              <a:t> &gt; ul. Władysława Reymonta (</a:t>
            </a:r>
            <a:r>
              <a:rPr lang="pl-PL" dirty="0" err="1"/>
              <a:t>writer</a:t>
            </a:r>
            <a:r>
              <a:rPr lang="pl-PL" dirty="0"/>
              <a:t>, Nobel </a:t>
            </a:r>
            <a:r>
              <a:rPr lang="pl-PL" dirty="0" err="1"/>
              <a:t>prize</a:t>
            </a:r>
            <a:r>
              <a:rPr lang="pl-PL" dirty="0"/>
              <a:t> </a:t>
            </a:r>
            <a:r>
              <a:rPr lang="pl-PL" dirty="0" err="1"/>
              <a:t>winner</a:t>
            </a:r>
            <a:r>
              <a:rPr lang="pl-PL" dirty="0"/>
              <a:t>)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584EDE3-4CF4-4D03-A60A-A5C8D6AC57FB}"/>
              </a:ext>
            </a:extLst>
          </p:cNvPr>
          <p:cNvSpPr/>
          <p:nvPr/>
        </p:nvSpPr>
        <p:spPr>
          <a:xfrm>
            <a:off x="4447011" y="3323703"/>
            <a:ext cx="277389" cy="2598729"/>
          </a:xfrm>
          <a:prstGeom prst="rect">
            <a:avLst/>
          </a:prstGeom>
          <a:solidFill>
            <a:schemeClr val="accent4">
              <a:lumMod val="75000"/>
              <a:alpha val="29000"/>
            </a:schemeClr>
          </a:solidFill>
          <a:ln>
            <a:solidFill>
              <a:schemeClr val="accent4">
                <a:lumMod val="75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9E77533-53DC-41BA-8CFD-52BD80C38470}"/>
              </a:ext>
            </a:extLst>
          </p:cNvPr>
          <p:cNvSpPr/>
          <p:nvPr/>
        </p:nvSpPr>
        <p:spPr>
          <a:xfrm>
            <a:off x="2476500" y="971457"/>
            <a:ext cx="312615" cy="216000"/>
          </a:xfrm>
          <a:prstGeom prst="rect">
            <a:avLst/>
          </a:prstGeom>
          <a:noFill/>
          <a:ln w="31750">
            <a:solidFill>
              <a:schemeClr val="accent6">
                <a:lumMod val="75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75D8AD5-36E0-4C99-BD17-3F47A8602D63}"/>
              </a:ext>
            </a:extLst>
          </p:cNvPr>
          <p:cNvSpPr/>
          <p:nvPr/>
        </p:nvSpPr>
        <p:spPr>
          <a:xfrm>
            <a:off x="2458471" y="3413350"/>
            <a:ext cx="312615" cy="216000"/>
          </a:xfrm>
          <a:prstGeom prst="rect">
            <a:avLst/>
          </a:prstGeom>
          <a:noFill/>
          <a:ln w="31750">
            <a:solidFill>
              <a:schemeClr val="accent6">
                <a:lumMod val="75000"/>
                <a:alpha val="9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9B76658-A607-47DB-A28A-A6B8C04EA427}"/>
              </a:ext>
            </a:extLst>
          </p:cNvPr>
          <p:cNvSpPr/>
          <p:nvPr/>
        </p:nvSpPr>
        <p:spPr>
          <a:xfrm>
            <a:off x="511747" y="2400705"/>
            <a:ext cx="162675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900"/>
              </a:lnSpc>
            </a:pPr>
            <a:r>
              <a:rPr lang="de-DE" sz="2000" b="1" dirty="0">
                <a:solidFill>
                  <a:schemeClr val="accent6">
                    <a:lumMod val="50000"/>
                  </a:schemeClr>
                </a:solidFill>
              </a:rPr>
              <a:t>Magnitude </a:t>
            </a:r>
            <a:r>
              <a:rPr lang="de-DE" sz="2000" b="1" dirty="0" err="1">
                <a:solidFill>
                  <a:schemeClr val="accent6">
                    <a:lumMod val="50000"/>
                  </a:schemeClr>
                </a:solidFill>
              </a:rPr>
              <a:t>of</a:t>
            </a:r>
            <a:r>
              <a:rPr lang="de-DE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DE" sz="2000" b="1" dirty="0" err="1">
                <a:solidFill>
                  <a:schemeClr val="accent6">
                    <a:lumMod val="50000"/>
                  </a:schemeClr>
                </a:solidFill>
              </a:rPr>
              <a:t>change</a:t>
            </a:r>
            <a:r>
              <a:rPr lang="de-DE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F89A42B-6DC1-443D-A839-D42C316F065B}"/>
              </a:ext>
            </a:extLst>
          </p:cNvPr>
          <p:cNvSpPr txBox="1"/>
          <p:nvPr/>
        </p:nvSpPr>
        <p:spPr>
          <a:xfrm>
            <a:off x="10409223" y="847621"/>
            <a:ext cx="279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549B91E-2A97-4399-9C0F-5D950692F2E4}"/>
              </a:ext>
            </a:extLst>
          </p:cNvPr>
          <p:cNvSpPr txBox="1"/>
          <p:nvPr/>
        </p:nvSpPr>
        <p:spPr>
          <a:xfrm>
            <a:off x="10572047" y="859638"/>
            <a:ext cx="1238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Poznań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5E02E51-7B6A-4852-A263-F82D710B7AB2}"/>
              </a:ext>
            </a:extLst>
          </p:cNvPr>
          <p:cNvSpPr txBox="1"/>
          <p:nvPr/>
        </p:nvSpPr>
        <p:spPr>
          <a:xfrm>
            <a:off x="10358262" y="2803672"/>
            <a:ext cx="279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x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B24B5BF-E875-4965-A36D-2F46C6CFE161}"/>
              </a:ext>
            </a:extLst>
          </p:cNvPr>
          <p:cNvSpPr txBox="1"/>
          <p:nvPr/>
        </p:nvSpPr>
        <p:spPr>
          <a:xfrm>
            <a:off x="10320160" y="4744686"/>
            <a:ext cx="279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x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3A25962-748C-4DCB-80A3-25EE50DC372B}"/>
              </a:ext>
            </a:extLst>
          </p:cNvPr>
          <p:cNvSpPr txBox="1"/>
          <p:nvPr/>
        </p:nvSpPr>
        <p:spPr>
          <a:xfrm>
            <a:off x="10546643" y="2836602"/>
            <a:ext cx="1238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Poznań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12BDD4E-C0A5-4E44-9383-B21529820F26}"/>
              </a:ext>
            </a:extLst>
          </p:cNvPr>
          <p:cNvSpPr txBox="1"/>
          <p:nvPr/>
        </p:nvSpPr>
        <p:spPr>
          <a:xfrm>
            <a:off x="10483143" y="4758533"/>
            <a:ext cx="1238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Poznań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A039547-B736-46FA-BB59-7E54DCB3DA79}"/>
              </a:ext>
            </a:extLst>
          </p:cNvPr>
          <p:cNvGrpSpPr/>
          <p:nvPr/>
        </p:nvGrpSpPr>
        <p:grpSpPr>
          <a:xfrm>
            <a:off x="2974437" y="217031"/>
            <a:ext cx="6112908" cy="678226"/>
            <a:chOff x="2974437" y="5995531"/>
            <a:chExt cx="6112908" cy="678226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7210A72-62C4-40A2-940B-DC82E41CEB20}"/>
                </a:ext>
              </a:extLst>
            </p:cNvPr>
            <p:cNvSpPr txBox="1"/>
            <p:nvPr/>
          </p:nvSpPr>
          <p:spPr>
            <a:xfrm>
              <a:off x="2974437" y="5995531"/>
              <a:ext cx="8643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End of </a:t>
              </a:r>
            </a:p>
            <a:p>
              <a:r>
                <a:rPr lang="en-GB" dirty="0"/>
                <a:t>WWI  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16A0520-1804-443B-B4A2-B8FDDF366072}"/>
                </a:ext>
              </a:extLst>
            </p:cNvPr>
            <p:cNvSpPr txBox="1"/>
            <p:nvPr/>
          </p:nvSpPr>
          <p:spPr>
            <a:xfrm>
              <a:off x="4152699" y="6008228"/>
              <a:ext cx="5886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Nazi</a:t>
              </a:r>
            </a:p>
            <a:p>
              <a:r>
                <a:rPr lang="de-DE" dirty="0"/>
                <a:t> </a:t>
              </a:r>
              <a:r>
                <a:rPr lang="de-DE" dirty="0" err="1"/>
                <a:t>era</a:t>
              </a:r>
              <a:endParaRPr lang="de-DE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E6E504F-F59A-4821-AE29-1A3C36E7FF7F}"/>
                </a:ext>
              </a:extLst>
            </p:cNvPr>
            <p:cNvSpPr txBox="1"/>
            <p:nvPr/>
          </p:nvSpPr>
          <p:spPr>
            <a:xfrm>
              <a:off x="4712257" y="6027426"/>
              <a:ext cx="8643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End of </a:t>
              </a:r>
            </a:p>
            <a:p>
              <a:r>
                <a:rPr lang="en-GB" dirty="0"/>
                <a:t>WWII  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C0A031C-C268-4B6C-A37B-24D7287657C4}"/>
                </a:ext>
              </a:extLst>
            </p:cNvPr>
            <p:cNvSpPr txBox="1"/>
            <p:nvPr/>
          </p:nvSpPr>
          <p:spPr>
            <a:xfrm>
              <a:off x="7089106" y="6016389"/>
              <a:ext cx="19982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Fall of Berlin wall </a:t>
              </a:r>
            </a:p>
            <a:p>
              <a:r>
                <a:rPr lang="en-GB" dirty="0"/>
                <a:t>and transformation</a:t>
              </a:r>
            </a:p>
          </p:txBody>
        </p: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66A00C8-A053-4468-9A22-1CC7F5ED878D}"/>
              </a:ext>
            </a:extLst>
          </p:cNvPr>
          <p:cNvCxnSpPr>
            <a:cxnSpLocks/>
          </p:cNvCxnSpPr>
          <p:nvPr/>
        </p:nvCxnSpPr>
        <p:spPr>
          <a:xfrm>
            <a:off x="3287659" y="3282350"/>
            <a:ext cx="0" cy="262043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TextBox 8">
            <a:extLst>
              <a:ext uri="{FF2B5EF4-FFF2-40B4-BE49-F238E27FC236}">
                <a16:creationId xmlns:a16="http://schemas.microsoft.com/office/drawing/2014/main" id="{54E1EB4B-598E-40B6-8BDD-D4EB8CDD880F}"/>
              </a:ext>
            </a:extLst>
          </p:cNvPr>
          <p:cNvSpPr txBox="1"/>
          <p:nvPr/>
        </p:nvSpPr>
        <p:spPr>
          <a:xfrm>
            <a:off x="2310238" y="3977395"/>
            <a:ext cx="1985507" cy="633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pl-PL" sz="1400" b="1" dirty="0">
                <a:solidFill>
                  <a:srgbClr val="002060"/>
                </a:solidFill>
              </a:rPr>
              <a:t>1919</a:t>
            </a:r>
          </a:p>
          <a:p>
            <a:pPr algn="ctr">
              <a:lnSpc>
                <a:spcPts val="1400"/>
              </a:lnSpc>
            </a:pPr>
            <a:r>
              <a:rPr lang="de-DE" sz="1400" dirty="0">
                <a:solidFill>
                  <a:srgbClr val="002060"/>
                </a:solidFill>
              </a:rPr>
              <a:t>    </a:t>
            </a:r>
            <a:r>
              <a:rPr lang="pl-PL" sz="1400" dirty="0">
                <a:solidFill>
                  <a:srgbClr val="002060"/>
                </a:solidFill>
              </a:rPr>
              <a:t>86 ch</a:t>
            </a:r>
            <a:r>
              <a:rPr lang="de-DE" sz="1400" dirty="0" err="1">
                <a:solidFill>
                  <a:srgbClr val="002060"/>
                </a:solidFill>
              </a:rPr>
              <a:t>anges</a:t>
            </a:r>
            <a:endParaRPr lang="pl-PL" sz="1400" dirty="0">
              <a:solidFill>
                <a:srgbClr val="002060"/>
              </a:solidFill>
            </a:endParaRPr>
          </a:p>
          <a:p>
            <a:pPr algn="ctr">
              <a:lnSpc>
                <a:spcPts val="1400"/>
              </a:lnSpc>
            </a:pPr>
            <a:r>
              <a:rPr lang="de-DE" sz="1400" dirty="0">
                <a:solidFill>
                  <a:srgbClr val="002060"/>
                </a:solidFill>
              </a:rPr>
              <a:t>      </a:t>
            </a:r>
            <a:r>
              <a:rPr lang="pl-PL" sz="1400" dirty="0">
                <a:solidFill>
                  <a:srgbClr val="002060"/>
                </a:solidFill>
              </a:rPr>
              <a:t>130 tr</a:t>
            </a:r>
            <a:r>
              <a:rPr lang="de-DE" sz="1400" dirty="0" err="1">
                <a:solidFill>
                  <a:srgbClr val="002060"/>
                </a:solidFill>
              </a:rPr>
              <a:t>anslations</a:t>
            </a:r>
            <a:endParaRPr lang="pl-PL" sz="1400" dirty="0">
              <a:solidFill>
                <a:srgbClr val="002060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68E095A-5C68-4045-908B-E98C0EEA936C}"/>
              </a:ext>
            </a:extLst>
          </p:cNvPr>
          <p:cNvSpPr/>
          <p:nvPr/>
        </p:nvSpPr>
        <p:spPr>
          <a:xfrm>
            <a:off x="9679516" y="30238"/>
            <a:ext cx="1785061" cy="509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94F2C8B-106C-49B0-A23B-DE6915B1FF65}"/>
              </a:ext>
            </a:extLst>
          </p:cNvPr>
          <p:cNvGrpSpPr/>
          <p:nvPr/>
        </p:nvGrpSpPr>
        <p:grpSpPr>
          <a:xfrm>
            <a:off x="10144817" y="194948"/>
            <a:ext cx="938250" cy="203696"/>
            <a:chOff x="9297950" y="139211"/>
            <a:chExt cx="1789283" cy="261023"/>
          </a:xfrm>
        </p:grpSpPr>
        <p:pic>
          <p:nvPicPr>
            <p:cNvPr id="53" name="Picture 2" descr="Image result for german flag">
              <a:extLst>
                <a:ext uri="{FF2B5EF4-FFF2-40B4-BE49-F238E27FC236}">
                  <a16:creationId xmlns:a16="http://schemas.microsoft.com/office/drawing/2014/main" id="{DF75B113-1A40-4A03-9B84-D7ABA41753D3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7950" y="168334"/>
              <a:ext cx="425685" cy="219219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6" descr="Image result for poland flag">
              <a:extLst>
                <a:ext uri="{FF2B5EF4-FFF2-40B4-BE49-F238E27FC236}">
                  <a16:creationId xmlns:a16="http://schemas.microsoft.com/office/drawing/2014/main" id="{4336F882-BF23-47BA-AE65-1EE01320870C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3200" y="169199"/>
              <a:ext cx="424033" cy="231035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Arrow: Right 54">
              <a:extLst>
                <a:ext uri="{FF2B5EF4-FFF2-40B4-BE49-F238E27FC236}">
                  <a16:creationId xmlns:a16="http://schemas.microsoft.com/office/drawing/2014/main" id="{98674AA5-2610-499F-81CC-324276466E5E}"/>
                </a:ext>
              </a:extLst>
            </p:cNvPr>
            <p:cNvSpPr/>
            <p:nvPr/>
          </p:nvSpPr>
          <p:spPr>
            <a:xfrm>
              <a:off x="9983089" y="139211"/>
              <a:ext cx="425685" cy="261023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50C74CFB-A80E-471C-B09A-DF4106E04586}"/>
              </a:ext>
            </a:extLst>
          </p:cNvPr>
          <p:cNvSpPr/>
          <p:nvPr/>
        </p:nvSpPr>
        <p:spPr>
          <a:xfrm>
            <a:off x="9680400" y="4017203"/>
            <a:ext cx="1785061" cy="509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04994AE-3A47-44D3-AA9A-AFDAEE623476}"/>
              </a:ext>
            </a:extLst>
          </p:cNvPr>
          <p:cNvGrpSpPr/>
          <p:nvPr/>
        </p:nvGrpSpPr>
        <p:grpSpPr>
          <a:xfrm>
            <a:off x="10144817" y="4197988"/>
            <a:ext cx="938250" cy="203696"/>
            <a:chOff x="9297950" y="139211"/>
            <a:chExt cx="1789283" cy="261023"/>
          </a:xfrm>
        </p:grpSpPr>
        <p:pic>
          <p:nvPicPr>
            <p:cNvPr id="58" name="Picture 2" descr="Image result for german flag">
              <a:extLst>
                <a:ext uri="{FF2B5EF4-FFF2-40B4-BE49-F238E27FC236}">
                  <a16:creationId xmlns:a16="http://schemas.microsoft.com/office/drawing/2014/main" id="{F22DE940-0BFE-4CCA-BF65-5594A176AB63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7950" y="168334"/>
              <a:ext cx="425685" cy="219219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6" descr="Image result for poland flag">
              <a:extLst>
                <a:ext uri="{FF2B5EF4-FFF2-40B4-BE49-F238E27FC236}">
                  <a16:creationId xmlns:a16="http://schemas.microsoft.com/office/drawing/2014/main" id="{6D3048EB-3683-484C-B4BC-5F899F37F652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3200" y="169199"/>
              <a:ext cx="424033" cy="231035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Arrow: Right 59">
              <a:extLst>
                <a:ext uri="{FF2B5EF4-FFF2-40B4-BE49-F238E27FC236}">
                  <a16:creationId xmlns:a16="http://schemas.microsoft.com/office/drawing/2014/main" id="{7C547325-6631-4D88-9909-C6FC67AF9278}"/>
                </a:ext>
              </a:extLst>
            </p:cNvPr>
            <p:cNvSpPr/>
            <p:nvPr/>
          </p:nvSpPr>
          <p:spPr>
            <a:xfrm>
              <a:off x="9983089" y="139211"/>
              <a:ext cx="425685" cy="261023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0FAC7A31-C7A3-43CE-AC1C-D4AF6273F615}"/>
              </a:ext>
            </a:extLst>
          </p:cNvPr>
          <p:cNvSpPr/>
          <p:nvPr/>
        </p:nvSpPr>
        <p:spPr>
          <a:xfrm>
            <a:off x="9680400" y="2017675"/>
            <a:ext cx="1785061" cy="509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48C01E4-8216-475A-AB1D-C9CC2D34C72C}"/>
              </a:ext>
            </a:extLst>
          </p:cNvPr>
          <p:cNvGrpSpPr/>
          <p:nvPr/>
        </p:nvGrpSpPr>
        <p:grpSpPr>
          <a:xfrm>
            <a:off x="10144802" y="2152030"/>
            <a:ext cx="939616" cy="203696"/>
            <a:chOff x="9401909" y="139211"/>
            <a:chExt cx="1791890" cy="261023"/>
          </a:xfrm>
        </p:grpSpPr>
        <p:pic>
          <p:nvPicPr>
            <p:cNvPr id="63" name="Picture 2" descr="Image result for german flag">
              <a:extLst>
                <a:ext uri="{FF2B5EF4-FFF2-40B4-BE49-F238E27FC236}">
                  <a16:creationId xmlns:a16="http://schemas.microsoft.com/office/drawing/2014/main" id="{997CF125-46D6-4A64-B60E-181BCCB7BF1B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68114" y="168334"/>
              <a:ext cx="425685" cy="219219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6" descr="Image result for poland flag">
              <a:extLst>
                <a:ext uri="{FF2B5EF4-FFF2-40B4-BE49-F238E27FC236}">
                  <a16:creationId xmlns:a16="http://schemas.microsoft.com/office/drawing/2014/main" id="{16AA85D1-EFAC-4E48-A0F0-63AC0684DF47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1909" y="156518"/>
              <a:ext cx="424034" cy="231035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Arrow: Right 64">
              <a:extLst>
                <a:ext uri="{FF2B5EF4-FFF2-40B4-BE49-F238E27FC236}">
                  <a16:creationId xmlns:a16="http://schemas.microsoft.com/office/drawing/2014/main" id="{D606568E-BC8D-4CF1-9005-6B735B5FDD21}"/>
                </a:ext>
              </a:extLst>
            </p:cNvPr>
            <p:cNvSpPr/>
            <p:nvPr/>
          </p:nvSpPr>
          <p:spPr>
            <a:xfrm>
              <a:off x="10088443" y="139211"/>
              <a:ext cx="425685" cy="261023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52205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BEAE51-404B-412E-B77C-2378CEDDE56D}"/>
              </a:ext>
            </a:extLst>
          </p:cNvPr>
          <p:cNvGrpSpPr/>
          <p:nvPr/>
        </p:nvGrpSpPr>
        <p:grpSpPr>
          <a:xfrm>
            <a:off x="2247128" y="756986"/>
            <a:ext cx="7697743" cy="5033139"/>
            <a:chOff x="1948721" y="1555037"/>
            <a:chExt cx="7697743" cy="503313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6DD6879-B7BA-4D78-B6C6-10D45C748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48721" y="1555037"/>
              <a:ext cx="7697743" cy="503313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DD84C8C-C9AD-4486-A4D1-0DFD1173ECCA}"/>
                </a:ext>
              </a:extLst>
            </p:cNvPr>
            <p:cNvSpPr txBox="1"/>
            <p:nvPr/>
          </p:nvSpPr>
          <p:spPr>
            <a:xfrm>
              <a:off x="3384062" y="2055446"/>
              <a:ext cx="3126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>
                  <a:solidFill>
                    <a:srgbClr val="FF0000"/>
                  </a:solidFill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CA03716-3B2B-4044-984B-D6B55C2C41BE}"/>
                </a:ext>
              </a:extLst>
            </p:cNvPr>
            <p:cNvSpPr txBox="1"/>
            <p:nvPr/>
          </p:nvSpPr>
          <p:spPr>
            <a:xfrm>
              <a:off x="7893539" y="1938216"/>
              <a:ext cx="4220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>
                  <a:solidFill>
                    <a:srgbClr val="FF0000"/>
                  </a:solidFill>
                </a:rPr>
                <a:t>*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5CEAA81B-5224-4428-9415-F781E42389A5}"/>
              </a:ext>
            </a:extLst>
          </p:cNvPr>
          <p:cNvSpPr/>
          <p:nvPr/>
        </p:nvSpPr>
        <p:spPr>
          <a:xfrm>
            <a:off x="1209065" y="3296468"/>
            <a:ext cx="2861187" cy="1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CEA72E-DD59-4DBF-84BD-1B93052ADD1A}"/>
              </a:ext>
            </a:extLst>
          </p:cNvPr>
          <p:cNvSpPr txBox="1"/>
          <p:nvPr/>
        </p:nvSpPr>
        <p:spPr>
          <a:xfrm>
            <a:off x="521110" y="1621772"/>
            <a:ext cx="1238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Leipzig</a:t>
            </a:r>
            <a:endParaRPr lang="pl-PL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5DA362-AE01-4253-BF49-61E9BEBA0966}"/>
              </a:ext>
            </a:extLst>
          </p:cNvPr>
          <p:cNvSpPr txBox="1"/>
          <p:nvPr/>
        </p:nvSpPr>
        <p:spPr>
          <a:xfrm>
            <a:off x="521110" y="4138376"/>
            <a:ext cx="1238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Poznań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40C026-4346-41CD-ADAF-09A876B53E14}"/>
              </a:ext>
            </a:extLst>
          </p:cNvPr>
          <p:cNvSpPr/>
          <p:nvPr/>
        </p:nvSpPr>
        <p:spPr>
          <a:xfrm>
            <a:off x="3141132" y="889293"/>
            <a:ext cx="312615" cy="5033139"/>
          </a:xfrm>
          <a:prstGeom prst="rect">
            <a:avLst/>
          </a:prstGeom>
          <a:solidFill>
            <a:schemeClr val="accent4">
              <a:lumMod val="75000"/>
              <a:alpha val="29000"/>
            </a:schemeClr>
          </a:solidFill>
          <a:ln>
            <a:solidFill>
              <a:schemeClr val="accent4">
                <a:lumMod val="75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BFF112-B5B0-4500-B2FC-76F7C93E9941}"/>
              </a:ext>
            </a:extLst>
          </p:cNvPr>
          <p:cNvSpPr/>
          <p:nvPr/>
        </p:nvSpPr>
        <p:spPr>
          <a:xfrm>
            <a:off x="4169623" y="889294"/>
            <a:ext cx="554777" cy="2421174"/>
          </a:xfrm>
          <a:prstGeom prst="rect">
            <a:avLst/>
          </a:prstGeom>
          <a:solidFill>
            <a:schemeClr val="accent4">
              <a:lumMod val="75000"/>
              <a:alpha val="29000"/>
            </a:schemeClr>
          </a:solidFill>
          <a:ln>
            <a:solidFill>
              <a:schemeClr val="accent4">
                <a:lumMod val="75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C8FB07-9F3B-48DB-8F7A-5E1D0F99BCEC}"/>
              </a:ext>
            </a:extLst>
          </p:cNvPr>
          <p:cNvSpPr/>
          <p:nvPr/>
        </p:nvSpPr>
        <p:spPr>
          <a:xfrm>
            <a:off x="4878214" y="877782"/>
            <a:ext cx="422031" cy="5044650"/>
          </a:xfrm>
          <a:prstGeom prst="rect">
            <a:avLst/>
          </a:prstGeom>
          <a:solidFill>
            <a:schemeClr val="accent4">
              <a:lumMod val="75000"/>
              <a:alpha val="29000"/>
            </a:schemeClr>
          </a:solidFill>
          <a:ln>
            <a:solidFill>
              <a:schemeClr val="accent4">
                <a:lumMod val="75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E01EF19-E85C-4B32-AD54-0B86E8CB6DD2}"/>
              </a:ext>
            </a:extLst>
          </p:cNvPr>
          <p:cNvCxnSpPr>
            <a:cxnSpLocks/>
          </p:cNvCxnSpPr>
          <p:nvPr/>
        </p:nvCxnSpPr>
        <p:spPr>
          <a:xfrm>
            <a:off x="3328934" y="3276000"/>
            <a:ext cx="0" cy="262043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5DD0390-67A0-47A4-822C-0BD5858E6BF1}"/>
              </a:ext>
            </a:extLst>
          </p:cNvPr>
          <p:cNvCxnSpPr>
            <a:cxnSpLocks/>
          </p:cNvCxnSpPr>
          <p:nvPr/>
        </p:nvCxnSpPr>
        <p:spPr>
          <a:xfrm>
            <a:off x="4521199" y="3276000"/>
            <a:ext cx="0" cy="262043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057BA96-3DA6-4A3C-8BD4-5318B34DB9FB}"/>
              </a:ext>
            </a:extLst>
          </p:cNvPr>
          <p:cNvCxnSpPr>
            <a:cxnSpLocks/>
          </p:cNvCxnSpPr>
          <p:nvPr/>
        </p:nvCxnSpPr>
        <p:spPr>
          <a:xfrm>
            <a:off x="4910668" y="3276000"/>
            <a:ext cx="0" cy="262043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7F8E78D-BE94-43EB-B374-4558CDC65ED8}"/>
              </a:ext>
            </a:extLst>
          </p:cNvPr>
          <p:cNvSpPr txBox="1"/>
          <p:nvPr/>
        </p:nvSpPr>
        <p:spPr>
          <a:xfrm>
            <a:off x="483761" y="5236228"/>
            <a:ext cx="24418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2">
                    <a:lumMod val="75000"/>
                  </a:schemeClr>
                </a:solidFill>
              </a:rPr>
              <a:t>Changes in </a:t>
            </a:r>
          </a:p>
          <a:p>
            <a:r>
              <a:rPr lang="en-GB" b="1" dirty="0">
                <a:solidFill>
                  <a:schemeClr val="accent2">
                    <a:lumMod val="75000"/>
                  </a:schemeClr>
                </a:solidFill>
              </a:rPr>
              <a:t>ethnolinguistic identity </a:t>
            </a:r>
          </a:p>
          <a:p>
            <a:endParaRPr lang="de-DE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6" name="TextBox 4">
            <a:extLst>
              <a:ext uri="{FF2B5EF4-FFF2-40B4-BE49-F238E27FC236}">
                <a16:creationId xmlns:a16="http://schemas.microsoft.com/office/drawing/2014/main" id="{BEF238A7-0F0D-4DB1-B43E-6A9DE5240844}"/>
              </a:ext>
            </a:extLst>
          </p:cNvPr>
          <p:cNvSpPr txBox="1"/>
          <p:nvPr/>
        </p:nvSpPr>
        <p:spPr>
          <a:xfrm>
            <a:off x="2748997" y="1576614"/>
            <a:ext cx="1151069" cy="505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pl-PL" sz="1400" b="1" dirty="0">
                <a:solidFill>
                  <a:srgbClr val="002060"/>
                </a:solidFill>
                <a:cs typeface="Arial" panose="020B0604020202020204" pitchFamily="34" charset="0"/>
              </a:rPr>
              <a:t>1919</a:t>
            </a:r>
          </a:p>
          <a:p>
            <a:pPr algn="ctr">
              <a:lnSpc>
                <a:spcPts val="1600"/>
              </a:lnSpc>
            </a:pPr>
            <a:r>
              <a:rPr lang="pl-PL" sz="1400" dirty="0">
                <a:solidFill>
                  <a:srgbClr val="002060"/>
                </a:solidFill>
                <a:cs typeface="Arial" panose="020B0604020202020204" pitchFamily="34" charset="0"/>
              </a:rPr>
              <a:t>44 ch</a:t>
            </a:r>
            <a:r>
              <a:rPr lang="en-GB" sz="1400" dirty="0" err="1">
                <a:solidFill>
                  <a:srgbClr val="002060"/>
                </a:solidFill>
                <a:cs typeface="Arial" panose="020B0604020202020204" pitchFamily="34" charset="0"/>
              </a:rPr>
              <a:t>anges</a:t>
            </a:r>
            <a:endParaRPr lang="pl-PL" sz="14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27" name="TextBox 8">
            <a:extLst>
              <a:ext uri="{FF2B5EF4-FFF2-40B4-BE49-F238E27FC236}">
                <a16:creationId xmlns:a16="http://schemas.microsoft.com/office/drawing/2014/main" id="{54E1EB4B-598E-40B6-8BDD-D4EB8CDD880F}"/>
              </a:ext>
            </a:extLst>
          </p:cNvPr>
          <p:cNvSpPr txBox="1"/>
          <p:nvPr/>
        </p:nvSpPr>
        <p:spPr>
          <a:xfrm>
            <a:off x="2310238" y="3977395"/>
            <a:ext cx="1985507" cy="633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pl-PL" sz="1400" b="1" dirty="0">
                <a:solidFill>
                  <a:srgbClr val="002060"/>
                </a:solidFill>
              </a:rPr>
              <a:t>1919</a:t>
            </a:r>
          </a:p>
          <a:p>
            <a:pPr algn="ctr">
              <a:lnSpc>
                <a:spcPts val="1400"/>
              </a:lnSpc>
            </a:pPr>
            <a:r>
              <a:rPr lang="de-DE" sz="1400" dirty="0">
                <a:solidFill>
                  <a:srgbClr val="002060"/>
                </a:solidFill>
              </a:rPr>
              <a:t>    </a:t>
            </a:r>
            <a:r>
              <a:rPr lang="pl-PL" sz="1400" dirty="0">
                <a:solidFill>
                  <a:srgbClr val="002060"/>
                </a:solidFill>
              </a:rPr>
              <a:t>86 ch</a:t>
            </a:r>
            <a:r>
              <a:rPr lang="de-DE" sz="1400" dirty="0" err="1">
                <a:solidFill>
                  <a:srgbClr val="002060"/>
                </a:solidFill>
              </a:rPr>
              <a:t>anges</a:t>
            </a:r>
            <a:endParaRPr lang="pl-PL" sz="1400" dirty="0">
              <a:solidFill>
                <a:srgbClr val="002060"/>
              </a:solidFill>
            </a:endParaRPr>
          </a:p>
          <a:p>
            <a:pPr algn="ctr">
              <a:lnSpc>
                <a:spcPts val="1400"/>
              </a:lnSpc>
            </a:pPr>
            <a:r>
              <a:rPr lang="de-DE" sz="1400" dirty="0">
                <a:solidFill>
                  <a:srgbClr val="002060"/>
                </a:solidFill>
              </a:rPr>
              <a:t>      </a:t>
            </a:r>
            <a:r>
              <a:rPr lang="pl-PL" sz="1400" dirty="0">
                <a:solidFill>
                  <a:srgbClr val="002060"/>
                </a:solidFill>
              </a:rPr>
              <a:t>130 tr</a:t>
            </a:r>
            <a:r>
              <a:rPr lang="de-DE" sz="1400" dirty="0" err="1">
                <a:solidFill>
                  <a:srgbClr val="002060"/>
                </a:solidFill>
              </a:rPr>
              <a:t>anslations</a:t>
            </a:r>
            <a:endParaRPr lang="pl-PL" sz="1400" dirty="0">
              <a:solidFill>
                <a:srgbClr val="002060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28086B7-F8B0-466E-A543-E7700A845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6625" y="88022"/>
            <a:ext cx="2425065" cy="1800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0C445AE-BDEC-4A97-A9C3-F8668C248EF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5535" y="2071127"/>
            <a:ext cx="2447244" cy="1800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E32A13C-735E-4CF0-B0A4-550C19CD71E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2921" y="4067991"/>
            <a:ext cx="2442520" cy="1800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202FE27-D010-44E2-A27D-C2D2AD4A72B6}"/>
              </a:ext>
            </a:extLst>
          </p:cNvPr>
          <p:cNvSpPr/>
          <p:nvPr/>
        </p:nvSpPr>
        <p:spPr>
          <a:xfrm>
            <a:off x="7467603" y="889294"/>
            <a:ext cx="977898" cy="5033139"/>
          </a:xfrm>
          <a:prstGeom prst="rect">
            <a:avLst/>
          </a:prstGeom>
          <a:solidFill>
            <a:schemeClr val="accent4">
              <a:lumMod val="75000"/>
              <a:alpha val="29000"/>
            </a:schemeClr>
          </a:solidFill>
          <a:ln>
            <a:solidFill>
              <a:schemeClr val="accent4">
                <a:lumMod val="75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1042508-D8F9-4D46-9D1B-E70F71A1AA89}"/>
              </a:ext>
            </a:extLst>
          </p:cNvPr>
          <p:cNvSpPr/>
          <p:nvPr/>
        </p:nvSpPr>
        <p:spPr>
          <a:xfrm>
            <a:off x="1071523" y="798239"/>
            <a:ext cx="2861187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2D3F8E9-7C14-4AAD-B612-2B79610025C4}"/>
              </a:ext>
            </a:extLst>
          </p:cNvPr>
          <p:cNvSpPr/>
          <p:nvPr/>
        </p:nvSpPr>
        <p:spPr>
          <a:xfrm>
            <a:off x="4447011" y="3323703"/>
            <a:ext cx="277389" cy="2598729"/>
          </a:xfrm>
          <a:prstGeom prst="rect">
            <a:avLst/>
          </a:prstGeom>
          <a:solidFill>
            <a:schemeClr val="accent4">
              <a:lumMod val="75000"/>
              <a:alpha val="29000"/>
            </a:schemeClr>
          </a:solidFill>
          <a:ln>
            <a:solidFill>
              <a:schemeClr val="accent4">
                <a:lumMod val="75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4D9DCB-84CA-4756-B923-AB9B9C7A4C2E}"/>
              </a:ext>
            </a:extLst>
          </p:cNvPr>
          <p:cNvSpPr/>
          <p:nvPr/>
        </p:nvSpPr>
        <p:spPr>
          <a:xfrm>
            <a:off x="2476500" y="971457"/>
            <a:ext cx="312615" cy="216000"/>
          </a:xfrm>
          <a:prstGeom prst="rect">
            <a:avLst/>
          </a:prstGeom>
          <a:noFill/>
          <a:ln w="31750">
            <a:solidFill>
              <a:schemeClr val="accent6">
                <a:lumMod val="75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FF345DF-CBCE-41D0-9735-D7539E5089E1}"/>
              </a:ext>
            </a:extLst>
          </p:cNvPr>
          <p:cNvSpPr/>
          <p:nvPr/>
        </p:nvSpPr>
        <p:spPr>
          <a:xfrm>
            <a:off x="2458471" y="3413350"/>
            <a:ext cx="312615" cy="216000"/>
          </a:xfrm>
          <a:prstGeom prst="rect">
            <a:avLst/>
          </a:prstGeom>
          <a:noFill/>
          <a:ln w="31750">
            <a:solidFill>
              <a:schemeClr val="accent6">
                <a:lumMod val="75000"/>
                <a:alpha val="9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1E2E82B-49F0-4376-B639-1B2C6EEBEC86}"/>
              </a:ext>
            </a:extLst>
          </p:cNvPr>
          <p:cNvSpPr/>
          <p:nvPr/>
        </p:nvSpPr>
        <p:spPr>
          <a:xfrm>
            <a:off x="511747" y="2400705"/>
            <a:ext cx="162675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900"/>
              </a:lnSpc>
            </a:pPr>
            <a:r>
              <a:rPr lang="de-DE" sz="2000" b="1" dirty="0">
                <a:solidFill>
                  <a:schemeClr val="accent6">
                    <a:lumMod val="50000"/>
                  </a:schemeClr>
                </a:solidFill>
              </a:rPr>
              <a:t>Magnitude </a:t>
            </a:r>
            <a:r>
              <a:rPr lang="de-DE" sz="2000" b="1" dirty="0" err="1">
                <a:solidFill>
                  <a:schemeClr val="accent6">
                    <a:lumMod val="50000"/>
                  </a:schemeClr>
                </a:solidFill>
              </a:rPr>
              <a:t>of</a:t>
            </a:r>
            <a:r>
              <a:rPr lang="de-DE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DE" sz="2000" b="1" dirty="0" err="1">
                <a:solidFill>
                  <a:schemeClr val="accent6">
                    <a:lumMod val="50000"/>
                  </a:schemeClr>
                </a:solidFill>
              </a:rPr>
              <a:t>change</a:t>
            </a:r>
            <a:r>
              <a:rPr lang="de-DE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09E86C5-53E1-4C87-9B10-5BE2EA989B36}"/>
              </a:ext>
            </a:extLst>
          </p:cNvPr>
          <p:cNvSpPr txBox="1"/>
          <p:nvPr/>
        </p:nvSpPr>
        <p:spPr>
          <a:xfrm>
            <a:off x="10409223" y="847621"/>
            <a:ext cx="279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x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2DBF27B-C16F-41BE-84E4-CB944868160B}"/>
              </a:ext>
            </a:extLst>
          </p:cNvPr>
          <p:cNvSpPr txBox="1"/>
          <p:nvPr/>
        </p:nvSpPr>
        <p:spPr>
          <a:xfrm>
            <a:off x="10572047" y="859638"/>
            <a:ext cx="1238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Poznań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9EC8894-C067-41E8-8476-EB219B104DF5}"/>
              </a:ext>
            </a:extLst>
          </p:cNvPr>
          <p:cNvSpPr txBox="1"/>
          <p:nvPr/>
        </p:nvSpPr>
        <p:spPr>
          <a:xfrm>
            <a:off x="10358262" y="2803672"/>
            <a:ext cx="279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x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232DFBF-6400-49CC-BD32-50C41D0FF49A}"/>
              </a:ext>
            </a:extLst>
          </p:cNvPr>
          <p:cNvSpPr txBox="1"/>
          <p:nvPr/>
        </p:nvSpPr>
        <p:spPr>
          <a:xfrm>
            <a:off x="10320160" y="4744686"/>
            <a:ext cx="279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x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EED406E-0982-4DF2-A0D4-E10E997122E2}"/>
              </a:ext>
            </a:extLst>
          </p:cNvPr>
          <p:cNvSpPr txBox="1"/>
          <p:nvPr/>
        </p:nvSpPr>
        <p:spPr>
          <a:xfrm>
            <a:off x="10546643" y="2836602"/>
            <a:ext cx="1238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Poznań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341E6E0-EEA5-4BD2-83C9-4BF395E4D59B}"/>
              </a:ext>
            </a:extLst>
          </p:cNvPr>
          <p:cNvSpPr txBox="1"/>
          <p:nvPr/>
        </p:nvSpPr>
        <p:spPr>
          <a:xfrm>
            <a:off x="10483143" y="4758533"/>
            <a:ext cx="1238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Poznań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74D76B9-6B03-451B-9803-26D1DAD072AF}"/>
              </a:ext>
            </a:extLst>
          </p:cNvPr>
          <p:cNvGrpSpPr/>
          <p:nvPr/>
        </p:nvGrpSpPr>
        <p:grpSpPr>
          <a:xfrm>
            <a:off x="2974437" y="217031"/>
            <a:ext cx="6112908" cy="678226"/>
            <a:chOff x="2974437" y="5995531"/>
            <a:chExt cx="6112908" cy="678226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B836A4E-613F-43D0-A3D6-B64B5DCC14D2}"/>
                </a:ext>
              </a:extLst>
            </p:cNvPr>
            <p:cNvSpPr txBox="1"/>
            <p:nvPr/>
          </p:nvSpPr>
          <p:spPr>
            <a:xfrm>
              <a:off x="2974437" y="5995531"/>
              <a:ext cx="8643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End of </a:t>
              </a:r>
            </a:p>
            <a:p>
              <a:r>
                <a:rPr lang="en-GB" dirty="0"/>
                <a:t>WWI  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CE668F4-9496-42A3-B3A9-B13361E6FC81}"/>
                </a:ext>
              </a:extLst>
            </p:cNvPr>
            <p:cNvSpPr txBox="1"/>
            <p:nvPr/>
          </p:nvSpPr>
          <p:spPr>
            <a:xfrm>
              <a:off x="4152699" y="6008228"/>
              <a:ext cx="5886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Nazi</a:t>
              </a:r>
            </a:p>
            <a:p>
              <a:r>
                <a:rPr lang="de-DE" dirty="0"/>
                <a:t> </a:t>
              </a:r>
              <a:r>
                <a:rPr lang="de-DE" dirty="0" err="1"/>
                <a:t>era</a:t>
              </a:r>
              <a:endParaRPr lang="de-DE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F142724-A91D-419D-9A79-30B57032777D}"/>
                </a:ext>
              </a:extLst>
            </p:cNvPr>
            <p:cNvSpPr txBox="1"/>
            <p:nvPr/>
          </p:nvSpPr>
          <p:spPr>
            <a:xfrm>
              <a:off x="4712257" y="6027426"/>
              <a:ext cx="8643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End of </a:t>
              </a:r>
            </a:p>
            <a:p>
              <a:r>
                <a:rPr lang="en-GB" dirty="0"/>
                <a:t>WWII  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87E4F1D-3F7C-4F84-8445-AE9582B02283}"/>
                </a:ext>
              </a:extLst>
            </p:cNvPr>
            <p:cNvSpPr txBox="1"/>
            <p:nvPr/>
          </p:nvSpPr>
          <p:spPr>
            <a:xfrm>
              <a:off x="7089106" y="6016389"/>
              <a:ext cx="19982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Fall of Berlin wall </a:t>
              </a:r>
            </a:p>
            <a:p>
              <a:r>
                <a:rPr lang="en-GB" dirty="0"/>
                <a:t>and transformation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2147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4">
            <a:extLst>
              <a:ext uri="{FF2B5EF4-FFF2-40B4-BE49-F238E27FC236}">
                <a16:creationId xmlns:a16="http://schemas.microsoft.com/office/drawing/2014/main" id="{078AEDBB-013A-4A26-90D1-FFD949317FEC}"/>
              </a:ext>
            </a:extLst>
          </p:cNvPr>
          <p:cNvSpPr txBox="1"/>
          <p:nvPr/>
        </p:nvSpPr>
        <p:spPr>
          <a:xfrm>
            <a:off x="720000" y="720000"/>
            <a:ext cx="9184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Project </a:t>
            </a:r>
            <a:r>
              <a:rPr lang="de-DE" sz="4000" b="1" dirty="0" err="1"/>
              <a:t>data</a:t>
            </a:r>
            <a:r>
              <a:rPr lang="de-DE" sz="4000" b="1" dirty="0"/>
              <a:t> and </a:t>
            </a:r>
            <a:r>
              <a:rPr lang="de-DE" sz="4000" b="1" dirty="0" err="1"/>
              <a:t>methods</a:t>
            </a:r>
            <a:r>
              <a:rPr lang="de-DE" sz="4000" b="1" dirty="0"/>
              <a:t> </a:t>
            </a:r>
            <a:endParaRPr lang="en-GB" sz="40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04CD73-3FA9-47FD-948A-24E9FB5613E6}"/>
              </a:ext>
            </a:extLst>
          </p:cNvPr>
          <p:cNvSpPr/>
          <p:nvPr/>
        </p:nvSpPr>
        <p:spPr>
          <a:xfrm>
            <a:off x="719999" y="1530509"/>
            <a:ext cx="11472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Multidisciplinary approach, integrating insights from linguistic landscape research, collective memory studies and geographical information systems 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Rose-Redwood et al. 2010)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67BDE9DC-75FC-4EF7-8A86-2FD0536852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5420402"/>
              </p:ext>
            </p:extLst>
          </p:nvPr>
        </p:nvGraphicFramePr>
        <p:xfrm>
          <a:off x="720002" y="2570344"/>
          <a:ext cx="11145270" cy="10695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98133">
                  <a:extLst>
                    <a:ext uri="{9D8B030D-6E8A-4147-A177-3AD203B41FA5}">
                      <a16:colId xmlns:a16="http://schemas.microsoft.com/office/drawing/2014/main" val="208335692"/>
                    </a:ext>
                  </a:extLst>
                </a:gridCol>
                <a:gridCol w="2247137">
                  <a:extLst>
                    <a:ext uri="{9D8B030D-6E8A-4147-A177-3AD203B41FA5}">
                      <a16:colId xmlns:a16="http://schemas.microsoft.com/office/drawing/2014/main" val="4233893525"/>
                    </a:ext>
                  </a:extLst>
                </a:gridCol>
              </a:tblGrid>
              <a:tr h="5085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Old street name                                                     New street name</a:t>
                      </a:r>
                      <a:endParaRPr lang="de-DE" sz="1800" b="1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64" marR="548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Street Semantics </a:t>
                      </a:r>
                      <a:endParaRPr lang="de-DE" sz="1800" b="1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64" marR="54864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9159356"/>
                  </a:ext>
                </a:extLst>
              </a:tr>
              <a:tr h="1246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b="0" kern="1200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        Ø                                         </a:t>
                      </a:r>
                      <a:r>
                        <a:rPr lang="de-DE" sz="1800" b="0" kern="1200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1800" b="0" kern="1200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                </a:t>
                      </a: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 Teich (‚at </a:t>
                      </a:r>
                      <a:r>
                        <a:rPr lang="de-DE" sz="18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8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pond</a:t>
                      </a: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‘, </a:t>
                      </a:r>
                      <a:r>
                        <a:rPr lang="de-DE" sz="18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naming</a:t>
                      </a: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1994)</a:t>
                      </a:r>
                    </a:p>
                  </a:txBody>
                  <a:tcPr marL="54864" marR="54864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>
                          <a:solidFill>
                            <a:srgbClr val="0066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XN</a:t>
                      </a:r>
                    </a:p>
                  </a:txBody>
                  <a:tcPr marL="54864" marR="54864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2313670"/>
                  </a:ext>
                </a:extLst>
              </a:tr>
              <a:tr h="1246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        Ø                                         </a:t>
                      </a:r>
                      <a:r>
                        <a:rPr lang="de-DE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                Straße der Solidarität (‚</a:t>
                      </a:r>
                      <a:r>
                        <a:rPr lang="de-DE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of</a:t>
                      </a:r>
                      <a:r>
                        <a:rPr lang="de-DE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solidarity</a:t>
                      </a:r>
                      <a:r>
                        <a:rPr lang="de-DE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‘ </a:t>
                      </a:r>
                      <a:r>
                        <a:rPr lang="de-DE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naming</a:t>
                      </a:r>
                      <a:r>
                        <a:rPr lang="de-DE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: 1982) </a:t>
                      </a:r>
                      <a:endParaRPr lang="de-DE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64" marR="54864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XI</a:t>
                      </a:r>
                      <a:endParaRPr lang="de-DE" sz="16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64" marR="54864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656790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6064DA4A-3A28-4605-AD9F-F3B723AE81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7231701"/>
              </p:ext>
            </p:extLst>
          </p:nvPr>
        </p:nvGraphicFramePr>
        <p:xfrm>
          <a:off x="720000" y="4215532"/>
          <a:ext cx="11145270" cy="560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74335">
                  <a:extLst>
                    <a:ext uri="{9D8B030D-6E8A-4147-A177-3AD203B41FA5}">
                      <a16:colId xmlns:a16="http://schemas.microsoft.com/office/drawing/2014/main" val="893597245"/>
                    </a:ext>
                  </a:extLst>
                </a:gridCol>
                <a:gridCol w="2170935">
                  <a:extLst>
                    <a:ext uri="{9D8B030D-6E8A-4147-A177-3AD203B41FA5}">
                      <a16:colId xmlns:a16="http://schemas.microsoft.com/office/drawing/2014/main" val="4203375967"/>
                    </a:ext>
                  </a:extLst>
                </a:gridCol>
              </a:tblGrid>
              <a:tr h="245679">
                <a:tc>
                  <a:txBody>
                    <a:bodyPr/>
                    <a:lstStyle/>
                    <a:p>
                      <a:r>
                        <a:rPr lang="de-DE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Drosselstraße (‚</a:t>
                      </a:r>
                      <a:r>
                        <a:rPr lang="de-DE" sz="18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thush</a:t>
                      </a:r>
                      <a:r>
                        <a:rPr lang="de-DE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‘)           </a:t>
                      </a:r>
                      <a:r>
                        <a:rPr lang="de-DE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Goldammerstraße (‚</a:t>
                      </a:r>
                      <a:r>
                        <a:rPr lang="de-DE" sz="18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yellowhammer</a:t>
                      </a:r>
                      <a:r>
                        <a:rPr lang="de-DE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‘ </a:t>
                      </a:r>
                      <a:r>
                        <a:rPr lang="de-DE" sz="18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renaming</a:t>
                      </a:r>
                      <a:r>
                        <a:rPr lang="de-DE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1997)</a:t>
                      </a:r>
                    </a:p>
                  </a:txBody>
                  <a:tcPr marL="54864" marR="54864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66FF"/>
                          </a:solidFill>
                          <a:effectLst/>
                          <a:latin typeface="+mn-lt"/>
                        </a:rPr>
                        <a:t>NN</a:t>
                      </a:r>
                      <a:endParaRPr lang="de-DE" sz="1800" b="1" dirty="0">
                        <a:solidFill>
                          <a:srgbClr val="0066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64" marR="54864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443613"/>
                  </a:ext>
                </a:extLst>
              </a:tr>
              <a:tr h="2298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Adolf-</a:t>
                      </a:r>
                      <a:r>
                        <a:rPr lang="en-GB" sz="18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Hitlerstraße</a:t>
                      </a:r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           </a:t>
                      </a: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         </a:t>
                      </a:r>
                      <a:r>
                        <a:rPr lang="en-GB" sz="18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Südstraße</a:t>
                      </a:r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(‘south street’, renaming: 1945)</a:t>
                      </a:r>
                      <a:endParaRPr lang="de-DE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64" marR="54864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66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</a:t>
                      </a:r>
                      <a:endParaRPr lang="de-DE" sz="1800" b="1" dirty="0">
                        <a:solidFill>
                          <a:srgbClr val="0066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64" marR="54864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672158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C9E4C577-417D-4E6D-A811-8B9EF69A14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06696"/>
              </p:ext>
            </p:extLst>
          </p:nvPr>
        </p:nvGraphicFramePr>
        <p:xfrm>
          <a:off x="720002" y="3603603"/>
          <a:ext cx="11145270" cy="5851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98133">
                  <a:extLst>
                    <a:ext uri="{9D8B030D-6E8A-4147-A177-3AD203B41FA5}">
                      <a16:colId xmlns:a16="http://schemas.microsoft.com/office/drawing/2014/main" val="2260426556"/>
                    </a:ext>
                  </a:extLst>
                </a:gridCol>
                <a:gridCol w="2247137">
                  <a:extLst>
                    <a:ext uri="{9D8B030D-6E8A-4147-A177-3AD203B41FA5}">
                      <a16:colId xmlns:a16="http://schemas.microsoft.com/office/drawing/2014/main" val="3257397958"/>
                    </a:ext>
                  </a:extLst>
                </a:gridCol>
              </a:tblGrid>
              <a:tr h="3046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Nordstraße (‚</a:t>
                      </a:r>
                      <a:r>
                        <a:rPr lang="de-DE" sz="18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north</a:t>
                      </a:r>
                      <a:r>
                        <a:rPr lang="de-DE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8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street</a:t>
                      </a:r>
                      <a:r>
                        <a:rPr lang="de-DE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‘)    </a:t>
                      </a:r>
                      <a:r>
                        <a:rPr lang="de-DE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Hindenburgstraße (</a:t>
                      </a:r>
                      <a:r>
                        <a:rPr lang="de-DE" sz="18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renaming</a:t>
                      </a:r>
                      <a:r>
                        <a:rPr lang="de-DE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1930)</a:t>
                      </a:r>
                      <a:endParaRPr lang="de-DE" sz="1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64" marR="54864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NI</a:t>
                      </a:r>
                      <a:endParaRPr lang="de-DE" sz="18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64" marR="54864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768310"/>
                  </a:ext>
                </a:extLst>
              </a:tr>
              <a:tr h="2298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kern="1200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Hindenburgstraße                   </a:t>
                      </a:r>
                      <a:r>
                        <a:rPr lang="de-DE" sz="1800" b="0" kern="1200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                 Friedrich-Ebert-Straße </a:t>
                      </a:r>
                      <a:r>
                        <a:rPr lang="de-DE" sz="1800" b="0" kern="1200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de-DE" sz="1800" b="0" kern="1200" dirty="0" err="1"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renaming</a:t>
                      </a:r>
                      <a:r>
                        <a:rPr lang="de-DE" sz="1800" b="0" kern="1200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1945)</a:t>
                      </a:r>
                    </a:p>
                  </a:txBody>
                  <a:tcPr marL="54864" marR="54864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II</a:t>
                      </a:r>
                      <a:endParaRPr lang="de-DE" sz="18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64" marR="54864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80814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92091363-85EA-4976-B57D-EB9A22FB766A}"/>
              </a:ext>
            </a:extLst>
          </p:cNvPr>
          <p:cNvSpPr/>
          <p:nvPr/>
        </p:nvSpPr>
        <p:spPr>
          <a:xfrm>
            <a:off x="720002" y="5122337"/>
            <a:ext cx="1170752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/>
              <a:t>Moszberger</a:t>
            </a:r>
            <a:r>
              <a:rPr lang="en-US" sz="2400" dirty="0"/>
              <a:t>, Rieger and </a:t>
            </a:r>
            <a:r>
              <a:rPr lang="en-US" sz="2400" dirty="0" err="1"/>
              <a:t>Daul</a:t>
            </a:r>
            <a:r>
              <a:rPr lang="en-US" sz="2400" dirty="0"/>
              <a:t> (2002:5): street names are “carriers of … collective memory”</a:t>
            </a:r>
          </a:p>
          <a:p>
            <a:endParaRPr lang="en-US" sz="1600" dirty="0"/>
          </a:p>
          <a:p>
            <a:r>
              <a:rPr lang="en-US" sz="2400" dirty="0"/>
              <a:t>Lefebvre (1991:54): "a social transformation, to be truly revolutionary in character, must ... show effects on daily life, on language, and on space.“</a:t>
            </a:r>
          </a:p>
          <a:p>
            <a:endParaRPr lang="de-DE" sz="1400" i="1" dirty="0"/>
          </a:p>
          <a:p>
            <a:r>
              <a:rPr lang="en-US" sz="2400" dirty="0"/>
              <a:t> </a:t>
            </a:r>
            <a:endParaRPr lang="de-DE" sz="2400" dirty="0"/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4A8AA0BC-B4EE-443F-8A4E-58E664B39BF1}"/>
              </a:ext>
            </a:extLst>
          </p:cNvPr>
          <p:cNvSpPr/>
          <p:nvPr/>
        </p:nvSpPr>
        <p:spPr>
          <a:xfrm>
            <a:off x="10581640" y="2468880"/>
            <a:ext cx="340360" cy="238471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634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056DA2-BFB7-4A88-BC7D-9512A4666687}"/>
              </a:ext>
            </a:extLst>
          </p:cNvPr>
          <p:cNvSpPr/>
          <p:nvPr/>
        </p:nvSpPr>
        <p:spPr>
          <a:xfrm>
            <a:off x="350126" y="303167"/>
            <a:ext cx="7324056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de-DE" sz="2400" b="1" dirty="0"/>
              <a:t>Absolute </a:t>
            </a:r>
            <a:r>
              <a:rPr lang="de-DE" sz="2400" b="1" dirty="0" err="1"/>
              <a:t>changes</a:t>
            </a:r>
            <a:r>
              <a:rPr lang="de-DE" sz="2400" b="1" dirty="0"/>
              <a:t> in Leipzig </a:t>
            </a:r>
            <a:r>
              <a:rPr lang="de-DE" sz="2400" b="1" dirty="0" err="1"/>
              <a:t>street</a:t>
            </a:r>
            <a:r>
              <a:rPr lang="de-DE" sz="2400" b="1" dirty="0"/>
              <a:t> </a:t>
            </a:r>
            <a:r>
              <a:rPr lang="de-DE" sz="2400" b="1" dirty="0" err="1"/>
              <a:t>names</a:t>
            </a:r>
            <a:r>
              <a:rPr lang="de-DE" sz="2400" b="1" dirty="0"/>
              <a:t> </a:t>
            </a:r>
            <a:r>
              <a:rPr lang="de-DE" sz="2400" b="1" dirty="0" err="1"/>
              <a:t>over</a:t>
            </a:r>
            <a:r>
              <a:rPr lang="de-DE" sz="2400" b="1" dirty="0"/>
              <a:t> 102 </a:t>
            </a:r>
            <a:r>
              <a:rPr lang="de-DE" sz="2400" b="1" dirty="0" err="1"/>
              <a:t>years</a:t>
            </a:r>
            <a:endParaRPr lang="de-DE" sz="2400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66C8A24-8AE4-43CE-9E76-DF1A88F9C6D1}"/>
              </a:ext>
            </a:extLst>
          </p:cNvPr>
          <p:cNvGrpSpPr/>
          <p:nvPr/>
        </p:nvGrpSpPr>
        <p:grpSpPr>
          <a:xfrm>
            <a:off x="751560" y="987129"/>
            <a:ext cx="8717321" cy="5685488"/>
            <a:chOff x="1948721" y="1555037"/>
            <a:chExt cx="7697743" cy="503313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0378BDE-913A-462D-A789-DD66AE254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48721" y="1555037"/>
              <a:ext cx="7697743" cy="503313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23760C1-317F-4FAB-9D8E-882872E579E2}"/>
                </a:ext>
              </a:extLst>
            </p:cNvPr>
            <p:cNvSpPr txBox="1"/>
            <p:nvPr/>
          </p:nvSpPr>
          <p:spPr>
            <a:xfrm>
              <a:off x="3384062" y="2055446"/>
              <a:ext cx="3126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>
                  <a:solidFill>
                    <a:srgbClr val="FF0000"/>
                  </a:solidFill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03300AF-01A9-462D-9798-52DB0333DCAC}"/>
                </a:ext>
              </a:extLst>
            </p:cNvPr>
            <p:cNvSpPr txBox="1"/>
            <p:nvPr/>
          </p:nvSpPr>
          <p:spPr>
            <a:xfrm>
              <a:off x="7893539" y="1938216"/>
              <a:ext cx="4220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>
                  <a:solidFill>
                    <a:srgbClr val="FF0000"/>
                  </a:solidFill>
                </a:rPr>
                <a:t>*</a:t>
              </a:r>
            </a:p>
          </p:txBody>
        </p:sp>
      </p:grpSp>
      <p:sp>
        <p:nvSpPr>
          <p:cNvPr id="8" name="TextBox 4">
            <a:extLst>
              <a:ext uri="{FF2B5EF4-FFF2-40B4-BE49-F238E27FC236}">
                <a16:creationId xmlns:a16="http://schemas.microsoft.com/office/drawing/2014/main" id="{75675043-8326-401F-AB37-04086C5AD30B}"/>
              </a:ext>
            </a:extLst>
          </p:cNvPr>
          <p:cNvSpPr txBox="1"/>
          <p:nvPr/>
        </p:nvSpPr>
        <p:spPr>
          <a:xfrm>
            <a:off x="1362085" y="1944030"/>
            <a:ext cx="1151069" cy="505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pl-PL" sz="1600" b="1" dirty="0">
                <a:solidFill>
                  <a:srgbClr val="002060"/>
                </a:solidFill>
                <a:cs typeface="Arial" panose="020B0604020202020204" pitchFamily="34" charset="0"/>
              </a:rPr>
              <a:t>1919</a:t>
            </a:r>
          </a:p>
          <a:p>
            <a:pPr algn="ctr">
              <a:lnSpc>
                <a:spcPts val="1600"/>
              </a:lnSpc>
            </a:pPr>
            <a:r>
              <a:rPr lang="pl-PL" sz="1600" dirty="0">
                <a:solidFill>
                  <a:srgbClr val="002060"/>
                </a:solidFill>
                <a:cs typeface="Arial" panose="020B0604020202020204" pitchFamily="34" charset="0"/>
              </a:rPr>
              <a:t>44 ch</a:t>
            </a:r>
            <a:r>
              <a:rPr lang="en-GB" sz="1600" dirty="0" err="1">
                <a:solidFill>
                  <a:srgbClr val="002060"/>
                </a:solidFill>
                <a:cs typeface="Arial" panose="020B0604020202020204" pitchFamily="34" charset="0"/>
              </a:rPr>
              <a:t>anges</a:t>
            </a:r>
            <a:endParaRPr lang="pl-PL" sz="16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9" name="Pfeil nach rechts 15">
            <a:extLst>
              <a:ext uri="{FF2B5EF4-FFF2-40B4-BE49-F238E27FC236}">
                <a16:creationId xmlns:a16="http://schemas.microsoft.com/office/drawing/2014/main" id="{9A9D815F-992E-49DC-963E-61E15AAEA997}"/>
              </a:ext>
            </a:extLst>
          </p:cNvPr>
          <p:cNvSpPr/>
          <p:nvPr/>
        </p:nvSpPr>
        <p:spPr>
          <a:xfrm rot="5400000">
            <a:off x="1686888" y="2450461"/>
            <a:ext cx="302342" cy="2168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8550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67C2D-52E2-8947-BC1B-FA8865B9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596"/>
            <a:ext cx="10515600" cy="1325563"/>
          </a:xfrm>
        </p:spPr>
        <p:txBody>
          <a:bodyPr>
            <a:normAutofit/>
          </a:bodyPr>
          <a:lstStyle/>
          <a:p>
            <a:r>
              <a:rPr lang="pl-PL" sz="40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Ideological renaming by year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37724A-E520-8C48-9DFD-B78940222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356" y="1514393"/>
            <a:ext cx="8493288" cy="52165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72CE412-890B-354D-8683-1635184FF2C5}"/>
              </a:ext>
            </a:extLst>
          </p:cNvPr>
          <p:cNvSpPr txBox="1"/>
          <p:nvPr/>
        </p:nvSpPr>
        <p:spPr>
          <a:xfrm>
            <a:off x="3572791" y="2551607"/>
            <a:ext cx="9223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Nazi era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07DE24-943A-A14C-B37F-AB511F0EE391}"/>
              </a:ext>
            </a:extLst>
          </p:cNvPr>
          <p:cNvSpPr txBox="1"/>
          <p:nvPr/>
        </p:nvSpPr>
        <p:spPr>
          <a:xfrm>
            <a:off x="3760489" y="5212523"/>
            <a:ext cx="9700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Nazi era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20D380-86CA-2541-B402-A9D148B59188}"/>
              </a:ext>
            </a:extLst>
          </p:cNvPr>
          <p:cNvSpPr txBox="1"/>
          <p:nvPr/>
        </p:nvSpPr>
        <p:spPr>
          <a:xfrm>
            <a:off x="5791519" y="2909126"/>
            <a:ext cx="1025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GDR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989F9C-5A8D-D24A-B02C-06849E02AC71}"/>
              </a:ext>
            </a:extLst>
          </p:cNvPr>
          <p:cNvSpPr txBox="1"/>
          <p:nvPr/>
        </p:nvSpPr>
        <p:spPr>
          <a:xfrm>
            <a:off x="5791519" y="5637384"/>
            <a:ext cx="1025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PPR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CEB766-D9B4-3848-8299-8521322FF04B}"/>
              </a:ext>
            </a:extLst>
          </p:cNvPr>
          <p:cNvSpPr txBox="1"/>
          <p:nvPr/>
        </p:nvSpPr>
        <p:spPr>
          <a:xfrm>
            <a:off x="7498867" y="5779140"/>
            <a:ext cx="1596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Transformation</a:t>
            </a:r>
            <a:endParaRPr lang="pl-PL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AE4FA5-C913-9F4F-A424-28EAE4269660}"/>
              </a:ext>
            </a:extLst>
          </p:cNvPr>
          <p:cNvSpPr txBox="1"/>
          <p:nvPr/>
        </p:nvSpPr>
        <p:spPr>
          <a:xfrm>
            <a:off x="218768" y="1470585"/>
            <a:ext cx="1238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Leipzig</a:t>
            </a:r>
            <a:endParaRPr lang="pl-PL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E04CBC-34EF-254F-B714-CBA50AD8BBED}"/>
              </a:ext>
            </a:extLst>
          </p:cNvPr>
          <p:cNvSpPr txBox="1"/>
          <p:nvPr/>
        </p:nvSpPr>
        <p:spPr>
          <a:xfrm>
            <a:off x="218768" y="4323355"/>
            <a:ext cx="1238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Poznań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2719892" y="2512369"/>
            <a:ext cx="922351" cy="760226"/>
            <a:chOff x="2719892" y="2512369"/>
            <a:chExt cx="922351" cy="76022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BC3CDFD-D12C-0040-9476-743D4F0D5B00}"/>
                </a:ext>
              </a:extLst>
            </p:cNvPr>
            <p:cNvSpPr txBox="1"/>
            <p:nvPr/>
          </p:nvSpPr>
          <p:spPr>
            <a:xfrm>
              <a:off x="2719892" y="2512369"/>
              <a:ext cx="9223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end of WWI</a:t>
              </a:r>
            </a:p>
          </p:txBody>
        </p:sp>
        <p:sp>
          <p:nvSpPr>
            <p:cNvPr id="23" name="Pfeil nach rechts 22"/>
            <p:cNvSpPr/>
            <p:nvPr/>
          </p:nvSpPr>
          <p:spPr>
            <a:xfrm rot="5400000">
              <a:off x="2821924" y="3059090"/>
              <a:ext cx="283147" cy="143863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4317551" y="1609667"/>
            <a:ext cx="962108" cy="672993"/>
            <a:chOff x="4317551" y="1609667"/>
            <a:chExt cx="962108" cy="67299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A86E3E4-C9CF-5049-86F9-F642B9735218}"/>
                </a:ext>
              </a:extLst>
            </p:cNvPr>
            <p:cNvSpPr txBox="1"/>
            <p:nvPr/>
          </p:nvSpPr>
          <p:spPr>
            <a:xfrm>
              <a:off x="4317551" y="1609667"/>
              <a:ext cx="962108" cy="425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pl-PL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end of WWII</a:t>
              </a:r>
            </a:p>
          </p:txBody>
        </p:sp>
        <p:sp>
          <p:nvSpPr>
            <p:cNvPr id="24" name="Pfeil nach rechts 23"/>
            <p:cNvSpPr/>
            <p:nvPr/>
          </p:nvSpPr>
          <p:spPr>
            <a:xfrm rot="5400000">
              <a:off x="4489881" y="2069155"/>
              <a:ext cx="283147" cy="143863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7247490" y="2307319"/>
            <a:ext cx="1049573" cy="563745"/>
            <a:chOff x="7247490" y="2307319"/>
            <a:chExt cx="1049573" cy="56374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F22D2AB-E1C3-6B4E-943F-C676EDC38A00}"/>
                </a:ext>
              </a:extLst>
            </p:cNvPr>
            <p:cNvSpPr txBox="1"/>
            <p:nvPr/>
          </p:nvSpPr>
          <p:spPr>
            <a:xfrm>
              <a:off x="7247490" y="2307319"/>
              <a:ext cx="10495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Wende</a:t>
              </a:r>
            </a:p>
          </p:txBody>
        </p:sp>
        <p:sp>
          <p:nvSpPr>
            <p:cNvPr id="25" name="Pfeil nach rechts 24"/>
            <p:cNvSpPr/>
            <p:nvPr/>
          </p:nvSpPr>
          <p:spPr>
            <a:xfrm rot="5400000">
              <a:off x="7442042" y="2657559"/>
              <a:ext cx="283147" cy="143863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2719891" y="5031047"/>
            <a:ext cx="922351" cy="760226"/>
            <a:chOff x="2719892" y="2512369"/>
            <a:chExt cx="922351" cy="760226"/>
          </a:xfrm>
        </p:grpSpPr>
        <p:sp>
          <p:nvSpPr>
            <p:cNvPr id="27" name="TextBox 10">
              <a:extLst>
                <a:ext uri="{FF2B5EF4-FFF2-40B4-BE49-F238E27FC236}">
                  <a16:creationId xmlns:a16="http://schemas.microsoft.com/office/drawing/2014/main" id="{BBC3CDFD-D12C-0040-9476-743D4F0D5B00}"/>
                </a:ext>
              </a:extLst>
            </p:cNvPr>
            <p:cNvSpPr txBox="1"/>
            <p:nvPr/>
          </p:nvSpPr>
          <p:spPr>
            <a:xfrm>
              <a:off x="2719892" y="2512369"/>
              <a:ext cx="9223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end of WWI</a:t>
              </a:r>
            </a:p>
          </p:txBody>
        </p:sp>
        <p:sp>
          <p:nvSpPr>
            <p:cNvPr id="28" name="Pfeil nach rechts 27"/>
            <p:cNvSpPr/>
            <p:nvPr/>
          </p:nvSpPr>
          <p:spPr>
            <a:xfrm rot="5400000">
              <a:off x="2821924" y="3059090"/>
              <a:ext cx="283147" cy="143863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4374732" y="4060428"/>
            <a:ext cx="962108" cy="651973"/>
            <a:chOff x="4317551" y="1630687"/>
            <a:chExt cx="962108" cy="651973"/>
          </a:xfrm>
        </p:grpSpPr>
        <p:sp>
          <p:nvSpPr>
            <p:cNvPr id="30" name="TextBox 14">
              <a:extLst>
                <a:ext uri="{FF2B5EF4-FFF2-40B4-BE49-F238E27FC236}">
                  <a16:creationId xmlns:a16="http://schemas.microsoft.com/office/drawing/2014/main" id="{1A86E3E4-C9CF-5049-86F9-F642B9735218}"/>
                </a:ext>
              </a:extLst>
            </p:cNvPr>
            <p:cNvSpPr txBox="1"/>
            <p:nvPr/>
          </p:nvSpPr>
          <p:spPr>
            <a:xfrm>
              <a:off x="4317551" y="1630687"/>
              <a:ext cx="962108" cy="425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pl-PL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end of WWII</a:t>
              </a:r>
            </a:p>
          </p:txBody>
        </p:sp>
        <p:sp>
          <p:nvSpPr>
            <p:cNvPr id="31" name="Pfeil nach rechts 30"/>
            <p:cNvSpPr/>
            <p:nvPr/>
          </p:nvSpPr>
          <p:spPr>
            <a:xfrm rot="5400000">
              <a:off x="4489881" y="2069155"/>
              <a:ext cx="283147" cy="143863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B8D2DCC0-1C13-46CA-A264-8BB6F1FA79D1}"/>
              </a:ext>
            </a:extLst>
          </p:cNvPr>
          <p:cNvSpPr txBox="1"/>
          <p:nvPr/>
        </p:nvSpPr>
        <p:spPr>
          <a:xfrm>
            <a:off x="7723461" y="2570277"/>
            <a:ext cx="1596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Transformation</a:t>
            </a:r>
            <a:endParaRPr lang="pl-PL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DD6AB8-6B41-4428-A3A9-3CC60F82E1DB}"/>
              </a:ext>
            </a:extLst>
          </p:cNvPr>
          <p:cNvSpPr/>
          <p:nvPr/>
        </p:nvSpPr>
        <p:spPr>
          <a:xfrm>
            <a:off x="9692641" y="1438193"/>
            <a:ext cx="2473864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Successive regimes support hegemonic public memory and identity formation by inscribing and effectively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canonising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events, people, places as traces of the national past</a:t>
            </a: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ts val="2100"/>
              </a:lnSpc>
            </a:pPr>
            <a:endParaRPr lang="en-GB" sz="2000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ts val="2100"/>
              </a:lnSpc>
            </a:pPr>
            <a:endParaRPr lang="en-GB" sz="2000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ts val="2100"/>
              </a:lnSpc>
            </a:pPr>
            <a:endParaRPr lang="en-GB" sz="2000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ts val="2100"/>
              </a:lnSpc>
            </a:pPr>
            <a:r>
              <a:rPr lang="en-GB" dirty="0"/>
              <a:t>“Wave[s] of </a:t>
            </a:r>
            <a:r>
              <a:rPr lang="en-GB" dirty="0" err="1"/>
              <a:t>renamings</a:t>
            </a:r>
            <a:r>
              <a:rPr lang="en-GB" dirty="0"/>
              <a:t> that swept” through time and space in the </a:t>
            </a:r>
            <a:r>
              <a:rPr lang="en-US" dirty="0"/>
              <a:t>Eastern European streetscapes </a:t>
            </a:r>
            <a:r>
              <a:rPr lang="en-GB" dirty="0"/>
              <a:t>(</a:t>
            </a:r>
            <a:r>
              <a:rPr lang="en-GB" dirty="0" err="1"/>
              <a:t>Azaryahu</a:t>
            </a:r>
            <a:r>
              <a:rPr lang="en-GB" dirty="0"/>
              <a:t> 1986:590)</a:t>
            </a:r>
            <a:r>
              <a:rPr lang="en-US" dirty="0"/>
              <a:t>. </a:t>
            </a:r>
            <a:endParaRPr lang="de-DE" sz="2000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68D45C-1CDE-41D3-A7B8-BCB819E3CFD6}"/>
              </a:ext>
            </a:extLst>
          </p:cNvPr>
          <p:cNvSpPr/>
          <p:nvPr/>
        </p:nvSpPr>
        <p:spPr>
          <a:xfrm>
            <a:off x="3666997" y="1504458"/>
            <a:ext cx="1463121" cy="5265241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834823C-4E4D-406B-86FE-F0C96EE3E8AA}"/>
              </a:ext>
            </a:extLst>
          </p:cNvPr>
          <p:cNvSpPr/>
          <p:nvPr/>
        </p:nvSpPr>
        <p:spPr>
          <a:xfrm>
            <a:off x="7239869" y="1514393"/>
            <a:ext cx="1975499" cy="5265241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92B77E2-A266-4506-AD43-ABFA0E518588}"/>
              </a:ext>
            </a:extLst>
          </p:cNvPr>
          <p:cNvSpPr/>
          <p:nvPr/>
        </p:nvSpPr>
        <p:spPr>
          <a:xfrm>
            <a:off x="2338869" y="1547287"/>
            <a:ext cx="1271106" cy="87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7FADCE7-4777-44EA-A1C6-0F80C351E3F1}"/>
              </a:ext>
            </a:extLst>
          </p:cNvPr>
          <p:cNvSpPr/>
          <p:nvPr/>
        </p:nvSpPr>
        <p:spPr>
          <a:xfrm>
            <a:off x="2338869" y="4111395"/>
            <a:ext cx="1271106" cy="131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286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67C2D-52E2-8947-BC1B-FA8865B9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596"/>
            <a:ext cx="10515600" cy="1325563"/>
          </a:xfrm>
        </p:spPr>
        <p:txBody>
          <a:bodyPr>
            <a:normAutofit/>
          </a:bodyPr>
          <a:lstStyle/>
          <a:p>
            <a:r>
              <a:rPr lang="pl-PL" sz="40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Ideological renaming by year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37724A-E520-8C48-9DFD-B78940222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356" y="1514393"/>
            <a:ext cx="8493288" cy="52165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72CE412-890B-354D-8683-1635184FF2C5}"/>
              </a:ext>
            </a:extLst>
          </p:cNvPr>
          <p:cNvSpPr txBox="1"/>
          <p:nvPr/>
        </p:nvSpPr>
        <p:spPr>
          <a:xfrm>
            <a:off x="3572791" y="2551607"/>
            <a:ext cx="9223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Nazi era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07DE24-943A-A14C-B37F-AB511F0EE391}"/>
              </a:ext>
            </a:extLst>
          </p:cNvPr>
          <p:cNvSpPr txBox="1"/>
          <p:nvPr/>
        </p:nvSpPr>
        <p:spPr>
          <a:xfrm>
            <a:off x="3760489" y="5212523"/>
            <a:ext cx="9700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Nazi era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20D380-86CA-2541-B402-A9D148B59188}"/>
              </a:ext>
            </a:extLst>
          </p:cNvPr>
          <p:cNvSpPr txBox="1"/>
          <p:nvPr/>
        </p:nvSpPr>
        <p:spPr>
          <a:xfrm>
            <a:off x="5791519" y="2909126"/>
            <a:ext cx="1025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GDR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989F9C-5A8D-D24A-B02C-06849E02AC71}"/>
              </a:ext>
            </a:extLst>
          </p:cNvPr>
          <p:cNvSpPr txBox="1"/>
          <p:nvPr/>
        </p:nvSpPr>
        <p:spPr>
          <a:xfrm>
            <a:off x="5791519" y="5637384"/>
            <a:ext cx="1025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PPR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CEB766-D9B4-3848-8299-8521322FF04B}"/>
              </a:ext>
            </a:extLst>
          </p:cNvPr>
          <p:cNvSpPr txBox="1"/>
          <p:nvPr/>
        </p:nvSpPr>
        <p:spPr>
          <a:xfrm>
            <a:off x="7498867" y="5779140"/>
            <a:ext cx="1596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Transformation</a:t>
            </a:r>
            <a:endParaRPr lang="pl-PL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AE4FA5-C913-9F4F-A424-28EAE4269660}"/>
              </a:ext>
            </a:extLst>
          </p:cNvPr>
          <p:cNvSpPr txBox="1"/>
          <p:nvPr/>
        </p:nvSpPr>
        <p:spPr>
          <a:xfrm>
            <a:off x="218768" y="1470585"/>
            <a:ext cx="1238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Leipzig</a:t>
            </a:r>
            <a:endParaRPr lang="pl-PL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E04CBC-34EF-254F-B714-CBA50AD8BBED}"/>
              </a:ext>
            </a:extLst>
          </p:cNvPr>
          <p:cNvSpPr txBox="1"/>
          <p:nvPr/>
        </p:nvSpPr>
        <p:spPr>
          <a:xfrm>
            <a:off x="218768" y="4323355"/>
            <a:ext cx="1238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Poznań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2719892" y="2512369"/>
            <a:ext cx="922351" cy="760226"/>
            <a:chOff x="2719892" y="2512369"/>
            <a:chExt cx="922351" cy="76022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BC3CDFD-D12C-0040-9476-743D4F0D5B00}"/>
                </a:ext>
              </a:extLst>
            </p:cNvPr>
            <p:cNvSpPr txBox="1"/>
            <p:nvPr/>
          </p:nvSpPr>
          <p:spPr>
            <a:xfrm>
              <a:off x="2719892" y="2512369"/>
              <a:ext cx="9223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end of WWI</a:t>
              </a:r>
            </a:p>
          </p:txBody>
        </p:sp>
        <p:sp>
          <p:nvSpPr>
            <p:cNvPr id="23" name="Pfeil nach rechts 22"/>
            <p:cNvSpPr/>
            <p:nvPr/>
          </p:nvSpPr>
          <p:spPr>
            <a:xfrm rot="5400000">
              <a:off x="2821924" y="3059090"/>
              <a:ext cx="283147" cy="143863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4317551" y="1609667"/>
            <a:ext cx="962108" cy="672993"/>
            <a:chOff x="4317551" y="1609667"/>
            <a:chExt cx="962108" cy="67299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A86E3E4-C9CF-5049-86F9-F642B9735218}"/>
                </a:ext>
              </a:extLst>
            </p:cNvPr>
            <p:cNvSpPr txBox="1"/>
            <p:nvPr/>
          </p:nvSpPr>
          <p:spPr>
            <a:xfrm>
              <a:off x="4317551" y="1609667"/>
              <a:ext cx="962108" cy="425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pl-PL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end of WWII</a:t>
              </a:r>
            </a:p>
          </p:txBody>
        </p:sp>
        <p:sp>
          <p:nvSpPr>
            <p:cNvPr id="24" name="Pfeil nach rechts 23"/>
            <p:cNvSpPr/>
            <p:nvPr/>
          </p:nvSpPr>
          <p:spPr>
            <a:xfrm rot="5400000">
              <a:off x="4489881" y="2069155"/>
              <a:ext cx="283147" cy="143863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7247490" y="2307319"/>
            <a:ext cx="1049573" cy="563745"/>
            <a:chOff x="7247490" y="2307319"/>
            <a:chExt cx="1049573" cy="56374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F22D2AB-E1C3-6B4E-943F-C676EDC38A00}"/>
                </a:ext>
              </a:extLst>
            </p:cNvPr>
            <p:cNvSpPr txBox="1"/>
            <p:nvPr/>
          </p:nvSpPr>
          <p:spPr>
            <a:xfrm>
              <a:off x="7247490" y="2307319"/>
              <a:ext cx="10495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Wende</a:t>
              </a:r>
            </a:p>
          </p:txBody>
        </p:sp>
        <p:sp>
          <p:nvSpPr>
            <p:cNvPr id="25" name="Pfeil nach rechts 24"/>
            <p:cNvSpPr/>
            <p:nvPr/>
          </p:nvSpPr>
          <p:spPr>
            <a:xfrm rot="5400000">
              <a:off x="7442042" y="2657559"/>
              <a:ext cx="283147" cy="143863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2719891" y="5031047"/>
            <a:ext cx="922351" cy="760226"/>
            <a:chOff x="2719892" y="2512369"/>
            <a:chExt cx="922351" cy="760226"/>
          </a:xfrm>
        </p:grpSpPr>
        <p:sp>
          <p:nvSpPr>
            <p:cNvPr id="27" name="TextBox 10">
              <a:extLst>
                <a:ext uri="{FF2B5EF4-FFF2-40B4-BE49-F238E27FC236}">
                  <a16:creationId xmlns:a16="http://schemas.microsoft.com/office/drawing/2014/main" id="{BBC3CDFD-D12C-0040-9476-743D4F0D5B00}"/>
                </a:ext>
              </a:extLst>
            </p:cNvPr>
            <p:cNvSpPr txBox="1"/>
            <p:nvPr/>
          </p:nvSpPr>
          <p:spPr>
            <a:xfrm>
              <a:off x="2719892" y="2512369"/>
              <a:ext cx="9223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end of WWI</a:t>
              </a:r>
            </a:p>
          </p:txBody>
        </p:sp>
        <p:sp>
          <p:nvSpPr>
            <p:cNvPr id="28" name="Pfeil nach rechts 27"/>
            <p:cNvSpPr/>
            <p:nvPr/>
          </p:nvSpPr>
          <p:spPr>
            <a:xfrm rot="5400000">
              <a:off x="2821924" y="3059090"/>
              <a:ext cx="283147" cy="143863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4374732" y="4060428"/>
            <a:ext cx="962108" cy="651973"/>
            <a:chOff x="4317551" y="1630687"/>
            <a:chExt cx="962108" cy="651973"/>
          </a:xfrm>
        </p:grpSpPr>
        <p:sp>
          <p:nvSpPr>
            <p:cNvPr id="30" name="TextBox 14">
              <a:extLst>
                <a:ext uri="{FF2B5EF4-FFF2-40B4-BE49-F238E27FC236}">
                  <a16:creationId xmlns:a16="http://schemas.microsoft.com/office/drawing/2014/main" id="{1A86E3E4-C9CF-5049-86F9-F642B9735218}"/>
                </a:ext>
              </a:extLst>
            </p:cNvPr>
            <p:cNvSpPr txBox="1"/>
            <p:nvPr/>
          </p:nvSpPr>
          <p:spPr>
            <a:xfrm>
              <a:off x="4317551" y="1630687"/>
              <a:ext cx="962108" cy="425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pl-PL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end of WWII</a:t>
              </a:r>
            </a:p>
          </p:txBody>
        </p:sp>
        <p:sp>
          <p:nvSpPr>
            <p:cNvPr id="31" name="Pfeil nach rechts 30"/>
            <p:cNvSpPr/>
            <p:nvPr/>
          </p:nvSpPr>
          <p:spPr>
            <a:xfrm rot="5400000">
              <a:off x="4489881" y="2069155"/>
              <a:ext cx="283147" cy="143863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B8D2DCC0-1C13-46CA-A264-8BB6F1FA79D1}"/>
              </a:ext>
            </a:extLst>
          </p:cNvPr>
          <p:cNvSpPr txBox="1"/>
          <p:nvPr/>
        </p:nvSpPr>
        <p:spPr>
          <a:xfrm>
            <a:off x="7723461" y="2570277"/>
            <a:ext cx="1596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Transformation</a:t>
            </a:r>
            <a:endParaRPr lang="pl-PL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00CF786-D598-4AC1-89C1-0400609B881D}"/>
              </a:ext>
            </a:extLst>
          </p:cNvPr>
          <p:cNvSpPr txBox="1"/>
          <p:nvPr/>
        </p:nvSpPr>
        <p:spPr>
          <a:xfrm>
            <a:off x="9270536" y="1443072"/>
            <a:ext cx="47721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cs typeface="Arial" panose="020B0604020202020204" pitchFamily="34" charset="0"/>
              </a:rPr>
              <a:t>Weimar R</a:t>
            </a:r>
            <a:r>
              <a:rPr lang="de-DE" sz="2000" dirty="0" err="1">
                <a:cs typeface="Arial" panose="020B0604020202020204" pitchFamily="34" charset="0"/>
              </a:rPr>
              <a:t>epublic</a:t>
            </a:r>
            <a:r>
              <a:rPr lang="de-DE" sz="2000" dirty="0">
                <a:cs typeface="Arial" panose="020B0604020202020204" pitchFamily="34" charset="0"/>
              </a:rPr>
              <a:t>:	</a:t>
            </a:r>
            <a:r>
              <a:rPr lang="pl-PL" sz="2000" dirty="0">
                <a:cs typeface="Arial" panose="020B0604020202020204" pitchFamily="34" charset="0"/>
              </a:rPr>
              <a:t>16 </a:t>
            </a:r>
            <a:r>
              <a:rPr lang="de-DE" sz="2000" dirty="0" err="1">
                <a:cs typeface="Arial" panose="020B0604020202020204" pitchFamily="34" charset="0"/>
              </a:rPr>
              <a:t>years</a:t>
            </a:r>
            <a:endParaRPr lang="pl-PL" sz="2000" dirty="0">
              <a:cs typeface="Arial" panose="020B0604020202020204" pitchFamily="34" charset="0"/>
            </a:endParaRPr>
          </a:p>
          <a:p>
            <a:r>
              <a:rPr lang="de-DE" sz="2000" dirty="0">
                <a:cs typeface="Arial" panose="020B0604020202020204" pitchFamily="34" charset="0"/>
              </a:rPr>
              <a:t>III. Reich:	</a:t>
            </a:r>
            <a:r>
              <a:rPr lang="pl-PL" sz="2000" dirty="0">
                <a:cs typeface="Arial" panose="020B0604020202020204" pitchFamily="34" charset="0"/>
              </a:rPr>
              <a:t>11</a:t>
            </a:r>
            <a:r>
              <a:rPr lang="en-GB" sz="2000" dirty="0">
                <a:cs typeface="Arial" panose="020B0604020202020204" pitchFamily="34" charset="0"/>
              </a:rPr>
              <a:t> years</a:t>
            </a:r>
            <a:endParaRPr lang="pl-PL" sz="2000" dirty="0">
              <a:cs typeface="Arial" panose="020B0604020202020204" pitchFamily="34" charset="0"/>
            </a:endParaRPr>
          </a:p>
          <a:p>
            <a:r>
              <a:rPr lang="de-DE" sz="2000" dirty="0">
                <a:cs typeface="Arial" panose="020B0604020202020204" pitchFamily="34" charset="0"/>
              </a:rPr>
              <a:t>GDR:		</a:t>
            </a:r>
            <a:r>
              <a:rPr lang="pl-PL" sz="2000" dirty="0">
                <a:cs typeface="Arial" panose="020B0604020202020204" pitchFamily="34" charset="0"/>
              </a:rPr>
              <a:t>44</a:t>
            </a:r>
            <a:r>
              <a:rPr lang="en-GB" sz="2000" dirty="0">
                <a:cs typeface="Arial" panose="020B0604020202020204" pitchFamily="34" charset="0"/>
              </a:rPr>
              <a:t> years</a:t>
            </a:r>
            <a:endParaRPr lang="pl-PL" sz="2000" dirty="0">
              <a:cs typeface="Arial" panose="020B0604020202020204" pitchFamily="34" charset="0"/>
            </a:endParaRPr>
          </a:p>
          <a:p>
            <a:r>
              <a:rPr lang="pl-PL" sz="2000" dirty="0">
                <a:cs typeface="Arial" panose="020B0604020202020204" pitchFamily="34" charset="0"/>
              </a:rPr>
              <a:t>Post</a:t>
            </a:r>
            <a:r>
              <a:rPr lang="de-DE" sz="2000" dirty="0">
                <a:cs typeface="Arial" panose="020B0604020202020204" pitchFamily="34" charset="0"/>
              </a:rPr>
              <a:t>-</a:t>
            </a:r>
            <a:r>
              <a:rPr lang="pl-PL" sz="2000" dirty="0">
                <a:cs typeface="Arial" panose="020B0604020202020204" pitchFamily="34" charset="0"/>
              </a:rPr>
              <a:t>1989</a:t>
            </a:r>
            <a:r>
              <a:rPr lang="de-DE" sz="2000" dirty="0">
                <a:cs typeface="Arial" panose="020B0604020202020204" pitchFamily="34" charset="0"/>
              </a:rPr>
              <a:t>:</a:t>
            </a:r>
            <a:r>
              <a:rPr lang="pl-PL" sz="2000" dirty="0">
                <a:cs typeface="Arial" panose="020B0604020202020204" pitchFamily="34" charset="0"/>
              </a:rPr>
              <a:t> </a:t>
            </a:r>
            <a:r>
              <a:rPr lang="de-DE" sz="2000" dirty="0">
                <a:cs typeface="Arial" panose="020B0604020202020204" pitchFamily="34" charset="0"/>
              </a:rPr>
              <a:t>	</a:t>
            </a:r>
            <a:r>
              <a:rPr lang="pl-PL" sz="2000" dirty="0">
                <a:cs typeface="Arial" panose="020B0604020202020204" pitchFamily="34" charset="0"/>
              </a:rPr>
              <a:t>29</a:t>
            </a:r>
            <a:r>
              <a:rPr lang="en-GB" sz="2000" dirty="0">
                <a:cs typeface="Arial" panose="020B0604020202020204" pitchFamily="34" charset="0"/>
              </a:rPr>
              <a:t> years</a:t>
            </a:r>
            <a:endParaRPr lang="pl-PL" sz="2000" dirty="0"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9B1E42D-A57E-4016-872C-5439D0348E3A}"/>
              </a:ext>
            </a:extLst>
          </p:cNvPr>
          <p:cNvSpPr txBox="1"/>
          <p:nvPr/>
        </p:nvSpPr>
        <p:spPr>
          <a:xfrm>
            <a:off x="9270536" y="4126441"/>
            <a:ext cx="47721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cs typeface="Arial" panose="020B0604020202020204" pitchFamily="34" charset="0"/>
              </a:rPr>
              <a:t>2. </a:t>
            </a:r>
            <a:r>
              <a:rPr lang="de-DE" sz="2000" dirty="0" err="1">
                <a:cs typeface="Arial" panose="020B0604020202020204" pitchFamily="34" charset="0"/>
              </a:rPr>
              <a:t>Republic</a:t>
            </a:r>
            <a:r>
              <a:rPr lang="de-DE" sz="2000" dirty="0">
                <a:cs typeface="Arial" panose="020B0604020202020204" pitchFamily="34" charset="0"/>
              </a:rPr>
              <a:t>:	20</a:t>
            </a:r>
            <a:r>
              <a:rPr lang="pl-PL" sz="2000" dirty="0">
                <a:cs typeface="Arial" panose="020B0604020202020204" pitchFamily="34" charset="0"/>
              </a:rPr>
              <a:t> </a:t>
            </a:r>
            <a:r>
              <a:rPr lang="de-DE" sz="2000" dirty="0" err="1">
                <a:cs typeface="Arial" panose="020B0604020202020204" pitchFamily="34" charset="0"/>
              </a:rPr>
              <a:t>years</a:t>
            </a:r>
            <a:endParaRPr lang="pl-PL" sz="2000" dirty="0">
              <a:cs typeface="Arial" panose="020B0604020202020204" pitchFamily="34" charset="0"/>
            </a:endParaRPr>
          </a:p>
          <a:p>
            <a:r>
              <a:rPr lang="de-DE" sz="2000" dirty="0">
                <a:cs typeface="Arial" panose="020B0604020202020204" pitchFamily="34" charset="0"/>
              </a:rPr>
              <a:t>Nazi </a:t>
            </a:r>
            <a:r>
              <a:rPr lang="de-DE" sz="2000" dirty="0" err="1">
                <a:cs typeface="Arial" panose="020B0604020202020204" pitchFamily="34" charset="0"/>
              </a:rPr>
              <a:t>occupation</a:t>
            </a:r>
            <a:r>
              <a:rPr lang="de-DE" sz="2000" dirty="0">
                <a:cs typeface="Arial" panose="020B0604020202020204" pitchFamily="34" charset="0"/>
              </a:rPr>
              <a:t>:	5</a:t>
            </a:r>
            <a:r>
              <a:rPr lang="en-GB" sz="2000" dirty="0">
                <a:cs typeface="Arial" panose="020B0604020202020204" pitchFamily="34" charset="0"/>
              </a:rPr>
              <a:t> years</a:t>
            </a:r>
            <a:endParaRPr lang="pl-PL" sz="2000" dirty="0">
              <a:cs typeface="Arial" panose="020B0604020202020204" pitchFamily="34" charset="0"/>
            </a:endParaRPr>
          </a:p>
          <a:p>
            <a:r>
              <a:rPr lang="de-DE" sz="2000" dirty="0" err="1">
                <a:cs typeface="Arial" panose="020B0604020202020204" pitchFamily="34" charset="0"/>
              </a:rPr>
              <a:t>Communist</a:t>
            </a:r>
            <a:r>
              <a:rPr lang="de-DE" sz="2000" dirty="0">
                <a:cs typeface="Arial" panose="020B0604020202020204" pitchFamily="34" charset="0"/>
              </a:rPr>
              <a:t> </a:t>
            </a:r>
            <a:r>
              <a:rPr lang="de-DE" sz="2000" dirty="0" err="1">
                <a:cs typeface="Arial" panose="020B0604020202020204" pitchFamily="34" charset="0"/>
              </a:rPr>
              <a:t>era</a:t>
            </a:r>
            <a:r>
              <a:rPr lang="de-DE" sz="2000" dirty="0">
                <a:cs typeface="Arial" panose="020B0604020202020204" pitchFamily="34" charset="0"/>
              </a:rPr>
              <a:t>:	</a:t>
            </a:r>
            <a:r>
              <a:rPr lang="pl-PL" sz="2000" dirty="0">
                <a:cs typeface="Arial" panose="020B0604020202020204" pitchFamily="34" charset="0"/>
              </a:rPr>
              <a:t>44</a:t>
            </a:r>
            <a:r>
              <a:rPr lang="en-GB" sz="2000" dirty="0">
                <a:cs typeface="Arial" panose="020B0604020202020204" pitchFamily="34" charset="0"/>
              </a:rPr>
              <a:t> years</a:t>
            </a:r>
            <a:endParaRPr lang="pl-PL" sz="2000" dirty="0">
              <a:cs typeface="Arial" panose="020B0604020202020204" pitchFamily="34" charset="0"/>
            </a:endParaRPr>
          </a:p>
          <a:p>
            <a:r>
              <a:rPr lang="pl-PL" sz="2000" dirty="0">
                <a:cs typeface="Arial" panose="020B0604020202020204" pitchFamily="34" charset="0"/>
              </a:rPr>
              <a:t>Post</a:t>
            </a:r>
            <a:r>
              <a:rPr lang="de-DE" sz="2000" dirty="0">
                <a:cs typeface="Arial" panose="020B0604020202020204" pitchFamily="34" charset="0"/>
              </a:rPr>
              <a:t>-</a:t>
            </a:r>
            <a:r>
              <a:rPr lang="pl-PL" sz="2000" dirty="0">
                <a:cs typeface="Arial" panose="020B0604020202020204" pitchFamily="34" charset="0"/>
              </a:rPr>
              <a:t>1989</a:t>
            </a:r>
            <a:r>
              <a:rPr lang="de-DE" sz="2000" dirty="0">
                <a:cs typeface="Arial" panose="020B0604020202020204" pitchFamily="34" charset="0"/>
              </a:rPr>
              <a:t>:</a:t>
            </a:r>
            <a:r>
              <a:rPr lang="pl-PL" sz="2000" dirty="0">
                <a:cs typeface="Arial" panose="020B0604020202020204" pitchFamily="34" charset="0"/>
              </a:rPr>
              <a:t> </a:t>
            </a:r>
            <a:r>
              <a:rPr lang="de-DE" sz="2000" dirty="0">
                <a:cs typeface="Arial" panose="020B0604020202020204" pitchFamily="34" charset="0"/>
              </a:rPr>
              <a:t>	</a:t>
            </a:r>
            <a:r>
              <a:rPr lang="pl-PL" sz="2000" dirty="0">
                <a:cs typeface="Arial" panose="020B0604020202020204" pitchFamily="34" charset="0"/>
              </a:rPr>
              <a:t>29</a:t>
            </a:r>
            <a:r>
              <a:rPr lang="en-GB" sz="2000" dirty="0">
                <a:cs typeface="Arial" panose="020B0604020202020204" pitchFamily="34" charset="0"/>
              </a:rPr>
              <a:t> years</a:t>
            </a:r>
            <a:endParaRPr lang="pl-PL" sz="2000" dirty="0"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BE528EA-C3B8-461B-8CBB-3A5914F2371A}"/>
              </a:ext>
            </a:extLst>
          </p:cNvPr>
          <p:cNvSpPr/>
          <p:nvPr/>
        </p:nvSpPr>
        <p:spPr>
          <a:xfrm>
            <a:off x="2338869" y="1547287"/>
            <a:ext cx="1271106" cy="87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C29BA2E-89D8-4299-86C3-6F8101A1BEB2}"/>
              </a:ext>
            </a:extLst>
          </p:cNvPr>
          <p:cNvSpPr/>
          <p:nvPr/>
        </p:nvSpPr>
        <p:spPr>
          <a:xfrm>
            <a:off x="2338869" y="4111395"/>
            <a:ext cx="1271106" cy="131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4799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339AF-6BC1-4996-A9E8-E7BBA6FD8C27}"/>
              </a:ext>
            </a:extLst>
          </p:cNvPr>
          <p:cNvSpPr txBox="1">
            <a:spLocks/>
          </p:cNvSpPr>
          <p:nvPr/>
        </p:nvSpPr>
        <p:spPr>
          <a:xfrm>
            <a:off x="592866" y="445394"/>
            <a:ext cx="11319733" cy="1161012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GB" sz="47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Average number of (re)</a:t>
            </a:r>
            <a:r>
              <a:rPr lang="en-GB" sz="47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namings</a:t>
            </a:r>
            <a:r>
              <a:rPr lang="en-GB" sz="47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by outcome </a:t>
            </a:r>
          </a:p>
          <a:p>
            <a:pPr>
              <a:lnSpc>
                <a:spcPct val="110000"/>
              </a:lnSpc>
            </a:pPr>
            <a:r>
              <a:rPr lang="en-GB" sz="47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(normalised by length of regime in years)</a:t>
            </a:r>
            <a:endParaRPr lang="en-GB" sz="4000" b="1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348CFB2-4989-470E-8F44-245B64CD9AC6}"/>
              </a:ext>
            </a:extLst>
          </p:cNvPr>
          <p:cNvGrpSpPr/>
          <p:nvPr/>
        </p:nvGrpSpPr>
        <p:grpSpPr>
          <a:xfrm>
            <a:off x="2107097" y="1904737"/>
            <a:ext cx="8197259" cy="4820945"/>
            <a:chOff x="2107097" y="1904737"/>
            <a:chExt cx="8197259" cy="482094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2F73281-7574-42F9-8A83-FDC67752036F}"/>
                </a:ext>
              </a:extLst>
            </p:cNvPr>
            <p:cNvGrpSpPr/>
            <p:nvPr/>
          </p:nvGrpSpPr>
          <p:grpSpPr>
            <a:xfrm>
              <a:off x="2107097" y="1904737"/>
              <a:ext cx="7572032" cy="4820945"/>
              <a:chOff x="2626589" y="1904737"/>
              <a:chExt cx="7052539" cy="4820945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9E38D28F-03DD-44A9-8BA6-4C57F17603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50336"/>
              <a:stretch/>
            </p:blipFill>
            <p:spPr>
              <a:xfrm>
                <a:off x="2626589" y="1904737"/>
                <a:ext cx="7052539" cy="2301503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B1EE175-9987-447E-ACD8-6825DEEF9086}"/>
                  </a:ext>
                </a:extLst>
              </p:cNvPr>
              <p:cNvSpPr txBox="1"/>
              <p:nvPr/>
            </p:nvSpPr>
            <p:spPr>
              <a:xfrm>
                <a:off x="6337190" y="6356350"/>
                <a:ext cx="29419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pl-PL" dirty="0"/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E1638D3-22E1-4A9A-827D-8BF84F0C4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369"/>
            <a:stretch/>
          </p:blipFill>
          <p:spPr>
            <a:xfrm>
              <a:off x="2107097" y="4260926"/>
              <a:ext cx="8197259" cy="240226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D7CFD9B-B54E-4F37-B027-CB7C6F21C59C}"/>
              </a:ext>
            </a:extLst>
          </p:cNvPr>
          <p:cNvSpPr txBox="1"/>
          <p:nvPr/>
        </p:nvSpPr>
        <p:spPr>
          <a:xfrm>
            <a:off x="432619" y="1904737"/>
            <a:ext cx="1238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Leipzig</a:t>
            </a:r>
            <a:endParaRPr lang="pl-P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DD9D29-BF67-4ED6-ACED-5832821C41E7}"/>
              </a:ext>
            </a:extLst>
          </p:cNvPr>
          <p:cNvSpPr txBox="1"/>
          <p:nvPr/>
        </p:nvSpPr>
        <p:spPr>
          <a:xfrm>
            <a:off x="432619" y="4260926"/>
            <a:ext cx="1238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Poznań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C27BD9-0B40-4CDF-8B03-9F32469995F6}"/>
              </a:ext>
            </a:extLst>
          </p:cNvPr>
          <p:cNvSpPr/>
          <p:nvPr/>
        </p:nvSpPr>
        <p:spPr>
          <a:xfrm>
            <a:off x="-245806" y="4031848"/>
            <a:ext cx="12772103" cy="2850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C3FCB78-93D1-49C1-BBC9-6BEAB5F8B319}"/>
              </a:ext>
            </a:extLst>
          </p:cNvPr>
          <p:cNvSpPr/>
          <p:nvPr/>
        </p:nvSpPr>
        <p:spPr>
          <a:xfrm>
            <a:off x="2583343" y="1914262"/>
            <a:ext cx="1680681" cy="120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5BD6AB-9572-4D7B-A14A-2EAFD451A85F}"/>
              </a:ext>
            </a:extLst>
          </p:cNvPr>
          <p:cNvSpPr/>
          <p:nvPr/>
        </p:nvSpPr>
        <p:spPr>
          <a:xfrm>
            <a:off x="2583343" y="4519415"/>
            <a:ext cx="1680681" cy="91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CBCFBA1D-EB0F-4623-B897-BDB8B0B1B09B}"/>
              </a:ext>
            </a:extLst>
          </p:cNvPr>
          <p:cNvSpPr/>
          <p:nvPr/>
        </p:nvSpPr>
        <p:spPr>
          <a:xfrm rot="5400000">
            <a:off x="7911366" y="2151598"/>
            <a:ext cx="400050" cy="728662"/>
          </a:xfrm>
          <a:prstGeom prst="homePlate">
            <a:avLst/>
          </a:prstGeom>
          <a:noFill/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9A65557B-52D3-4799-A5F8-CD2F880A44F4}"/>
              </a:ext>
            </a:extLst>
          </p:cNvPr>
          <p:cNvSpPr/>
          <p:nvPr/>
        </p:nvSpPr>
        <p:spPr>
          <a:xfrm rot="5400000">
            <a:off x="3196834" y="1610388"/>
            <a:ext cx="400050" cy="728662"/>
          </a:xfrm>
          <a:prstGeom prst="homePlate">
            <a:avLst/>
          </a:prstGeom>
          <a:noFill/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EAFD8011-25FB-4801-87C6-47183C98006F}"/>
              </a:ext>
            </a:extLst>
          </p:cNvPr>
          <p:cNvSpPr/>
          <p:nvPr/>
        </p:nvSpPr>
        <p:spPr>
          <a:xfrm rot="5400000">
            <a:off x="5775612" y="2293144"/>
            <a:ext cx="400050" cy="728662"/>
          </a:xfrm>
          <a:prstGeom prst="homePlat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8761AC1C-1DD0-463A-A0C9-968865A6E4AE}"/>
              </a:ext>
            </a:extLst>
          </p:cNvPr>
          <p:cNvSpPr/>
          <p:nvPr/>
        </p:nvSpPr>
        <p:spPr>
          <a:xfrm rot="5400000">
            <a:off x="4188692" y="1769151"/>
            <a:ext cx="400050" cy="728662"/>
          </a:xfrm>
          <a:prstGeom prst="homePlat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740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348CFB2-4989-470E-8F44-245B64CD9AC6}"/>
              </a:ext>
            </a:extLst>
          </p:cNvPr>
          <p:cNvGrpSpPr/>
          <p:nvPr/>
        </p:nvGrpSpPr>
        <p:grpSpPr>
          <a:xfrm>
            <a:off x="2107097" y="1904737"/>
            <a:ext cx="8197259" cy="4820945"/>
            <a:chOff x="2107097" y="1904737"/>
            <a:chExt cx="8197259" cy="482094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2F73281-7574-42F9-8A83-FDC67752036F}"/>
                </a:ext>
              </a:extLst>
            </p:cNvPr>
            <p:cNvGrpSpPr/>
            <p:nvPr/>
          </p:nvGrpSpPr>
          <p:grpSpPr>
            <a:xfrm>
              <a:off x="2107097" y="1904737"/>
              <a:ext cx="7572032" cy="4820945"/>
              <a:chOff x="2626589" y="1904737"/>
              <a:chExt cx="7052539" cy="4820945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9E38D28F-03DD-44A9-8BA6-4C57F17603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50336"/>
              <a:stretch/>
            </p:blipFill>
            <p:spPr>
              <a:xfrm>
                <a:off x="2626589" y="1904737"/>
                <a:ext cx="7052539" cy="2301503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B1EE175-9987-447E-ACD8-6825DEEF9086}"/>
                  </a:ext>
                </a:extLst>
              </p:cNvPr>
              <p:cNvSpPr txBox="1"/>
              <p:nvPr/>
            </p:nvSpPr>
            <p:spPr>
              <a:xfrm>
                <a:off x="6337190" y="6356350"/>
                <a:ext cx="29419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pl-PL" dirty="0"/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E1638D3-22E1-4A9A-827D-8BF84F0C4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369"/>
            <a:stretch/>
          </p:blipFill>
          <p:spPr>
            <a:xfrm>
              <a:off x="2107097" y="4260926"/>
              <a:ext cx="8197259" cy="240226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D7CFD9B-B54E-4F37-B027-CB7C6F21C59C}"/>
              </a:ext>
            </a:extLst>
          </p:cNvPr>
          <p:cNvSpPr txBox="1"/>
          <p:nvPr/>
        </p:nvSpPr>
        <p:spPr>
          <a:xfrm>
            <a:off x="432619" y="1904737"/>
            <a:ext cx="1238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Leipzig</a:t>
            </a:r>
            <a:endParaRPr lang="pl-P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DD9D29-BF67-4ED6-ACED-5832821C41E7}"/>
              </a:ext>
            </a:extLst>
          </p:cNvPr>
          <p:cNvSpPr txBox="1"/>
          <p:nvPr/>
        </p:nvSpPr>
        <p:spPr>
          <a:xfrm>
            <a:off x="432619" y="4260926"/>
            <a:ext cx="1238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Poznań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67C3E0-EDC6-471B-9096-AB6908203C38}"/>
              </a:ext>
            </a:extLst>
          </p:cNvPr>
          <p:cNvSpPr/>
          <p:nvPr/>
        </p:nvSpPr>
        <p:spPr>
          <a:xfrm>
            <a:off x="2583343" y="1936258"/>
            <a:ext cx="1680681" cy="89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D94ABF-2A10-4953-A2C3-AD2B359B959E}"/>
              </a:ext>
            </a:extLst>
          </p:cNvPr>
          <p:cNvSpPr/>
          <p:nvPr/>
        </p:nvSpPr>
        <p:spPr>
          <a:xfrm>
            <a:off x="2662718" y="4206240"/>
            <a:ext cx="1680681" cy="198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0D029C2-D96D-47CF-8FF8-1B3DDBCF5844}"/>
              </a:ext>
            </a:extLst>
          </p:cNvPr>
          <p:cNvSpPr txBox="1">
            <a:spLocks/>
          </p:cNvSpPr>
          <p:nvPr/>
        </p:nvSpPr>
        <p:spPr>
          <a:xfrm>
            <a:off x="592866" y="445394"/>
            <a:ext cx="11319733" cy="1161012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GB" sz="47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Average number of (re)</a:t>
            </a:r>
            <a:r>
              <a:rPr lang="en-GB" sz="47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namings</a:t>
            </a:r>
            <a:r>
              <a:rPr lang="en-GB" sz="47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by outcome </a:t>
            </a:r>
          </a:p>
          <a:p>
            <a:pPr>
              <a:lnSpc>
                <a:spcPct val="110000"/>
              </a:lnSpc>
            </a:pPr>
            <a:r>
              <a:rPr lang="en-GB" sz="47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(normalised by length of regime in years)</a:t>
            </a:r>
            <a:endParaRPr lang="en-GB" sz="4000" b="1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487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">
            <a:extLst>
              <a:ext uri="{FF2B5EF4-FFF2-40B4-BE49-F238E27FC236}">
                <a16:creationId xmlns:a16="http://schemas.microsoft.com/office/drawing/2014/main" id="{983B552D-CC81-4289-8A12-DFF0F48871C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838" y="951978"/>
            <a:ext cx="12153888" cy="3204943"/>
          </a:xfrm>
          <a:prstGeom prst="rect">
            <a:avLst/>
          </a:prstGeom>
        </p:spPr>
      </p:pic>
      <p:pic>
        <p:nvPicPr>
          <p:cNvPr id="33" name="Grafik 44">
            <a:extLst>
              <a:ext uri="{FF2B5EF4-FFF2-40B4-BE49-F238E27FC236}">
                <a16:creationId xmlns:a16="http://schemas.microsoft.com/office/drawing/2014/main" id="{6B2B67D3-89C6-406F-BA90-F5062E5655B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-13288" y="1079488"/>
            <a:ext cx="12218573" cy="294992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4F140C7-A3E7-42AC-8B36-467C2FB512EA}"/>
              </a:ext>
            </a:extLst>
          </p:cNvPr>
          <p:cNvSpPr/>
          <p:nvPr/>
        </p:nvSpPr>
        <p:spPr>
          <a:xfrm>
            <a:off x="-245806" y="4031848"/>
            <a:ext cx="12772103" cy="2850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1" name="Picture 30" descr="A picture containing chart&#10;&#10;Description automatically generated">
            <a:extLst>
              <a:ext uri="{FF2B5EF4-FFF2-40B4-BE49-F238E27FC236}">
                <a16:creationId xmlns:a16="http://schemas.microsoft.com/office/drawing/2014/main" id="{095EE639-0F8B-4837-A82F-9B2DE7AE5CE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200" y="4140000"/>
            <a:ext cx="2567605" cy="224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2C2B81-3707-4E2E-A104-5DAA34F80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133" y="279439"/>
            <a:ext cx="11984163" cy="11349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Temporal vs spatial visualisations -- </a:t>
            </a:r>
            <a:r>
              <a:rPr lang="pl-PL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Leipzig</a:t>
            </a:r>
            <a:b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5793DF-2732-47E8-B31C-12913CAC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19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8B0BBD1-95C9-458D-8255-45ACA92234D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9267" y="4140000"/>
            <a:ext cx="2594264" cy="22466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FFFF1BA-898A-4401-8EE5-18D77BFE2354}"/>
              </a:ext>
            </a:extLst>
          </p:cNvPr>
          <p:cNvSpPr txBox="1"/>
          <p:nvPr/>
        </p:nvSpPr>
        <p:spPr>
          <a:xfrm>
            <a:off x="596868" y="6395011"/>
            <a:ext cx="1471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</a:t>
            </a:r>
            <a:r>
              <a:rPr lang="de-DE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pl-PL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-19</a:t>
            </a:r>
            <a:r>
              <a:rPr lang="de-DE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endParaRPr lang="pl-PL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 descr="Diagram, map&#10;&#10;Description automatically generated">
            <a:extLst>
              <a:ext uri="{FF2B5EF4-FFF2-40B4-BE49-F238E27FC236}">
                <a16:creationId xmlns:a16="http://schemas.microsoft.com/office/drawing/2014/main" id="{F750705B-71CF-4809-9799-B8D685BF824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4140000"/>
            <a:ext cx="2338280" cy="2246400"/>
          </a:xfrm>
          <a:prstGeom prst="rect">
            <a:avLst/>
          </a:prstGeom>
        </p:spPr>
      </p:pic>
      <p:pic>
        <p:nvPicPr>
          <p:cNvPr id="30" name="Grafik 8">
            <a:extLst>
              <a:ext uri="{FF2B5EF4-FFF2-40B4-BE49-F238E27FC236}">
                <a16:creationId xmlns:a16="http://schemas.microsoft.com/office/drawing/2014/main" id="{C851727D-1366-417B-98AE-0AE1DA7075A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" r="5084"/>
          <a:stretch/>
        </p:blipFill>
        <p:spPr>
          <a:xfrm>
            <a:off x="2995200" y="4140000"/>
            <a:ext cx="2194779" cy="2246400"/>
          </a:xfrm>
          <a:prstGeom prst="rect">
            <a:avLst/>
          </a:prstGeom>
        </p:spPr>
      </p:pic>
      <p:pic>
        <p:nvPicPr>
          <p:cNvPr id="32" name="Picture 31" descr="Map&#10;&#10;Description automatically generated">
            <a:extLst>
              <a:ext uri="{FF2B5EF4-FFF2-40B4-BE49-F238E27FC236}">
                <a16:creationId xmlns:a16="http://schemas.microsoft.com/office/drawing/2014/main" id="{D7A01D98-A860-4947-B085-DDAF9C41E22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400" y="41400000"/>
            <a:ext cx="2466622" cy="2246400"/>
          </a:xfrm>
          <a:prstGeom prst="rect">
            <a:avLst/>
          </a:prstGeom>
        </p:spPr>
      </p:pic>
      <p:pic>
        <p:nvPicPr>
          <p:cNvPr id="24" name="Picture 23" descr="Map&#10;&#10;Description automatically generated">
            <a:extLst>
              <a:ext uri="{FF2B5EF4-FFF2-40B4-BE49-F238E27FC236}">
                <a16:creationId xmlns:a16="http://schemas.microsoft.com/office/drawing/2014/main" id="{7CFAB6B5-A283-41BF-B630-116F38844D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400" y="4140000"/>
            <a:ext cx="2466622" cy="2246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523474A-637A-45EA-9E3B-24BF417ADC65}"/>
              </a:ext>
            </a:extLst>
          </p:cNvPr>
          <p:cNvSpPr txBox="1"/>
          <p:nvPr/>
        </p:nvSpPr>
        <p:spPr>
          <a:xfrm>
            <a:off x="3412538" y="6393600"/>
            <a:ext cx="1471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de-D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 </a:t>
            </a:r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-19</a:t>
            </a:r>
            <a:r>
              <a:rPr lang="de-D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endParaRPr lang="pl-PL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81DAEEB-EDCF-4CE3-A79D-83C7280587E9}"/>
              </a:ext>
            </a:extLst>
          </p:cNvPr>
          <p:cNvSpPr txBox="1"/>
          <p:nvPr/>
        </p:nvSpPr>
        <p:spPr>
          <a:xfrm>
            <a:off x="6356078" y="6393600"/>
            <a:ext cx="1471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de-D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</a:t>
            </a:r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-19</a:t>
            </a:r>
            <a:r>
              <a:rPr lang="de-D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</a:t>
            </a:r>
            <a:endParaRPr lang="pl-PL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01224CE-9240-4CD5-9A68-4838E41A2610}"/>
              </a:ext>
            </a:extLst>
          </p:cNvPr>
          <p:cNvSpPr txBox="1"/>
          <p:nvPr/>
        </p:nvSpPr>
        <p:spPr>
          <a:xfrm>
            <a:off x="9840022" y="6393600"/>
            <a:ext cx="1471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de-DE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 </a:t>
            </a:r>
            <a:r>
              <a:rPr lang="pl-PL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endParaRPr lang="pl-PL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113104-B79B-4CA4-9CC3-730E77CDA1EF}"/>
              </a:ext>
            </a:extLst>
          </p:cNvPr>
          <p:cNvSpPr/>
          <p:nvPr/>
        </p:nvSpPr>
        <p:spPr>
          <a:xfrm>
            <a:off x="707923" y="951978"/>
            <a:ext cx="2861187" cy="127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835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8C8E9A-C480-488F-AA74-43039D276BFE}"/>
              </a:ext>
            </a:extLst>
          </p:cNvPr>
          <p:cNvSpPr/>
          <p:nvPr/>
        </p:nvSpPr>
        <p:spPr>
          <a:xfrm>
            <a:off x="719999" y="1692000"/>
            <a:ext cx="11706043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#BlackLivesMatter: </a:t>
            </a:r>
          </a:p>
          <a:p>
            <a:r>
              <a:rPr lang="en-GB" sz="24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Potent symbolism of commemoration as it is inscribed in the public cityscape.</a:t>
            </a:r>
          </a:p>
          <a:p>
            <a:endParaRPr lang="en-GB" sz="1200" dirty="0"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debates about memorial hegemony in the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citytext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public elimination of discredited ideology functions as a mechanism to obliterate the geographical traces of “the memory [and the legacy] of ... [a] former [world view and/or] regime” (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Azaryahu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2012:387). </a:t>
            </a:r>
          </a:p>
          <a:p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Most vivid turnover in the commemorative landscape at cusp of change in state ideology:</a:t>
            </a:r>
          </a:p>
          <a:p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Civic linguistic acts of renaming simultaneously </a:t>
            </a: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demonstrate and contribute to the end of one bygone era </a:t>
            </a: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and the beginning of a new one. </a:t>
            </a:r>
          </a:p>
          <a:p>
            <a:pPr marL="285750" indent="-285750">
              <a:buFontTx/>
              <a:buChar char="-"/>
            </a:pPr>
            <a:endParaRPr lang="en-GB" sz="2000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de-DE" dirty="0">
              <a:latin typeface="+mj-lt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D22C1C4-F62E-4628-81ED-96FA999465B8}"/>
              </a:ext>
            </a:extLst>
          </p:cNvPr>
          <p:cNvSpPr txBox="1">
            <a:spLocks/>
          </p:cNvSpPr>
          <p:nvPr/>
        </p:nvSpPr>
        <p:spPr>
          <a:xfrm>
            <a:off x="720000" y="720000"/>
            <a:ext cx="10058400" cy="9414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57DD77-41EE-4E6A-A7F3-46177C702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4AE12-7360-4EBD-8D4A-2D889C46D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207" y="173127"/>
            <a:ext cx="4569279" cy="14882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2F4CF9-89FF-4F7A-AF31-DEE88FE13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060" y="173127"/>
            <a:ext cx="2511879" cy="14775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E311FF-456C-4EC6-8EAD-5EC8B3014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3371" y="5243900"/>
            <a:ext cx="2237115" cy="147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5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2878137E-959F-4875-BFE7-88B0AAC27F74}"/>
              </a:ext>
            </a:extLst>
          </p:cNvPr>
          <p:cNvSpPr txBox="1"/>
          <p:nvPr/>
        </p:nvSpPr>
        <p:spPr>
          <a:xfrm>
            <a:off x="596868" y="6395011"/>
            <a:ext cx="1471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</a:t>
            </a:r>
            <a:r>
              <a:rPr lang="de-DE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pl-PL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-19</a:t>
            </a:r>
            <a:r>
              <a:rPr lang="de-DE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endParaRPr lang="pl-PL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5793DF-2732-47E8-B31C-12913CAC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20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3EB1F8-5ED8-EF4B-ABFB-14CDE91F7ED5}"/>
              </a:ext>
            </a:extLst>
          </p:cNvPr>
          <p:cNvSpPr txBox="1"/>
          <p:nvPr/>
        </p:nvSpPr>
        <p:spPr>
          <a:xfrm>
            <a:off x="126354" y="1403941"/>
            <a:ext cx="1238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Poznań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B9EDF-F7A7-8B41-906F-B57D5A8D87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874" r="8227"/>
          <a:stretch/>
        </p:blipFill>
        <p:spPr>
          <a:xfrm>
            <a:off x="-58994" y="933855"/>
            <a:ext cx="12309987" cy="29866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8B0BBD1-95C9-458D-8255-45ACA92234D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9267" y="4140000"/>
            <a:ext cx="2594264" cy="2246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FCD02B-F2FE-4B9E-B846-DDB0EE020F2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3628" y="4140000"/>
            <a:ext cx="2431931" cy="2246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92439B6-49DD-4D27-B30C-852545E1C57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517" y="4140000"/>
            <a:ext cx="2798377" cy="22464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038B79F-083B-45B6-98CE-9D7EA1F4B3C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2926" y="4140000"/>
            <a:ext cx="2782545" cy="22464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E74BC4D-75EC-4BEE-A4D3-0F3105ABF74A}"/>
              </a:ext>
            </a:extLst>
          </p:cNvPr>
          <p:cNvGrpSpPr/>
          <p:nvPr/>
        </p:nvGrpSpPr>
        <p:grpSpPr>
          <a:xfrm>
            <a:off x="126354" y="-824289"/>
            <a:ext cx="12140030" cy="4820945"/>
            <a:chOff x="2107097" y="1904737"/>
            <a:chExt cx="8197259" cy="4820945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587D7E4-1B2D-489A-BCC4-EC301DF55D87}"/>
                </a:ext>
              </a:extLst>
            </p:cNvPr>
            <p:cNvGrpSpPr/>
            <p:nvPr/>
          </p:nvGrpSpPr>
          <p:grpSpPr>
            <a:xfrm>
              <a:off x="2107097" y="1904737"/>
              <a:ext cx="7572032" cy="4820945"/>
              <a:chOff x="2626589" y="1904737"/>
              <a:chExt cx="7052539" cy="4820945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260629A3-38FF-4508-AE37-5D7BCE63AE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b="50336"/>
              <a:stretch/>
            </p:blipFill>
            <p:spPr>
              <a:xfrm>
                <a:off x="2626589" y="1904737"/>
                <a:ext cx="7052539" cy="2301503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F57DAE5-4FAA-437B-982A-BAF53A9818ED}"/>
                  </a:ext>
                </a:extLst>
              </p:cNvPr>
              <p:cNvSpPr txBox="1"/>
              <p:nvPr/>
            </p:nvSpPr>
            <p:spPr>
              <a:xfrm>
                <a:off x="6337190" y="6356350"/>
                <a:ext cx="29419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pl-PL" dirty="0"/>
              </a:p>
            </p:txBody>
          </p:sp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EFD8BB9-E261-452B-86AC-5174E9BC2F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2369"/>
            <a:stretch/>
          </p:blipFill>
          <p:spPr>
            <a:xfrm>
              <a:off x="2107097" y="3662881"/>
              <a:ext cx="8197259" cy="3000312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3AF6732-105B-4A80-B455-B140875D911E}"/>
              </a:ext>
            </a:extLst>
          </p:cNvPr>
          <p:cNvSpPr/>
          <p:nvPr/>
        </p:nvSpPr>
        <p:spPr>
          <a:xfrm>
            <a:off x="-74385" y="-1106900"/>
            <a:ext cx="12262650" cy="2175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9606F6-0916-4C04-AF3E-09747E2715D1}"/>
              </a:ext>
            </a:extLst>
          </p:cNvPr>
          <p:cNvSpPr txBox="1"/>
          <p:nvPr/>
        </p:nvSpPr>
        <p:spPr>
          <a:xfrm>
            <a:off x="3412538" y="6393600"/>
            <a:ext cx="1471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de-D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 </a:t>
            </a:r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-19</a:t>
            </a:r>
            <a:r>
              <a:rPr lang="de-D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endParaRPr lang="pl-PL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B924650-9609-4DAF-A69C-780752D6FB04}"/>
              </a:ext>
            </a:extLst>
          </p:cNvPr>
          <p:cNvSpPr txBox="1"/>
          <p:nvPr/>
        </p:nvSpPr>
        <p:spPr>
          <a:xfrm>
            <a:off x="6356078" y="6393600"/>
            <a:ext cx="1471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de-D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</a:t>
            </a:r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-19</a:t>
            </a:r>
            <a:r>
              <a:rPr lang="de-D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</a:t>
            </a:r>
            <a:endParaRPr lang="pl-PL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90DCDA5-DDFD-4F0C-8F21-EA3D3B545E1B}"/>
              </a:ext>
            </a:extLst>
          </p:cNvPr>
          <p:cNvSpPr txBox="1"/>
          <p:nvPr/>
        </p:nvSpPr>
        <p:spPr>
          <a:xfrm>
            <a:off x="9840022" y="6393600"/>
            <a:ext cx="1471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de-DE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 </a:t>
            </a:r>
            <a:r>
              <a:rPr lang="pl-PL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endParaRPr lang="pl-PL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8091137B-4EE9-47D1-9074-B270F2533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133" y="279439"/>
            <a:ext cx="11984163" cy="11349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Temporal vs spatial visualisations -- </a:t>
            </a:r>
            <a:r>
              <a:rPr lang="pl-PL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Poznań</a:t>
            </a:r>
            <a:b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D0C1291-3CEE-4F50-9601-6210BF322FEF}"/>
              </a:ext>
            </a:extLst>
          </p:cNvPr>
          <p:cNvSpPr/>
          <p:nvPr/>
        </p:nvSpPr>
        <p:spPr>
          <a:xfrm>
            <a:off x="707923" y="983508"/>
            <a:ext cx="2861187" cy="127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6BC19B-1029-4E60-A448-E6E8C7E303B8}"/>
              </a:ext>
            </a:extLst>
          </p:cNvPr>
          <p:cNvSpPr txBox="1"/>
          <p:nvPr/>
        </p:nvSpPr>
        <p:spPr>
          <a:xfrm>
            <a:off x="1316399" y="2675001"/>
            <a:ext cx="922753" cy="503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de-DE" sz="1600" dirty="0"/>
              <a:t>German </a:t>
            </a:r>
          </a:p>
          <a:p>
            <a:pPr>
              <a:lnSpc>
                <a:spcPts val="1600"/>
              </a:lnSpc>
            </a:pPr>
            <a:r>
              <a:rPr lang="de-DE" sz="1600" dirty="0">
                <a:sym typeface="Wingdings" panose="05000000000000000000" pitchFamily="2" charset="2"/>
              </a:rPr>
              <a:t> </a:t>
            </a:r>
            <a:r>
              <a:rPr lang="de-DE" sz="1600" dirty="0" err="1">
                <a:sym typeface="Wingdings" panose="05000000000000000000" pitchFamily="2" charset="2"/>
              </a:rPr>
              <a:t>Polish</a:t>
            </a:r>
            <a:endParaRPr lang="de-DE" sz="16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8F56106-3574-46EE-90D8-A334C2AD4AEE}"/>
              </a:ext>
            </a:extLst>
          </p:cNvPr>
          <p:cNvSpPr txBox="1"/>
          <p:nvPr/>
        </p:nvSpPr>
        <p:spPr>
          <a:xfrm>
            <a:off x="3884974" y="2374698"/>
            <a:ext cx="922753" cy="503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de-DE" sz="1600" dirty="0"/>
              <a:t>German </a:t>
            </a:r>
          </a:p>
          <a:p>
            <a:pPr>
              <a:lnSpc>
                <a:spcPts val="1600"/>
              </a:lnSpc>
            </a:pPr>
            <a:r>
              <a:rPr lang="de-DE" sz="1600" dirty="0">
                <a:sym typeface="Wingdings" panose="05000000000000000000" pitchFamily="2" charset="2"/>
              </a:rPr>
              <a:t> </a:t>
            </a:r>
            <a:r>
              <a:rPr lang="de-DE" sz="1600" dirty="0" err="1">
                <a:sym typeface="Wingdings" panose="05000000000000000000" pitchFamily="2" charset="2"/>
              </a:rPr>
              <a:t>Polish</a:t>
            </a:r>
            <a:endParaRPr lang="de-DE" sz="16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B30DCC7-D908-4834-81EB-EC904DBA876E}"/>
              </a:ext>
            </a:extLst>
          </p:cNvPr>
          <p:cNvSpPr txBox="1"/>
          <p:nvPr/>
        </p:nvSpPr>
        <p:spPr>
          <a:xfrm>
            <a:off x="3039958" y="1451709"/>
            <a:ext cx="1058303" cy="503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de-DE" sz="1600" dirty="0">
                <a:sym typeface="Wingdings" panose="05000000000000000000" pitchFamily="2" charset="2"/>
              </a:rPr>
              <a:t>   </a:t>
            </a:r>
            <a:r>
              <a:rPr lang="de-DE" sz="1600" dirty="0" err="1">
                <a:sym typeface="Wingdings" panose="05000000000000000000" pitchFamily="2" charset="2"/>
              </a:rPr>
              <a:t>Polish</a:t>
            </a:r>
            <a:endParaRPr lang="de-DE" sz="1600" dirty="0"/>
          </a:p>
          <a:p>
            <a:pPr>
              <a:lnSpc>
                <a:spcPts val="1600"/>
              </a:lnSpc>
            </a:pPr>
            <a:r>
              <a:rPr lang="de-DE" sz="1600" dirty="0">
                <a:sym typeface="Wingdings" panose="05000000000000000000" pitchFamily="2" charset="2"/>
              </a:rPr>
              <a:t></a:t>
            </a:r>
            <a:r>
              <a:rPr lang="de-DE" sz="1600" dirty="0"/>
              <a:t>German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1F8D080-E2A5-410A-BDCD-FADABB9F237C}"/>
              </a:ext>
            </a:extLst>
          </p:cNvPr>
          <p:cNvSpPr txBox="1"/>
          <p:nvPr/>
        </p:nvSpPr>
        <p:spPr>
          <a:xfrm>
            <a:off x="618696" y="847908"/>
            <a:ext cx="2810449" cy="5055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de-DE" sz="1600" b="1" dirty="0" err="1"/>
              <a:t>Changes</a:t>
            </a:r>
            <a:r>
              <a:rPr lang="de-DE" sz="1600" b="1" dirty="0"/>
              <a:t> in </a:t>
            </a:r>
            <a:r>
              <a:rPr lang="de-DE" sz="1600" b="1" dirty="0" err="1"/>
              <a:t>official</a:t>
            </a:r>
            <a:r>
              <a:rPr lang="de-DE" sz="1600" b="1" dirty="0"/>
              <a:t> </a:t>
            </a:r>
            <a:r>
              <a:rPr lang="de-DE" sz="1600" b="1" dirty="0" err="1"/>
              <a:t>language</a:t>
            </a:r>
            <a:r>
              <a:rPr lang="de-DE" sz="1600" b="1" dirty="0"/>
              <a:t>/</a:t>
            </a:r>
          </a:p>
          <a:p>
            <a:pPr>
              <a:lnSpc>
                <a:spcPts val="1600"/>
              </a:lnSpc>
            </a:pPr>
            <a:r>
              <a:rPr lang="de-DE" sz="1600" b="1" dirty="0"/>
              <a:t>        </a:t>
            </a:r>
            <a:r>
              <a:rPr lang="de-DE" sz="1600" b="1" dirty="0" err="1"/>
              <a:t>Ethnolinguistic</a:t>
            </a:r>
            <a:r>
              <a:rPr lang="de-DE" sz="1600" b="1" dirty="0"/>
              <a:t> </a:t>
            </a:r>
            <a:r>
              <a:rPr lang="de-DE" sz="1600" b="1" dirty="0" err="1"/>
              <a:t>orientation</a:t>
            </a:r>
            <a:endParaRPr lang="de-DE" sz="16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F7C38E-3408-4CCA-949B-13803912482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2325" y="4231216"/>
            <a:ext cx="2606026" cy="20528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73943B-D625-4CF9-A7CF-075F688E03F8}"/>
              </a:ext>
            </a:extLst>
          </p:cNvPr>
          <p:cNvSpPr/>
          <p:nvPr/>
        </p:nvSpPr>
        <p:spPr>
          <a:xfrm>
            <a:off x="2699938" y="399664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err="1">
                <a:cs typeface="Arial" panose="020B0604020202020204" pitchFamily="34" charset="0"/>
              </a:rPr>
              <a:t>Halbwachs</a:t>
            </a:r>
            <a:r>
              <a:rPr lang="en-US" sz="2000" dirty="0">
                <a:cs typeface="Arial" panose="020B0604020202020204" pitchFamily="34" charset="0"/>
              </a:rPr>
              <a:t> (1925): social frame of reference of memory</a:t>
            </a:r>
            <a:endParaRPr lang="de-DE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77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1" grpId="0"/>
      <p:bldP spid="42" grpId="0"/>
      <p:bldP spid="43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8">
            <a:extLst>
              <a:ext uri="{FF2B5EF4-FFF2-40B4-BE49-F238E27FC236}">
                <a16:creationId xmlns:a16="http://schemas.microsoft.com/office/drawing/2014/main" id="{78F36D0E-AFB6-7D47-A8A4-FADF81931FF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" r="5014"/>
          <a:stretch/>
        </p:blipFill>
        <p:spPr>
          <a:xfrm>
            <a:off x="307758" y="2229984"/>
            <a:ext cx="5452307" cy="453850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3905080-6A8C-5D4E-91BE-90CAB700A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758" y="365125"/>
            <a:ext cx="11046042" cy="1325563"/>
          </a:xfrm>
        </p:spPr>
        <p:txBody>
          <a:bodyPr/>
          <a:lstStyle/>
          <a:p>
            <a:r>
              <a:rPr lang="pl-PL" sz="40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Nazi era at home and in the occupied territories</a:t>
            </a:r>
          </a:p>
        </p:txBody>
      </p:sp>
      <p:pic>
        <p:nvPicPr>
          <p:cNvPr id="5" name="Content Placeholder 2">
            <a:extLst>
              <a:ext uri="{FF2B5EF4-FFF2-40B4-BE49-F238E27FC236}">
                <a16:creationId xmlns:a16="http://schemas.microsoft.com/office/drawing/2014/main" id="{9822B60F-4FA9-164D-A7EC-0CABE158700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2229984"/>
            <a:ext cx="5792787" cy="4268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DADF91-5A03-7945-8A43-ECDFE835B93E}"/>
              </a:ext>
            </a:extLst>
          </p:cNvPr>
          <p:cNvSpPr txBox="1"/>
          <p:nvPr/>
        </p:nvSpPr>
        <p:spPr>
          <a:xfrm>
            <a:off x="609600" y="2229984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002060"/>
                </a:solidFill>
              </a:rPr>
              <a:t>Leipzig</a:t>
            </a:r>
            <a:r>
              <a:rPr lang="de-DE" sz="2400" b="1" dirty="0">
                <a:solidFill>
                  <a:srgbClr val="002060"/>
                </a:solidFill>
              </a:rPr>
              <a:t> (1933-1945)</a:t>
            </a:r>
          </a:p>
          <a:p>
            <a:r>
              <a:rPr lang="de-DE" sz="2400" b="1" dirty="0">
                <a:solidFill>
                  <a:srgbClr val="002060"/>
                </a:solidFill>
              </a:rPr>
              <a:t>N=351 </a:t>
            </a:r>
            <a:r>
              <a:rPr lang="de-DE" sz="2400" b="1" dirty="0" err="1">
                <a:solidFill>
                  <a:srgbClr val="002060"/>
                </a:solidFill>
              </a:rPr>
              <a:t>changes</a:t>
            </a:r>
            <a:endParaRPr lang="pl-PL" sz="2400" b="1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41C7F8-F7F0-E94F-B5B5-ACE81D78FB5C}"/>
              </a:ext>
            </a:extLst>
          </p:cNvPr>
          <p:cNvSpPr txBox="1"/>
          <p:nvPr/>
        </p:nvSpPr>
        <p:spPr>
          <a:xfrm>
            <a:off x="6249193" y="2229984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002060"/>
                </a:solidFill>
              </a:rPr>
              <a:t>Poznań</a:t>
            </a:r>
            <a:r>
              <a:rPr lang="de-DE" sz="2400" b="1" dirty="0">
                <a:solidFill>
                  <a:srgbClr val="002060"/>
                </a:solidFill>
              </a:rPr>
              <a:t> (1939-1945)</a:t>
            </a:r>
          </a:p>
          <a:p>
            <a:r>
              <a:rPr lang="de-DE" sz="2400" b="1" dirty="0">
                <a:solidFill>
                  <a:srgbClr val="002060"/>
                </a:solidFill>
              </a:rPr>
              <a:t>N=875</a:t>
            </a:r>
            <a:endParaRPr lang="pl-PL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2357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>
            <a:extLst>
              <a:ext uri="{FF2B5EF4-FFF2-40B4-BE49-F238E27FC236}">
                <a16:creationId xmlns:a16="http://schemas.microsoft.com/office/drawing/2014/main" id="{FF8CC51F-2EF7-5247-86C3-403D8A42AB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2299" y="160640"/>
            <a:ext cx="10393250" cy="1143000"/>
          </a:xfrm>
        </p:spPr>
        <p:txBody>
          <a:bodyPr>
            <a:noAutofit/>
          </a:bodyPr>
          <a:lstStyle/>
          <a:p>
            <a:r>
              <a:rPr lang="pl-PL" altLang="pl-PL" sz="40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Poznań: additional variables in renamings: </a:t>
            </a:r>
            <a:br>
              <a:rPr lang="pl-PL" altLang="pl-PL" sz="40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de-DE" altLang="pl-PL" sz="40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</a:t>
            </a:r>
            <a:r>
              <a:rPr lang="pl-PL" altLang="pl-PL" sz="40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ational identity and language change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2936FB7-CB6E-CC44-9C53-9E117E2C0350}"/>
              </a:ext>
            </a:extLst>
          </p:cNvPr>
          <p:cNvGrpSpPr/>
          <p:nvPr/>
        </p:nvGrpSpPr>
        <p:grpSpPr>
          <a:xfrm>
            <a:off x="906475" y="1880316"/>
            <a:ext cx="9893945" cy="1226330"/>
            <a:chOff x="1336431" y="1506828"/>
            <a:chExt cx="9893945" cy="1226330"/>
          </a:xfrm>
        </p:grpSpPr>
        <p:sp>
          <p:nvSpPr>
            <p:cNvPr id="4" name="Right Arrow 3">
              <a:extLst>
                <a:ext uri="{FF2B5EF4-FFF2-40B4-BE49-F238E27FC236}">
                  <a16:creationId xmlns:a16="http://schemas.microsoft.com/office/drawing/2014/main" id="{0CE1D60E-160D-664A-B178-EFA2C9B8891E}"/>
                </a:ext>
              </a:extLst>
            </p:cNvPr>
            <p:cNvSpPr/>
            <p:nvPr/>
          </p:nvSpPr>
          <p:spPr bwMode="auto">
            <a:xfrm>
              <a:off x="1336431" y="1898651"/>
              <a:ext cx="9893945" cy="360363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Font typeface="Arial" pitchFamily="-103" charset="0"/>
                <a:buChar char="•"/>
                <a:defRPr/>
              </a:pPr>
              <a:endParaRPr lang="pl-PL">
                <a:latin typeface="Arial" pitchFamily="-103" charset="0"/>
                <a:ea typeface="Arial" pitchFamily="-103" charset="0"/>
                <a:cs typeface="Arial" pitchFamily="-103" charset="0"/>
              </a:endParaRPr>
            </a:p>
          </p:txBody>
        </p:sp>
        <p:sp>
          <p:nvSpPr>
            <p:cNvPr id="72707" name="TextBox 4">
              <a:extLst>
                <a:ext uri="{FF2B5EF4-FFF2-40B4-BE49-F238E27FC236}">
                  <a16:creationId xmlns:a16="http://schemas.microsoft.com/office/drawing/2014/main" id="{634BC64E-B206-C244-8804-BA87ACE4B5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431" y="2363826"/>
              <a:ext cx="247571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pl-PL" altLang="pl-PL" dirty="0" err="1">
                  <a:solidFill>
                    <a:schemeClr val="tx1"/>
                  </a:solidFill>
                </a:rPr>
                <a:t>Prussian</a:t>
              </a:r>
              <a:r>
                <a:rPr lang="pl-PL" altLang="pl-PL" dirty="0">
                  <a:solidFill>
                    <a:schemeClr val="tx1"/>
                  </a:solidFill>
                </a:rPr>
                <a:t> </a:t>
              </a:r>
              <a:r>
                <a:rPr lang="pl-PL" altLang="pl-PL" dirty="0" err="1">
                  <a:solidFill>
                    <a:schemeClr val="tx1"/>
                  </a:solidFill>
                </a:rPr>
                <a:t>street</a:t>
              </a:r>
              <a:r>
                <a:rPr lang="pl-PL" altLang="pl-PL" dirty="0">
                  <a:solidFill>
                    <a:schemeClr val="tx1"/>
                  </a:solidFill>
                </a:rPr>
                <a:t> </a:t>
              </a:r>
              <a:r>
                <a:rPr lang="pl-PL" altLang="pl-PL" dirty="0" err="1">
                  <a:solidFill>
                    <a:schemeClr val="tx1"/>
                  </a:solidFill>
                </a:rPr>
                <a:t>names</a:t>
              </a:r>
              <a:endParaRPr lang="pl-PL" altLang="pl-PL" dirty="0">
                <a:solidFill>
                  <a:schemeClr val="tx1"/>
                </a:solidFill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190A6D9-D907-4A47-895F-7288B4F7C562}"/>
                </a:ext>
              </a:extLst>
            </p:cNvPr>
            <p:cNvSpPr txBox="1"/>
            <p:nvPr/>
          </p:nvSpPr>
          <p:spPr>
            <a:xfrm>
              <a:off x="1336431" y="1506828"/>
              <a:ext cx="20378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altLang="pl-PL" dirty="0"/>
                <a:t>1916-1921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6C9E8ED-6D28-4EE1-ABCD-7E9C597EBB3C}"/>
              </a:ext>
            </a:extLst>
          </p:cNvPr>
          <p:cNvSpPr txBox="1"/>
          <p:nvPr/>
        </p:nvSpPr>
        <p:spPr>
          <a:xfrm>
            <a:off x="1949961" y="1402331"/>
            <a:ext cx="2549544" cy="5055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de-DE" sz="1600" b="1" dirty="0"/>
              <a:t>Change in </a:t>
            </a:r>
            <a:r>
              <a:rPr lang="de-DE" sz="1600" b="1" dirty="0" err="1"/>
              <a:t>official</a:t>
            </a:r>
            <a:r>
              <a:rPr lang="de-DE" sz="1600" b="1" dirty="0"/>
              <a:t> </a:t>
            </a:r>
            <a:r>
              <a:rPr lang="de-DE" sz="1600" b="1" dirty="0" err="1"/>
              <a:t>language</a:t>
            </a:r>
            <a:r>
              <a:rPr lang="de-DE" sz="1600" b="1" dirty="0"/>
              <a:t>/</a:t>
            </a:r>
          </a:p>
          <a:p>
            <a:pPr>
              <a:lnSpc>
                <a:spcPts val="1600"/>
              </a:lnSpc>
            </a:pPr>
            <a:r>
              <a:rPr lang="de-DE" sz="1600" b="1" dirty="0" err="1"/>
              <a:t>Ethnolinguistic</a:t>
            </a:r>
            <a:r>
              <a:rPr lang="de-DE" sz="1600" b="1" dirty="0"/>
              <a:t> </a:t>
            </a:r>
            <a:r>
              <a:rPr lang="de-DE" sz="1600" b="1" dirty="0" err="1"/>
              <a:t>orientation</a:t>
            </a:r>
            <a:endParaRPr lang="de-DE" sz="1600" b="1" dirty="0"/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A8779947-C026-45BC-B93D-52FA798B3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4817" y="2729338"/>
            <a:ext cx="8153826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79388" indent="-179388">
              <a:buFont typeface="Arial" panose="020B0604020202020204" pitchFamily="34" charset="0"/>
              <a:buChar char="•"/>
            </a:pPr>
            <a:r>
              <a:rPr lang="pl-PL" altLang="pl-PL" b="1" dirty="0">
                <a:solidFill>
                  <a:schemeClr val="tx1"/>
                </a:solidFill>
              </a:rPr>
              <a:t> </a:t>
            </a:r>
            <a:r>
              <a:rPr lang="de-DE" altLang="pl-PL" b="1" dirty="0">
                <a:solidFill>
                  <a:schemeClr val="tx1"/>
                </a:solidFill>
              </a:rPr>
              <a:t>Pattern I: </a:t>
            </a:r>
            <a:r>
              <a:rPr lang="pl-PL" altLang="pl-PL" b="1" dirty="0">
                <a:solidFill>
                  <a:schemeClr val="tx1"/>
                </a:solidFill>
              </a:rPr>
              <a:t>translation into Polish</a:t>
            </a:r>
          </a:p>
          <a:p>
            <a:r>
              <a:rPr lang="de-DE" altLang="pl-PL" dirty="0">
                <a:solidFill>
                  <a:schemeClr val="tx1"/>
                </a:solidFill>
              </a:rPr>
              <a:t>   </a:t>
            </a:r>
            <a:r>
              <a:rPr lang="en-US" sz="1600" i="1" dirty="0" err="1">
                <a:solidFill>
                  <a:schemeClr val="tx1"/>
                </a:solidFill>
              </a:rPr>
              <a:t>Badegasse</a:t>
            </a:r>
            <a:r>
              <a:rPr lang="en-US" sz="1600" dirty="0">
                <a:solidFill>
                  <a:schemeClr val="tx1"/>
                </a:solidFill>
              </a:rPr>
              <a:t> &gt; </a:t>
            </a:r>
            <a:r>
              <a:rPr lang="en-US" sz="1600" i="1" dirty="0" err="1">
                <a:solidFill>
                  <a:schemeClr val="tx1"/>
                </a:solidFill>
              </a:rPr>
              <a:t>ulica</a:t>
            </a:r>
            <a:r>
              <a:rPr lang="en-US" sz="1600" i="1" dirty="0">
                <a:solidFill>
                  <a:schemeClr val="tx1"/>
                </a:solidFill>
              </a:rPr>
              <a:t> </a:t>
            </a:r>
            <a:r>
              <a:rPr lang="en-US" sz="1600" i="1" dirty="0" err="1">
                <a:solidFill>
                  <a:schemeClr val="tx1"/>
                </a:solidFill>
              </a:rPr>
              <a:t>Łazienna</a:t>
            </a:r>
            <a:r>
              <a:rPr lang="en-US" sz="1600" dirty="0">
                <a:solidFill>
                  <a:schemeClr val="tx1"/>
                </a:solidFill>
              </a:rPr>
              <a:t> ‘Bath Street’</a:t>
            </a:r>
            <a:endParaRPr lang="de-DE" altLang="pl-PL" sz="1600" dirty="0">
              <a:solidFill>
                <a:schemeClr val="tx1"/>
              </a:solidFill>
            </a:endParaRPr>
          </a:p>
          <a:p>
            <a:endParaRPr lang="pl-PL" altLang="pl-PL" sz="1200" dirty="0">
              <a:solidFill>
                <a:schemeClr val="tx1"/>
              </a:solidFill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pl-PL" altLang="pl-PL" dirty="0">
                <a:solidFill>
                  <a:schemeClr val="tx1"/>
                </a:solidFill>
              </a:rPr>
              <a:t> </a:t>
            </a:r>
            <a:r>
              <a:rPr lang="de-DE" altLang="pl-PL" b="1" dirty="0">
                <a:solidFill>
                  <a:schemeClr val="tx1"/>
                </a:solidFill>
              </a:rPr>
              <a:t>Pattern II:  </a:t>
            </a:r>
            <a:r>
              <a:rPr lang="de-DE" altLang="pl-PL" b="1" dirty="0" err="1">
                <a:solidFill>
                  <a:schemeClr val="tx1"/>
                </a:solidFill>
              </a:rPr>
              <a:t>semantic</a:t>
            </a:r>
            <a:r>
              <a:rPr lang="de-DE" altLang="pl-PL" b="1" dirty="0">
                <a:solidFill>
                  <a:schemeClr val="tx1"/>
                </a:solidFill>
              </a:rPr>
              <a:t> </a:t>
            </a:r>
            <a:r>
              <a:rPr lang="de-DE" altLang="pl-PL" b="1" dirty="0" err="1">
                <a:solidFill>
                  <a:schemeClr val="tx1"/>
                </a:solidFill>
              </a:rPr>
              <a:t>change</a:t>
            </a:r>
            <a:endParaRPr lang="de-DE" altLang="pl-PL" b="1" dirty="0">
              <a:solidFill>
                <a:schemeClr val="tx1"/>
              </a:solidFill>
            </a:endParaRPr>
          </a:p>
          <a:p>
            <a:pPr marL="261938" indent="-261938"/>
            <a:r>
              <a:rPr lang="de-DE" altLang="pl-PL" dirty="0">
                <a:solidFill>
                  <a:schemeClr val="tx1"/>
                </a:solidFill>
              </a:rPr>
              <a:t>	</a:t>
            </a:r>
            <a:r>
              <a:rPr lang="en-US" sz="1600" i="1" dirty="0" err="1">
                <a:solidFill>
                  <a:schemeClr val="tx1"/>
                </a:solidFill>
              </a:rPr>
              <a:t>Bismarckstrasse</a:t>
            </a:r>
            <a:r>
              <a:rPr lang="en-US" dirty="0">
                <a:solidFill>
                  <a:schemeClr val="tx1"/>
                </a:solidFill>
              </a:rPr>
              <a:t> ‘Bismarck’s Street’ (first chancellor of post WWI Germany) &gt; </a:t>
            </a:r>
            <a:r>
              <a:rPr lang="en-US" sz="1600" i="1" dirty="0" err="1">
                <a:solidFill>
                  <a:schemeClr val="tx1"/>
                </a:solidFill>
              </a:rPr>
              <a:t>ulica</a:t>
            </a:r>
            <a:r>
              <a:rPr lang="en-US" sz="1600" i="1" dirty="0">
                <a:solidFill>
                  <a:schemeClr val="tx1"/>
                </a:solidFill>
              </a:rPr>
              <a:t> </a:t>
            </a:r>
            <a:r>
              <a:rPr lang="en-US" sz="1600" i="1" dirty="0" err="1">
                <a:solidFill>
                  <a:schemeClr val="tx1"/>
                </a:solidFill>
              </a:rPr>
              <a:t>Kantaka</a:t>
            </a:r>
            <a:r>
              <a:rPr lang="en-US" sz="1600" i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(Polish 19</a:t>
            </a:r>
            <a:r>
              <a:rPr lang="en-US" baseline="30000" dirty="0">
                <a:solidFill>
                  <a:schemeClr val="tx1"/>
                </a:solidFill>
              </a:rPr>
              <a:t>th</a:t>
            </a:r>
            <a:r>
              <a:rPr lang="en-US" dirty="0">
                <a:solidFill>
                  <a:schemeClr val="tx1"/>
                </a:solidFill>
              </a:rPr>
              <a:t> century politician and activist)</a:t>
            </a:r>
            <a:endParaRPr lang="pl-PL" altLang="pl-PL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0EAC7C-3ECC-47EB-841D-293DF2971AB3}"/>
              </a:ext>
            </a:extLst>
          </p:cNvPr>
          <p:cNvSpPr txBox="1"/>
          <p:nvPr/>
        </p:nvSpPr>
        <p:spPr>
          <a:xfrm>
            <a:off x="3679312" y="1878683"/>
            <a:ext cx="2037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altLang="pl-PL" dirty="0"/>
              <a:t>1921-1939</a:t>
            </a:r>
          </a:p>
        </p:txBody>
      </p:sp>
      <p:pic>
        <p:nvPicPr>
          <p:cNvPr id="20" name="Picture 2" descr="Image result for german flag">
            <a:extLst>
              <a:ext uri="{FF2B5EF4-FFF2-40B4-BE49-F238E27FC236}">
                <a16:creationId xmlns:a16="http://schemas.microsoft.com/office/drawing/2014/main" id="{BC040FC9-40DC-4F63-9FBC-C3699AF98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670" y="1978015"/>
            <a:ext cx="425685" cy="219219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Image result for poland flag">
            <a:extLst>
              <a:ext uri="{FF2B5EF4-FFF2-40B4-BE49-F238E27FC236}">
                <a16:creationId xmlns:a16="http://schemas.microsoft.com/office/drawing/2014/main" id="{3AB7E3FF-BF09-41D0-BEAC-00981FF44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153" y="1976400"/>
            <a:ext cx="351148" cy="21960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EA3490E5-D98C-41D2-93BD-B41A17047665}"/>
              </a:ext>
            </a:extLst>
          </p:cNvPr>
          <p:cNvSpPr/>
          <p:nvPr/>
        </p:nvSpPr>
        <p:spPr>
          <a:xfrm>
            <a:off x="3007809" y="1948892"/>
            <a:ext cx="425685" cy="261023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261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2936FB7-CB6E-CC44-9C53-9E117E2C0350}"/>
              </a:ext>
            </a:extLst>
          </p:cNvPr>
          <p:cNvGrpSpPr/>
          <p:nvPr/>
        </p:nvGrpSpPr>
        <p:grpSpPr>
          <a:xfrm>
            <a:off x="906475" y="1880316"/>
            <a:ext cx="9893945" cy="1226330"/>
            <a:chOff x="1336431" y="1506828"/>
            <a:chExt cx="9893945" cy="1226330"/>
          </a:xfrm>
        </p:grpSpPr>
        <p:sp>
          <p:nvSpPr>
            <p:cNvPr id="4" name="Right Arrow 3">
              <a:extLst>
                <a:ext uri="{FF2B5EF4-FFF2-40B4-BE49-F238E27FC236}">
                  <a16:creationId xmlns:a16="http://schemas.microsoft.com/office/drawing/2014/main" id="{0CE1D60E-160D-664A-B178-EFA2C9B8891E}"/>
                </a:ext>
              </a:extLst>
            </p:cNvPr>
            <p:cNvSpPr/>
            <p:nvPr/>
          </p:nvSpPr>
          <p:spPr bwMode="auto">
            <a:xfrm>
              <a:off x="1336431" y="1898651"/>
              <a:ext cx="9893945" cy="360363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Font typeface="Arial" pitchFamily="-103" charset="0"/>
                <a:buChar char="•"/>
                <a:defRPr/>
              </a:pPr>
              <a:endParaRPr lang="pl-PL">
                <a:latin typeface="Arial" pitchFamily="-103" charset="0"/>
                <a:ea typeface="Arial" pitchFamily="-103" charset="0"/>
                <a:cs typeface="Arial" pitchFamily="-103" charset="0"/>
              </a:endParaRPr>
            </a:p>
          </p:txBody>
        </p:sp>
        <p:sp>
          <p:nvSpPr>
            <p:cNvPr id="72707" name="TextBox 4">
              <a:extLst>
                <a:ext uri="{FF2B5EF4-FFF2-40B4-BE49-F238E27FC236}">
                  <a16:creationId xmlns:a16="http://schemas.microsoft.com/office/drawing/2014/main" id="{634BC64E-B206-C244-8804-BA87ACE4B5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431" y="2363826"/>
              <a:ext cx="247571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pl-PL" altLang="pl-PL" dirty="0" err="1">
                  <a:solidFill>
                    <a:schemeClr val="tx1"/>
                  </a:solidFill>
                </a:rPr>
                <a:t>Prussian</a:t>
              </a:r>
              <a:r>
                <a:rPr lang="pl-PL" altLang="pl-PL" dirty="0">
                  <a:solidFill>
                    <a:schemeClr val="tx1"/>
                  </a:solidFill>
                </a:rPr>
                <a:t> </a:t>
              </a:r>
              <a:r>
                <a:rPr lang="pl-PL" altLang="pl-PL" dirty="0" err="1">
                  <a:solidFill>
                    <a:schemeClr val="tx1"/>
                  </a:solidFill>
                </a:rPr>
                <a:t>street</a:t>
              </a:r>
              <a:r>
                <a:rPr lang="pl-PL" altLang="pl-PL" dirty="0">
                  <a:solidFill>
                    <a:schemeClr val="tx1"/>
                  </a:solidFill>
                </a:rPr>
                <a:t> </a:t>
              </a:r>
              <a:r>
                <a:rPr lang="pl-PL" altLang="pl-PL" dirty="0" err="1">
                  <a:solidFill>
                    <a:schemeClr val="tx1"/>
                  </a:solidFill>
                </a:rPr>
                <a:t>names</a:t>
              </a:r>
              <a:endParaRPr lang="pl-PL" altLang="pl-PL" dirty="0">
                <a:solidFill>
                  <a:schemeClr val="tx1"/>
                </a:solidFill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190A6D9-D907-4A47-895F-7288B4F7C562}"/>
                </a:ext>
              </a:extLst>
            </p:cNvPr>
            <p:cNvSpPr txBox="1"/>
            <p:nvPr/>
          </p:nvSpPr>
          <p:spPr>
            <a:xfrm>
              <a:off x="1336431" y="1506828"/>
              <a:ext cx="20378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altLang="pl-PL" dirty="0"/>
                <a:t>1916-1921</a:t>
              </a:r>
            </a:p>
          </p:txBody>
        </p:sp>
      </p:grpSp>
      <p:sp>
        <p:nvSpPr>
          <p:cNvPr id="16" name="TextBox 5">
            <a:extLst>
              <a:ext uri="{FF2B5EF4-FFF2-40B4-BE49-F238E27FC236}">
                <a16:creationId xmlns:a16="http://schemas.microsoft.com/office/drawing/2014/main" id="{A8779947-C026-45BC-B93D-52FA798B3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4817" y="2729338"/>
            <a:ext cx="8153826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79388" indent="-179388">
              <a:buFont typeface="Arial" panose="020B0604020202020204" pitchFamily="34" charset="0"/>
              <a:buChar char="•"/>
            </a:pPr>
            <a:r>
              <a:rPr lang="pl-PL" altLang="pl-PL" b="1" dirty="0"/>
              <a:t> </a:t>
            </a:r>
            <a:r>
              <a:rPr lang="de-DE" altLang="pl-PL" b="1" dirty="0">
                <a:solidFill>
                  <a:schemeClr val="tx1"/>
                </a:solidFill>
              </a:rPr>
              <a:t>Pattern I: </a:t>
            </a:r>
            <a:r>
              <a:rPr lang="pl-PL" altLang="pl-PL" b="1" dirty="0">
                <a:solidFill>
                  <a:schemeClr val="tx1"/>
                </a:solidFill>
              </a:rPr>
              <a:t>translation into Polish</a:t>
            </a:r>
          </a:p>
          <a:p>
            <a:r>
              <a:rPr lang="de-DE" altLang="pl-PL" dirty="0">
                <a:solidFill>
                  <a:schemeClr val="tx1"/>
                </a:solidFill>
              </a:rPr>
              <a:t>   </a:t>
            </a:r>
            <a:r>
              <a:rPr lang="en-US" sz="1600" i="1" dirty="0" err="1">
                <a:solidFill>
                  <a:schemeClr val="tx1"/>
                </a:solidFill>
              </a:rPr>
              <a:t>Badegasse</a:t>
            </a:r>
            <a:r>
              <a:rPr lang="en-US" sz="1600" dirty="0">
                <a:solidFill>
                  <a:schemeClr val="tx1"/>
                </a:solidFill>
              </a:rPr>
              <a:t> &gt; </a:t>
            </a:r>
            <a:r>
              <a:rPr lang="en-US" sz="1600" i="1" dirty="0" err="1">
                <a:solidFill>
                  <a:schemeClr val="tx1"/>
                </a:solidFill>
              </a:rPr>
              <a:t>ulica</a:t>
            </a:r>
            <a:r>
              <a:rPr lang="en-US" sz="1600" i="1" dirty="0">
                <a:solidFill>
                  <a:schemeClr val="tx1"/>
                </a:solidFill>
              </a:rPr>
              <a:t> </a:t>
            </a:r>
            <a:r>
              <a:rPr lang="en-US" sz="1600" i="1" dirty="0" err="1">
                <a:solidFill>
                  <a:schemeClr val="tx1"/>
                </a:solidFill>
              </a:rPr>
              <a:t>Łazienna</a:t>
            </a:r>
            <a:r>
              <a:rPr lang="en-US" sz="1600" dirty="0">
                <a:solidFill>
                  <a:schemeClr val="tx1"/>
                </a:solidFill>
              </a:rPr>
              <a:t> ‘Bath Street’</a:t>
            </a:r>
            <a:endParaRPr lang="de-DE" altLang="pl-PL" sz="1600" dirty="0">
              <a:solidFill>
                <a:schemeClr val="tx1"/>
              </a:solidFill>
            </a:endParaRPr>
          </a:p>
          <a:p>
            <a:endParaRPr lang="pl-PL" altLang="pl-PL" sz="1200" dirty="0">
              <a:solidFill>
                <a:schemeClr val="tx1"/>
              </a:solidFill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pl-PL" altLang="pl-PL" dirty="0">
                <a:solidFill>
                  <a:schemeClr val="tx1"/>
                </a:solidFill>
              </a:rPr>
              <a:t> </a:t>
            </a:r>
            <a:r>
              <a:rPr lang="de-DE" altLang="pl-PL" b="1" dirty="0">
                <a:solidFill>
                  <a:schemeClr val="tx1"/>
                </a:solidFill>
              </a:rPr>
              <a:t>Pattern II:  </a:t>
            </a:r>
            <a:r>
              <a:rPr lang="de-DE" altLang="pl-PL" b="1" dirty="0" err="1">
                <a:solidFill>
                  <a:schemeClr val="tx1"/>
                </a:solidFill>
              </a:rPr>
              <a:t>semantic</a:t>
            </a:r>
            <a:r>
              <a:rPr lang="de-DE" altLang="pl-PL" b="1" dirty="0">
                <a:solidFill>
                  <a:schemeClr val="tx1"/>
                </a:solidFill>
              </a:rPr>
              <a:t> </a:t>
            </a:r>
            <a:r>
              <a:rPr lang="de-DE" altLang="pl-PL" b="1" dirty="0" err="1">
                <a:solidFill>
                  <a:schemeClr val="tx1"/>
                </a:solidFill>
              </a:rPr>
              <a:t>change</a:t>
            </a:r>
            <a:endParaRPr lang="de-DE" altLang="pl-PL" b="1" dirty="0">
              <a:solidFill>
                <a:schemeClr val="tx1"/>
              </a:solidFill>
            </a:endParaRPr>
          </a:p>
          <a:p>
            <a:pPr marL="261938" indent="-261938"/>
            <a:r>
              <a:rPr lang="de-DE" altLang="pl-PL" dirty="0">
                <a:solidFill>
                  <a:schemeClr val="tx1"/>
                </a:solidFill>
              </a:rPr>
              <a:t>	</a:t>
            </a:r>
            <a:r>
              <a:rPr lang="en-US" sz="1600" i="1" dirty="0" err="1">
                <a:solidFill>
                  <a:schemeClr val="tx1"/>
                </a:solidFill>
              </a:rPr>
              <a:t>Bismarckstrasse</a:t>
            </a:r>
            <a:r>
              <a:rPr lang="en-US" dirty="0">
                <a:solidFill>
                  <a:schemeClr val="tx1"/>
                </a:solidFill>
              </a:rPr>
              <a:t> ‘Bismarck’s Street’ (first chancellor of post WWI Germany) &gt; </a:t>
            </a:r>
            <a:r>
              <a:rPr lang="en-US" sz="1600" i="1" dirty="0" err="1">
                <a:solidFill>
                  <a:schemeClr val="tx1"/>
                </a:solidFill>
              </a:rPr>
              <a:t>ulica</a:t>
            </a:r>
            <a:r>
              <a:rPr lang="en-US" sz="1600" i="1" dirty="0">
                <a:solidFill>
                  <a:schemeClr val="tx1"/>
                </a:solidFill>
              </a:rPr>
              <a:t> </a:t>
            </a:r>
            <a:r>
              <a:rPr lang="en-US" sz="1600" i="1" dirty="0" err="1">
                <a:solidFill>
                  <a:schemeClr val="tx1"/>
                </a:solidFill>
              </a:rPr>
              <a:t>Kantaka</a:t>
            </a:r>
            <a:r>
              <a:rPr lang="en-US" sz="1600" i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(Polish 19</a:t>
            </a:r>
            <a:r>
              <a:rPr lang="en-US" baseline="30000" dirty="0">
                <a:solidFill>
                  <a:schemeClr val="tx1"/>
                </a:solidFill>
              </a:rPr>
              <a:t>th</a:t>
            </a:r>
            <a:r>
              <a:rPr lang="en-US" dirty="0">
                <a:solidFill>
                  <a:schemeClr val="tx1"/>
                </a:solidFill>
              </a:rPr>
              <a:t> century politician and activist)</a:t>
            </a:r>
            <a:endParaRPr lang="pl-PL" altLang="pl-PL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0EAC7C-3ECC-47EB-841D-293DF2971AB3}"/>
              </a:ext>
            </a:extLst>
          </p:cNvPr>
          <p:cNvSpPr txBox="1"/>
          <p:nvPr/>
        </p:nvSpPr>
        <p:spPr>
          <a:xfrm>
            <a:off x="3679312" y="1878683"/>
            <a:ext cx="2037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altLang="pl-PL" dirty="0"/>
              <a:t>1921-1939</a:t>
            </a:r>
          </a:p>
        </p:txBody>
      </p:sp>
      <p:pic>
        <p:nvPicPr>
          <p:cNvPr id="13" name="Picture 2" descr="Image result for german flag">
            <a:extLst>
              <a:ext uri="{FF2B5EF4-FFF2-40B4-BE49-F238E27FC236}">
                <a16:creationId xmlns:a16="http://schemas.microsoft.com/office/drawing/2014/main" id="{C70FFE68-6926-4485-9BF9-D1AF60852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670" y="1978015"/>
            <a:ext cx="425685" cy="219219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Image result for poland flag">
            <a:extLst>
              <a:ext uri="{FF2B5EF4-FFF2-40B4-BE49-F238E27FC236}">
                <a16:creationId xmlns:a16="http://schemas.microsoft.com/office/drawing/2014/main" id="{E58CCAC1-DA71-47A8-BFBC-59228F65D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153" y="1976400"/>
            <a:ext cx="351148" cy="21960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DBBFE4A6-F748-4334-A333-D5870DE6B8DE}"/>
              </a:ext>
            </a:extLst>
          </p:cNvPr>
          <p:cNvSpPr/>
          <p:nvPr/>
        </p:nvSpPr>
        <p:spPr>
          <a:xfrm>
            <a:off x="3007809" y="1948892"/>
            <a:ext cx="425685" cy="261023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9EF419-892E-4BC9-A4C7-316408A0995B}"/>
              </a:ext>
            </a:extLst>
          </p:cNvPr>
          <p:cNvSpPr txBox="1"/>
          <p:nvPr/>
        </p:nvSpPr>
        <p:spPr>
          <a:xfrm>
            <a:off x="1949961" y="1402331"/>
            <a:ext cx="2549544" cy="5055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de-DE" sz="1600" b="1" dirty="0"/>
              <a:t>Change in </a:t>
            </a:r>
            <a:r>
              <a:rPr lang="de-DE" sz="1600" b="1" dirty="0" err="1"/>
              <a:t>official</a:t>
            </a:r>
            <a:r>
              <a:rPr lang="de-DE" sz="1600" b="1" dirty="0"/>
              <a:t> </a:t>
            </a:r>
            <a:r>
              <a:rPr lang="de-DE" sz="1600" b="1" dirty="0" err="1"/>
              <a:t>language</a:t>
            </a:r>
            <a:r>
              <a:rPr lang="de-DE" sz="1600" b="1" dirty="0"/>
              <a:t>/</a:t>
            </a:r>
          </a:p>
          <a:p>
            <a:pPr>
              <a:lnSpc>
                <a:spcPts val="1600"/>
              </a:lnSpc>
            </a:pPr>
            <a:r>
              <a:rPr lang="de-DE" sz="1600" b="1" dirty="0" err="1"/>
              <a:t>Ethnolinguistic</a:t>
            </a:r>
            <a:r>
              <a:rPr lang="de-DE" sz="1600" b="1" dirty="0"/>
              <a:t> </a:t>
            </a:r>
            <a:r>
              <a:rPr lang="de-DE" sz="1600" b="1" dirty="0" err="1"/>
              <a:t>orientation</a:t>
            </a:r>
            <a:endParaRPr lang="de-DE" sz="1600" b="1" dirty="0"/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99D783DA-814D-4668-B901-C07D197716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0889593"/>
              </p:ext>
            </p:extLst>
          </p:nvPr>
        </p:nvGraphicFramePr>
        <p:xfrm>
          <a:off x="447036" y="5521475"/>
          <a:ext cx="11297927" cy="118698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184777">
                  <a:extLst>
                    <a:ext uri="{9D8B030D-6E8A-4147-A177-3AD203B41FA5}">
                      <a16:colId xmlns:a16="http://schemas.microsoft.com/office/drawing/2014/main" val="3288068795"/>
                    </a:ext>
                  </a:extLst>
                </a:gridCol>
                <a:gridCol w="3810387">
                  <a:extLst>
                    <a:ext uri="{9D8B030D-6E8A-4147-A177-3AD203B41FA5}">
                      <a16:colId xmlns:a16="http://schemas.microsoft.com/office/drawing/2014/main" val="2696439800"/>
                    </a:ext>
                  </a:extLst>
                </a:gridCol>
                <a:gridCol w="1314175">
                  <a:extLst>
                    <a:ext uri="{9D8B030D-6E8A-4147-A177-3AD203B41FA5}">
                      <a16:colId xmlns:a16="http://schemas.microsoft.com/office/drawing/2014/main" val="2442941549"/>
                    </a:ext>
                  </a:extLst>
                </a:gridCol>
                <a:gridCol w="2988588">
                  <a:extLst>
                    <a:ext uri="{9D8B030D-6E8A-4147-A177-3AD203B41FA5}">
                      <a16:colId xmlns:a16="http://schemas.microsoft.com/office/drawing/2014/main" val="380680051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17780" algn="ctr">
                        <a:spcAft>
                          <a:spcPts val="0"/>
                        </a:spcAft>
                      </a:pPr>
                      <a:endParaRPr lang="pl-PL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1920-1921</a:t>
                      </a:r>
                      <a:r>
                        <a:rPr lang="de-DE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800" b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Prussian</a:t>
                      </a:r>
                      <a:r>
                        <a:rPr lang="de-DE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&gt;</a:t>
                      </a:r>
                      <a:r>
                        <a:rPr lang="de-DE" sz="1800" b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Polish</a:t>
                      </a:r>
                      <a:r>
                        <a:rPr lang="de-DE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pl-PL" sz="1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extLst>
                  <a:ext uri="{0D108BD9-81ED-4DB2-BD59-A6C34878D82A}">
                    <a16:rowId xmlns:a16="http://schemas.microsoft.com/office/drawing/2014/main" val="1800167092"/>
                  </a:ext>
                </a:extLst>
              </a:tr>
              <a:tr h="150891">
                <a:tc>
                  <a:txBody>
                    <a:bodyPr/>
                    <a:lstStyle/>
                    <a:p>
                      <a:pPr marL="0" marR="0" lvl="0" indent="177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Pattern I: Translation</a:t>
                      </a:r>
                      <a:endParaRPr lang="pl-PL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111 (43%)</a:t>
                      </a:r>
                      <a:endParaRPr lang="pl-PL" sz="1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extLst>
                  <a:ext uri="{0D108BD9-81ED-4DB2-BD59-A6C34878D82A}">
                    <a16:rowId xmlns:a16="http://schemas.microsoft.com/office/drawing/2014/main" val="1652964909"/>
                  </a:ext>
                </a:extLst>
              </a:tr>
              <a:tr h="150891">
                <a:tc>
                  <a:txBody>
                    <a:bodyPr/>
                    <a:lstStyle/>
                    <a:p>
                      <a:pPr marL="0" marR="0" lvl="0" indent="177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Pattern II: Semantic change</a:t>
                      </a:r>
                      <a:endParaRPr lang="pl-PL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146 (57%)</a:t>
                      </a:r>
                      <a:endParaRPr lang="pl-PL" sz="1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extLst>
                  <a:ext uri="{0D108BD9-81ED-4DB2-BD59-A6C34878D82A}">
                    <a16:rowId xmlns:a16="http://schemas.microsoft.com/office/drawing/2014/main" val="1905416318"/>
                  </a:ext>
                </a:extLst>
              </a:tr>
              <a:tr h="364025">
                <a:tc>
                  <a:txBody>
                    <a:bodyPr/>
                    <a:lstStyle/>
                    <a:p>
                      <a:pPr indent="17780"/>
                      <a:r>
                        <a:rPr lang="de-DE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 </a:t>
                      </a:r>
                      <a:r>
                        <a:rPr lang="de-DE" sz="180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Ns</a:t>
                      </a:r>
                      <a:r>
                        <a:rPr lang="de-DE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pl-PL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7780" algn="ctr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257</a:t>
                      </a:r>
                      <a:endParaRPr lang="pl-PL" sz="1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7780" algn="ctr"/>
                      <a:endParaRPr lang="pl-PL" sz="1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7780" algn="ctr"/>
                      <a:endParaRPr lang="pl-PL" sz="1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extLst>
                  <a:ext uri="{0D108BD9-81ED-4DB2-BD59-A6C34878D82A}">
                    <a16:rowId xmlns:a16="http://schemas.microsoft.com/office/drawing/2014/main" val="3069459388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B309AA99-257C-4948-9AB7-57D8D17069A5}"/>
              </a:ext>
            </a:extLst>
          </p:cNvPr>
          <p:cNvSpPr/>
          <p:nvPr/>
        </p:nvSpPr>
        <p:spPr>
          <a:xfrm>
            <a:off x="7459514" y="5427507"/>
            <a:ext cx="5930900" cy="1661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69F83B2E-5166-45C8-BF38-6DC5A50128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2299" y="160640"/>
            <a:ext cx="10393250" cy="1143000"/>
          </a:xfrm>
        </p:spPr>
        <p:txBody>
          <a:bodyPr>
            <a:noAutofit/>
          </a:bodyPr>
          <a:lstStyle/>
          <a:p>
            <a:r>
              <a:rPr lang="pl-PL" altLang="pl-PL" sz="40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Poznań: additional variables in renamings: </a:t>
            </a:r>
            <a:br>
              <a:rPr lang="pl-PL" altLang="pl-PL" sz="40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de-DE" altLang="pl-PL" sz="40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</a:t>
            </a:r>
            <a:r>
              <a:rPr lang="pl-PL" altLang="pl-PL" sz="40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ational identity and language change</a:t>
            </a:r>
          </a:p>
        </p:txBody>
      </p:sp>
    </p:spTree>
    <p:extLst>
      <p:ext uri="{BB962C8B-B14F-4D97-AF65-F5344CB8AC3E}">
        <p14:creationId xmlns:p14="http://schemas.microsoft.com/office/powerpoint/2010/main" val="37325749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>
            <a:extLst>
              <a:ext uri="{FF2B5EF4-FFF2-40B4-BE49-F238E27FC236}">
                <a16:creationId xmlns:a16="http://schemas.microsoft.com/office/drawing/2014/main" id="{FF8CC51F-2EF7-5247-86C3-403D8A42AB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2299" y="313040"/>
            <a:ext cx="10393250" cy="1143000"/>
          </a:xfrm>
        </p:spPr>
        <p:txBody>
          <a:bodyPr>
            <a:normAutofit fontScale="90000"/>
          </a:bodyPr>
          <a:lstStyle/>
          <a:p>
            <a:r>
              <a:rPr lang="pl-PL" alt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Poznań: additional variables in renamings: </a:t>
            </a:r>
            <a:br>
              <a:rPr lang="pl-PL" alt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pl-PL" alt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ational identity and language change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2936FB7-CB6E-CC44-9C53-9E117E2C0350}"/>
              </a:ext>
            </a:extLst>
          </p:cNvPr>
          <p:cNvGrpSpPr/>
          <p:nvPr/>
        </p:nvGrpSpPr>
        <p:grpSpPr>
          <a:xfrm>
            <a:off x="906475" y="1880316"/>
            <a:ext cx="9893945" cy="1226330"/>
            <a:chOff x="1336431" y="1506828"/>
            <a:chExt cx="9893945" cy="1226330"/>
          </a:xfrm>
        </p:grpSpPr>
        <p:sp>
          <p:nvSpPr>
            <p:cNvPr id="4" name="Right Arrow 3">
              <a:extLst>
                <a:ext uri="{FF2B5EF4-FFF2-40B4-BE49-F238E27FC236}">
                  <a16:creationId xmlns:a16="http://schemas.microsoft.com/office/drawing/2014/main" id="{0CE1D60E-160D-664A-B178-EFA2C9B8891E}"/>
                </a:ext>
              </a:extLst>
            </p:cNvPr>
            <p:cNvSpPr/>
            <p:nvPr/>
          </p:nvSpPr>
          <p:spPr bwMode="auto">
            <a:xfrm>
              <a:off x="1336431" y="1898651"/>
              <a:ext cx="9893945" cy="360363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Font typeface="Arial" pitchFamily="-103" charset="0"/>
                <a:buChar char="•"/>
                <a:defRPr/>
              </a:pPr>
              <a:endParaRPr lang="pl-PL">
                <a:latin typeface="Arial" pitchFamily="-103" charset="0"/>
                <a:ea typeface="Arial" pitchFamily="-103" charset="0"/>
                <a:cs typeface="Arial" pitchFamily="-103" charset="0"/>
              </a:endParaRPr>
            </a:p>
          </p:txBody>
        </p:sp>
        <p:sp>
          <p:nvSpPr>
            <p:cNvPr id="72707" name="TextBox 4">
              <a:extLst>
                <a:ext uri="{FF2B5EF4-FFF2-40B4-BE49-F238E27FC236}">
                  <a16:creationId xmlns:a16="http://schemas.microsoft.com/office/drawing/2014/main" id="{634BC64E-B206-C244-8804-BA87ACE4B5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431" y="2363826"/>
              <a:ext cx="247571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pl-PL" altLang="pl-PL" dirty="0" err="1">
                  <a:solidFill>
                    <a:schemeClr val="tx1"/>
                  </a:solidFill>
                </a:rPr>
                <a:t>Prussian</a:t>
              </a:r>
              <a:r>
                <a:rPr lang="pl-PL" altLang="pl-PL" dirty="0">
                  <a:solidFill>
                    <a:schemeClr val="tx1"/>
                  </a:solidFill>
                </a:rPr>
                <a:t> </a:t>
              </a:r>
              <a:r>
                <a:rPr lang="pl-PL" altLang="pl-PL" dirty="0" err="1">
                  <a:solidFill>
                    <a:schemeClr val="tx1"/>
                  </a:solidFill>
                </a:rPr>
                <a:t>street</a:t>
              </a:r>
              <a:r>
                <a:rPr lang="pl-PL" altLang="pl-PL" dirty="0">
                  <a:solidFill>
                    <a:schemeClr val="tx1"/>
                  </a:solidFill>
                </a:rPr>
                <a:t> </a:t>
              </a:r>
              <a:r>
                <a:rPr lang="pl-PL" altLang="pl-PL" dirty="0" err="1">
                  <a:solidFill>
                    <a:schemeClr val="tx1"/>
                  </a:solidFill>
                </a:rPr>
                <a:t>names</a:t>
              </a:r>
              <a:endParaRPr lang="pl-PL" altLang="pl-PL" dirty="0">
                <a:solidFill>
                  <a:schemeClr val="tx1"/>
                </a:solidFill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190A6D9-D907-4A47-895F-7288B4F7C562}"/>
                </a:ext>
              </a:extLst>
            </p:cNvPr>
            <p:cNvSpPr txBox="1"/>
            <p:nvPr/>
          </p:nvSpPr>
          <p:spPr>
            <a:xfrm>
              <a:off x="1336431" y="1506828"/>
              <a:ext cx="20378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altLang="pl-PL" dirty="0"/>
                <a:t>1916-1921</a:t>
              </a:r>
              <a:r>
                <a:rPr lang="de-DE" altLang="pl-PL" dirty="0">
                  <a:solidFill>
                    <a:srgbClr val="002060"/>
                  </a:solidFill>
                </a:rPr>
                <a:t>            </a:t>
              </a:r>
              <a:endParaRPr lang="pl-PL" altLang="pl-PL" dirty="0">
                <a:solidFill>
                  <a:srgbClr val="002060"/>
                </a:solidFill>
              </a:endParaRPr>
            </a:p>
          </p:txBody>
        </p:sp>
      </p:grpSp>
      <p:sp>
        <p:nvSpPr>
          <p:cNvPr id="16" name="TextBox 5">
            <a:extLst>
              <a:ext uri="{FF2B5EF4-FFF2-40B4-BE49-F238E27FC236}">
                <a16:creationId xmlns:a16="http://schemas.microsoft.com/office/drawing/2014/main" id="{A8779947-C026-45BC-B93D-52FA798B3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4817" y="2729338"/>
            <a:ext cx="8153826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79388" indent="-179388">
              <a:buFont typeface="Arial" panose="020B0604020202020204" pitchFamily="34" charset="0"/>
              <a:buChar char="•"/>
            </a:pPr>
            <a:r>
              <a:rPr lang="pl-PL" altLang="pl-PL" b="1" dirty="0"/>
              <a:t> </a:t>
            </a:r>
            <a:r>
              <a:rPr lang="de-DE" altLang="pl-PL" b="1" dirty="0">
                <a:solidFill>
                  <a:schemeClr val="tx1"/>
                </a:solidFill>
              </a:rPr>
              <a:t>Pattern I: </a:t>
            </a:r>
            <a:r>
              <a:rPr lang="pl-PL" altLang="pl-PL" b="1" dirty="0">
                <a:solidFill>
                  <a:schemeClr val="tx1"/>
                </a:solidFill>
              </a:rPr>
              <a:t>translation into Polish</a:t>
            </a:r>
          </a:p>
          <a:p>
            <a:r>
              <a:rPr lang="de-DE" altLang="pl-PL" dirty="0">
                <a:solidFill>
                  <a:schemeClr val="tx1"/>
                </a:solidFill>
              </a:rPr>
              <a:t>   </a:t>
            </a:r>
            <a:r>
              <a:rPr lang="en-US" sz="1600" i="1" dirty="0" err="1">
                <a:solidFill>
                  <a:schemeClr val="tx1"/>
                </a:solidFill>
              </a:rPr>
              <a:t>Badegasse</a:t>
            </a:r>
            <a:r>
              <a:rPr lang="en-US" sz="1600" dirty="0">
                <a:solidFill>
                  <a:schemeClr val="tx1"/>
                </a:solidFill>
              </a:rPr>
              <a:t> &gt; </a:t>
            </a:r>
            <a:r>
              <a:rPr lang="en-US" sz="1600" i="1" dirty="0" err="1">
                <a:solidFill>
                  <a:schemeClr val="tx1"/>
                </a:solidFill>
              </a:rPr>
              <a:t>ulica</a:t>
            </a:r>
            <a:r>
              <a:rPr lang="en-US" sz="1600" i="1" dirty="0">
                <a:solidFill>
                  <a:schemeClr val="tx1"/>
                </a:solidFill>
              </a:rPr>
              <a:t> </a:t>
            </a:r>
            <a:r>
              <a:rPr lang="en-US" sz="1600" i="1" dirty="0" err="1">
                <a:solidFill>
                  <a:schemeClr val="tx1"/>
                </a:solidFill>
              </a:rPr>
              <a:t>Łazienna</a:t>
            </a:r>
            <a:r>
              <a:rPr lang="en-US" sz="1600" dirty="0">
                <a:solidFill>
                  <a:schemeClr val="tx1"/>
                </a:solidFill>
              </a:rPr>
              <a:t> ‘Bath Street’</a:t>
            </a:r>
            <a:endParaRPr lang="de-DE" altLang="pl-PL" sz="1600" dirty="0">
              <a:solidFill>
                <a:schemeClr val="tx1"/>
              </a:solidFill>
            </a:endParaRPr>
          </a:p>
          <a:p>
            <a:endParaRPr lang="pl-PL" altLang="pl-PL" sz="1200" dirty="0">
              <a:solidFill>
                <a:schemeClr val="tx1"/>
              </a:solidFill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pl-PL" altLang="pl-PL" dirty="0">
                <a:solidFill>
                  <a:schemeClr val="tx1"/>
                </a:solidFill>
              </a:rPr>
              <a:t> </a:t>
            </a:r>
            <a:r>
              <a:rPr lang="de-DE" altLang="pl-PL" b="1" dirty="0">
                <a:solidFill>
                  <a:schemeClr val="tx1"/>
                </a:solidFill>
              </a:rPr>
              <a:t>Pattern II:  </a:t>
            </a:r>
            <a:r>
              <a:rPr lang="de-DE" altLang="pl-PL" b="1" dirty="0" err="1">
                <a:solidFill>
                  <a:schemeClr val="tx1"/>
                </a:solidFill>
              </a:rPr>
              <a:t>semantic</a:t>
            </a:r>
            <a:r>
              <a:rPr lang="de-DE" altLang="pl-PL" b="1" dirty="0">
                <a:solidFill>
                  <a:schemeClr val="tx1"/>
                </a:solidFill>
              </a:rPr>
              <a:t> </a:t>
            </a:r>
            <a:r>
              <a:rPr lang="de-DE" altLang="pl-PL" b="1" dirty="0" err="1">
                <a:solidFill>
                  <a:schemeClr val="tx1"/>
                </a:solidFill>
              </a:rPr>
              <a:t>change</a:t>
            </a:r>
            <a:endParaRPr lang="de-DE" altLang="pl-PL" b="1" dirty="0">
              <a:solidFill>
                <a:schemeClr val="tx1"/>
              </a:solidFill>
            </a:endParaRPr>
          </a:p>
          <a:p>
            <a:pPr marL="261938" indent="-261938"/>
            <a:r>
              <a:rPr lang="de-DE" altLang="pl-PL" dirty="0">
                <a:solidFill>
                  <a:schemeClr val="tx1"/>
                </a:solidFill>
              </a:rPr>
              <a:t>	</a:t>
            </a:r>
            <a:r>
              <a:rPr lang="en-US" sz="1600" i="1" dirty="0" err="1">
                <a:solidFill>
                  <a:schemeClr val="tx1"/>
                </a:solidFill>
              </a:rPr>
              <a:t>Bismarckstrasse</a:t>
            </a:r>
            <a:r>
              <a:rPr lang="en-US" dirty="0">
                <a:solidFill>
                  <a:schemeClr val="tx1"/>
                </a:solidFill>
              </a:rPr>
              <a:t> ‘Bismarck’s Street’ (first chancellor of post WWI Germany) &gt; </a:t>
            </a:r>
            <a:r>
              <a:rPr lang="en-US" sz="1600" i="1" dirty="0" err="1">
                <a:solidFill>
                  <a:schemeClr val="tx1"/>
                </a:solidFill>
              </a:rPr>
              <a:t>ulica</a:t>
            </a:r>
            <a:r>
              <a:rPr lang="en-US" sz="1600" i="1" dirty="0">
                <a:solidFill>
                  <a:schemeClr val="tx1"/>
                </a:solidFill>
              </a:rPr>
              <a:t> </a:t>
            </a:r>
            <a:r>
              <a:rPr lang="en-US" sz="1600" i="1" dirty="0" err="1">
                <a:solidFill>
                  <a:schemeClr val="tx1"/>
                </a:solidFill>
              </a:rPr>
              <a:t>Kantaka</a:t>
            </a:r>
            <a:r>
              <a:rPr lang="en-US" sz="1600" i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(Polish 19</a:t>
            </a:r>
            <a:r>
              <a:rPr lang="en-US" baseline="30000" dirty="0">
                <a:solidFill>
                  <a:schemeClr val="tx1"/>
                </a:solidFill>
              </a:rPr>
              <a:t>th</a:t>
            </a:r>
            <a:r>
              <a:rPr lang="en-US" dirty="0">
                <a:solidFill>
                  <a:schemeClr val="tx1"/>
                </a:solidFill>
              </a:rPr>
              <a:t> century politician and activist)</a:t>
            </a:r>
            <a:endParaRPr lang="pl-PL" altLang="pl-PL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0EAC7C-3ECC-47EB-841D-293DF2971AB3}"/>
              </a:ext>
            </a:extLst>
          </p:cNvPr>
          <p:cNvSpPr txBox="1"/>
          <p:nvPr/>
        </p:nvSpPr>
        <p:spPr>
          <a:xfrm>
            <a:off x="3679312" y="1878683"/>
            <a:ext cx="2037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altLang="pl-PL" dirty="0"/>
              <a:t>1921-1939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F7F2B71-98B1-41D3-B15C-482427D67E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9064858"/>
              </p:ext>
            </p:extLst>
          </p:nvPr>
        </p:nvGraphicFramePr>
        <p:xfrm>
          <a:off x="447036" y="5521475"/>
          <a:ext cx="11297927" cy="118698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184777">
                  <a:extLst>
                    <a:ext uri="{9D8B030D-6E8A-4147-A177-3AD203B41FA5}">
                      <a16:colId xmlns:a16="http://schemas.microsoft.com/office/drawing/2014/main" val="3288068795"/>
                    </a:ext>
                  </a:extLst>
                </a:gridCol>
                <a:gridCol w="3810387">
                  <a:extLst>
                    <a:ext uri="{9D8B030D-6E8A-4147-A177-3AD203B41FA5}">
                      <a16:colId xmlns:a16="http://schemas.microsoft.com/office/drawing/2014/main" val="2696439800"/>
                    </a:ext>
                  </a:extLst>
                </a:gridCol>
                <a:gridCol w="1314175">
                  <a:extLst>
                    <a:ext uri="{9D8B030D-6E8A-4147-A177-3AD203B41FA5}">
                      <a16:colId xmlns:a16="http://schemas.microsoft.com/office/drawing/2014/main" val="2442941549"/>
                    </a:ext>
                  </a:extLst>
                </a:gridCol>
                <a:gridCol w="2988588">
                  <a:extLst>
                    <a:ext uri="{9D8B030D-6E8A-4147-A177-3AD203B41FA5}">
                      <a16:colId xmlns:a16="http://schemas.microsoft.com/office/drawing/2014/main" val="3806800518"/>
                    </a:ext>
                  </a:extLst>
                </a:gridCol>
              </a:tblGrid>
              <a:tr h="150891">
                <a:tc>
                  <a:txBody>
                    <a:bodyPr/>
                    <a:lstStyle/>
                    <a:p>
                      <a:pPr indent="17780" algn="ctr">
                        <a:spcAft>
                          <a:spcPts val="0"/>
                        </a:spcAft>
                      </a:pPr>
                      <a:endParaRPr lang="pl-PL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1920-1921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Prussian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&gt;</a:t>
                      </a:r>
                      <a:r>
                        <a:rPr lang="de-DE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Polish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pl-PL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extLst>
                  <a:ext uri="{0D108BD9-81ED-4DB2-BD59-A6C34878D82A}">
                    <a16:rowId xmlns:a16="http://schemas.microsoft.com/office/drawing/2014/main" val="1800167092"/>
                  </a:ext>
                </a:extLst>
              </a:tr>
              <a:tr h="150891">
                <a:tc>
                  <a:txBody>
                    <a:bodyPr/>
                    <a:lstStyle/>
                    <a:p>
                      <a:pPr marL="0" marR="0" lvl="0" indent="177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Pattern I: Translation</a:t>
                      </a:r>
                      <a:endParaRPr lang="pl-PL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111 (43%)</a:t>
                      </a:r>
                      <a:endParaRPr lang="pl-PL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extLst>
                  <a:ext uri="{0D108BD9-81ED-4DB2-BD59-A6C34878D82A}">
                    <a16:rowId xmlns:a16="http://schemas.microsoft.com/office/drawing/2014/main" val="1652964909"/>
                  </a:ext>
                </a:extLst>
              </a:tr>
              <a:tr h="150891">
                <a:tc>
                  <a:txBody>
                    <a:bodyPr/>
                    <a:lstStyle/>
                    <a:p>
                      <a:pPr marL="0" marR="0" lvl="0" indent="177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Pattern II: Semantic change</a:t>
                      </a:r>
                      <a:endParaRPr lang="pl-PL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146 (57%)</a:t>
                      </a:r>
                      <a:endParaRPr lang="pl-PL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extLst>
                  <a:ext uri="{0D108BD9-81ED-4DB2-BD59-A6C34878D82A}">
                    <a16:rowId xmlns:a16="http://schemas.microsoft.com/office/drawing/2014/main" val="1905416318"/>
                  </a:ext>
                </a:extLst>
              </a:tr>
              <a:tr h="364025">
                <a:tc>
                  <a:txBody>
                    <a:bodyPr/>
                    <a:lstStyle/>
                    <a:p>
                      <a:pPr indent="17780"/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</a:t>
                      </a:r>
                      <a:r>
                        <a:rPr lang="de-DE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Ns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pl-PL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indent="17780" algn="ctr"/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257</a:t>
                      </a:r>
                      <a:endParaRPr lang="pl-PL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indent="17780" algn="ctr"/>
                      <a:endParaRPr lang="pl-PL" sz="1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indent="17780" algn="ctr"/>
                      <a:endParaRPr lang="pl-PL" sz="1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extLst>
                  <a:ext uri="{0D108BD9-81ED-4DB2-BD59-A6C34878D82A}">
                    <a16:rowId xmlns:a16="http://schemas.microsoft.com/office/drawing/2014/main" val="3069459388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B309AA99-257C-4948-9AB7-57D8D17069A5}"/>
              </a:ext>
            </a:extLst>
          </p:cNvPr>
          <p:cNvSpPr/>
          <p:nvPr/>
        </p:nvSpPr>
        <p:spPr>
          <a:xfrm>
            <a:off x="7459514" y="5427507"/>
            <a:ext cx="5930900" cy="1661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pic>
        <p:nvPicPr>
          <p:cNvPr id="18" name="Picture 2" descr="Image result for german flag">
            <a:extLst>
              <a:ext uri="{FF2B5EF4-FFF2-40B4-BE49-F238E27FC236}">
                <a16:creationId xmlns:a16="http://schemas.microsoft.com/office/drawing/2014/main" id="{22ACCB88-432E-45DD-B8B4-78066E492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670" y="1978015"/>
            <a:ext cx="425685" cy="219219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Image result for poland flag">
            <a:extLst>
              <a:ext uri="{FF2B5EF4-FFF2-40B4-BE49-F238E27FC236}">
                <a16:creationId xmlns:a16="http://schemas.microsoft.com/office/drawing/2014/main" id="{8CDC325E-9A0B-4F2E-B132-FFA10CE43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153" y="1976400"/>
            <a:ext cx="351148" cy="21960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rrow: Right 19">
            <a:extLst>
              <a:ext uri="{FF2B5EF4-FFF2-40B4-BE49-F238E27FC236}">
                <a16:creationId xmlns:a16="http://schemas.microsoft.com/office/drawing/2014/main" id="{F34FD8E6-7219-4F57-869D-0A1EDA743E49}"/>
              </a:ext>
            </a:extLst>
          </p:cNvPr>
          <p:cNvSpPr/>
          <p:nvPr/>
        </p:nvSpPr>
        <p:spPr>
          <a:xfrm>
            <a:off x="3007809" y="1948892"/>
            <a:ext cx="425685" cy="261023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6649D0-78A6-4C9A-B987-D9F61C2102F3}"/>
              </a:ext>
            </a:extLst>
          </p:cNvPr>
          <p:cNvSpPr txBox="1"/>
          <p:nvPr/>
        </p:nvSpPr>
        <p:spPr>
          <a:xfrm>
            <a:off x="1949961" y="1402331"/>
            <a:ext cx="2549544" cy="5055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de-DE" sz="1600" b="1" dirty="0"/>
              <a:t>Change in </a:t>
            </a:r>
            <a:r>
              <a:rPr lang="de-DE" sz="1600" b="1" dirty="0" err="1"/>
              <a:t>official</a:t>
            </a:r>
            <a:r>
              <a:rPr lang="de-DE" sz="1600" b="1" dirty="0"/>
              <a:t> </a:t>
            </a:r>
            <a:r>
              <a:rPr lang="de-DE" sz="1600" b="1" dirty="0" err="1"/>
              <a:t>language</a:t>
            </a:r>
            <a:r>
              <a:rPr lang="de-DE" sz="1600" b="1" dirty="0"/>
              <a:t>/</a:t>
            </a:r>
          </a:p>
          <a:p>
            <a:pPr>
              <a:lnSpc>
                <a:spcPts val="1600"/>
              </a:lnSpc>
            </a:pPr>
            <a:r>
              <a:rPr lang="de-DE" sz="1600" b="1" dirty="0" err="1"/>
              <a:t>Ethnolinguistic</a:t>
            </a:r>
            <a:r>
              <a:rPr lang="de-DE" sz="1600" b="1" dirty="0"/>
              <a:t> </a:t>
            </a:r>
            <a:r>
              <a:rPr lang="de-DE" sz="1600" b="1" dirty="0" err="1"/>
              <a:t>orientation</a:t>
            </a:r>
            <a:endParaRPr lang="de-DE" sz="1600" b="1" dirty="0"/>
          </a:p>
        </p:txBody>
      </p:sp>
    </p:spTree>
    <p:extLst>
      <p:ext uri="{BB962C8B-B14F-4D97-AF65-F5344CB8AC3E}">
        <p14:creationId xmlns:p14="http://schemas.microsoft.com/office/powerpoint/2010/main" val="9636361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2936FB7-CB6E-CC44-9C53-9E117E2C0350}"/>
              </a:ext>
            </a:extLst>
          </p:cNvPr>
          <p:cNvGrpSpPr/>
          <p:nvPr/>
        </p:nvGrpSpPr>
        <p:grpSpPr>
          <a:xfrm>
            <a:off x="906475" y="1878683"/>
            <a:ext cx="10732168" cy="2266427"/>
            <a:chOff x="1336431" y="1505195"/>
            <a:chExt cx="10732168" cy="2266427"/>
          </a:xfrm>
        </p:grpSpPr>
        <p:sp>
          <p:nvSpPr>
            <p:cNvPr id="4" name="Right Arrow 3">
              <a:extLst>
                <a:ext uri="{FF2B5EF4-FFF2-40B4-BE49-F238E27FC236}">
                  <a16:creationId xmlns:a16="http://schemas.microsoft.com/office/drawing/2014/main" id="{0CE1D60E-160D-664A-B178-EFA2C9B8891E}"/>
                </a:ext>
              </a:extLst>
            </p:cNvPr>
            <p:cNvSpPr/>
            <p:nvPr/>
          </p:nvSpPr>
          <p:spPr bwMode="auto">
            <a:xfrm>
              <a:off x="1336431" y="1898651"/>
              <a:ext cx="9893945" cy="360363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Font typeface="Arial" pitchFamily="-103" charset="0"/>
                <a:buChar char="•"/>
                <a:defRPr/>
              </a:pPr>
              <a:endParaRPr lang="pl-PL">
                <a:latin typeface="Arial" pitchFamily="-103" charset="0"/>
                <a:ea typeface="Arial" pitchFamily="-103" charset="0"/>
                <a:cs typeface="Arial" pitchFamily="-103" charset="0"/>
              </a:endParaRPr>
            </a:p>
          </p:txBody>
        </p:sp>
        <p:sp>
          <p:nvSpPr>
            <p:cNvPr id="72707" name="TextBox 4">
              <a:extLst>
                <a:ext uri="{FF2B5EF4-FFF2-40B4-BE49-F238E27FC236}">
                  <a16:creationId xmlns:a16="http://schemas.microsoft.com/office/drawing/2014/main" id="{634BC64E-B206-C244-8804-BA87ACE4B5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431" y="2363826"/>
              <a:ext cx="247571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pl-PL" altLang="pl-PL" dirty="0" err="1">
                  <a:solidFill>
                    <a:schemeClr val="tx1"/>
                  </a:solidFill>
                </a:rPr>
                <a:t>Prussian</a:t>
              </a:r>
              <a:r>
                <a:rPr lang="pl-PL" altLang="pl-PL" dirty="0">
                  <a:solidFill>
                    <a:schemeClr val="tx1"/>
                  </a:solidFill>
                </a:rPr>
                <a:t> </a:t>
              </a:r>
              <a:r>
                <a:rPr lang="pl-PL" altLang="pl-PL" dirty="0" err="1">
                  <a:solidFill>
                    <a:schemeClr val="tx1"/>
                  </a:solidFill>
                </a:rPr>
                <a:t>street</a:t>
              </a:r>
              <a:r>
                <a:rPr lang="pl-PL" altLang="pl-PL" dirty="0">
                  <a:solidFill>
                    <a:schemeClr val="tx1"/>
                  </a:solidFill>
                </a:rPr>
                <a:t> </a:t>
              </a:r>
              <a:r>
                <a:rPr lang="pl-PL" altLang="pl-PL" dirty="0" err="1">
                  <a:solidFill>
                    <a:schemeClr val="tx1"/>
                  </a:solidFill>
                </a:rPr>
                <a:t>names</a:t>
              </a:r>
              <a:endParaRPr lang="pl-PL" altLang="pl-PL" dirty="0">
                <a:solidFill>
                  <a:schemeClr val="tx1"/>
                </a:solidFill>
              </a:endParaRPr>
            </a:p>
          </p:txBody>
        </p:sp>
        <p:sp>
          <p:nvSpPr>
            <p:cNvPr id="72708" name="TextBox 5">
              <a:extLst>
                <a:ext uri="{FF2B5EF4-FFF2-40B4-BE49-F238E27FC236}">
                  <a16:creationId xmlns:a16="http://schemas.microsoft.com/office/drawing/2014/main" id="{EBDD3877-C6C1-FA47-9AF4-5D3EF63D71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14773" y="2355850"/>
              <a:ext cx="8153826" cy="1415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179388" indent="-179388">
                <a:buFont typeface="Arial" panose="020B0604020202020204" pitchFamily="34" charset="0"/>
                <a:buChar char="•"/>
              </a:pPr>
              <a:r>
                <a:rPr lang="pl-PL" altLang="pl-PL" b="1" dirty="0"/>
                <a:t> </a:t>
              </a:r>
              <a:r>
                <a:rPr lang="de-DE" altLang="pl-PL" b="1" dirty="0">
                  <a:solidFill>
                    <a:schemeClr val="tx1"/>
                  </a:solidFill>
                </a:rPr>
                <a:t>Pattern I: </a:t>
              </a:r>
              <a:r>
                <a:rPr lang="pl-PL" altLang="pl-PL" b="1" dirty="0">
                  <a:solidFill>
                    <a:schemeClr val="tx1"/>
                  </a:solidFill>
                </a:rPr>
                <a:t>translation into Polish</a:t>
              </a:r>
            </a:p>
            <a:p>
              <a:r>
                <a:rPr lang="de-DE" altLang="pl-PL" dirty="0">
                  <a:solidFill>
                    <a:schemeClr val="tx1"/>
                  </a:solidFill>
                </a:rPr>
                <a:t>   </a:t>
              </a:r>
              <a:r>
                <a:rPr lang="en-US" sz="1600" i="1" dirty="0" err="1">
                  <a:solidFill>
                    <a:schemeClr val="tx1"/>
                  </a:solidFill>
                </a:rPr>
                <a:t>Badegasse</a:t>
              </a:r>
              <a:r>
                <a:rPr lang="en-US" sz="1600" dirty="0">
                  <a:solidFill>
                    <a:schemeClr val="tx1"/>
                  </a:solidFill>
                </a:rPr>
                <a:t> &gt; </a:t>
              </a:r>
              <a:r>
                <a:rPr lang="en-US" sz="1600" i="1" dirty="0">
                  <a:solidFill>
                    <a:schemeClr val="tx1"/>
                  </a:solidFill>
                </a:rPr>
                <a:t>ul. </a:t>
              </a:r>
              <a:r>
                <a:rPr lang="en-US" sz="1600" i="1" dirty="0" err="1">
                  <a:solidFill>
                    <a:schemeClr val="tx1"/>
                  </a:solidFill>
                </a:rPr>
                <a:t>Łazienna</a:t>
              </a:r>
              <a:r>
                <a:rPr lang="en-US" sz="1600" dirty="0">
                  <a:solidFill>
                    <a:schemeClr val="tx1"/>
                  </a:solidFill>
                </a:rPr>
                <a:t> </a:t>
              </a:r>
              <a:r>
                <a:rPr lang="en-US" dirty="0">
                  <a:solidFill>
                    <a:schemeClr val="tx1"/>
                  </a:solidFill>
                </a:rPr>
                <a:t>‘Bath Street’</a:t>
              </a:r>
              <a:endParaRPr lang="de-DE" altLang="pl-PL" dirty="0">
                <a:solidFill>
                  <a:schemeClr val="tx1"/>
                </a:solidFill>
              </a:endParaRPr>
            </a:p>
            <a:p>
              <a:endParaRPr lang="pl-PL" altLang="pl-PL" sz="1200" dirty="0">
                <a:solidFill>
                  <a:schemeClr val="tx1"/>
                </a:solidFill>
              </a:endParaRPr>
            </a:p>
            <a:p>
              <a:pPr marL="179388" indent="-179388">
                <a:buFont typeface="Arial" panose="020B0604020202020204" pitchFamily="34" charset="0"/>
                <a:buChar char="•"/>
              </a:pPr>
              <a:r>
                <a:rPr lang="pl-PL" altLang="pl-PL" dirty="0">
                  <a:solidFill>
                    <a:schemeClr val="tx1"/>
                  </a:solidFill>
                </a:rPr>
                <a:t> </a:t>
              </a:r>
              <a:r>
                <a:rPr lang="de-DE" altLang="pl-PL" b="1" dirty="0">
                  <a:solidFill>
                    <a:schemeClr val="tx1"/>
                  </a:solidFill>
                </a:rPr>
                <a:t>Pattern II:  </a:t>
              </a:r>
              <a:r>
                <a:rPr lang="de-DE" altLang="pl-PL" b="1" dirty="0" err="1">
                  <a:solidFill>
                    <a:schemeClr val="tx1"/>
                  </a:solidFill>
                </a:rPr>
                <a:t>semantic</a:t>
              </a:r>
              <a:r>
                <a:rPr lang="de-DE" altLang="pl-PL" b="1" dirty="0">
                  <a:solidFill>
                    <a:schemeClr val="tx1"/>
                  </a:solidFill>
                </a:rPr>
                <a:t> </a:t>
              </a:r>
              <a:r>
                <a:rPr lang="de-DE" altLang="pl-PL" b="1" dirty="0" err="1">
                  <a:solidFill>
                    <a:schemeClr val="tx1"/>
                  </a:solidFill>
                </a:rPr>
                <a:t>change</a:t>
              </a:r>
              <a:endParaRPr lang="de-DE" altLang="pl-PL" b="1" dirty="0">
                <a:solidFill>
                  <a:schemeClr val="tx1"/>
                </a:solidFill>
              </a:endParaRPr>
            </a:p>
            <a:p>
              <a:pPr marL="261938" indent="-261938"/>
              <a:r>
                <a:rPr lang="de-DE" altLang="pl-PL" dirty="0">
                  <a:solidFill>
                    <a:schemeClr val="tx1"/>
                  </a:solidFill>
                </a:rPr>
                <a:t>	</a:t>
              </a:r>
              <a:r>
                <a:rPr lang="en-US" sz="1600" i="1" dirty="0" err="1">
                  <a:solidFill>
                    <a:schemeClr val="tx1"/>
                  </a:solidFill>
                </a:rPr>
                <a:t>Bismarckstrasse</a:t>
              </a:r>
              <a:r>
                <a:rPr lang="en-US" sz="1600" dirty="0">
                  <a:solidFill>
                    <a:schemeClr val="tx1"/>
                  </a:solidFill>
                </a:rPr>
                <a:t> &gt; </a:t>
              </a:r>
              <a:r>
                <a:rPr lang="en-US" sz="1600" i="1" dirty="0">
                  <a:solidFill>
                    <a:schemeClr val="tx1"/>
                  </a:solidFill>
                </a:rPr>
                <a:t>ul. </a:t>
              </a:r>
              <a:r>
                <a:rPr lang="en-US" sz="1600" i="1" dirty="0" err="1">
                  <a:solidFill>
                    <a:schemeClr val="tx1"/>
                  </a:solidFill>
                </a:rPr>
                <a:t>Kantaka</a:t>
              </a:r>
              <a:r>
                <a:rPr lang="en-US" sz="1600" i="1" dirty="0">
                  <a:solidFill>
                    <a:schemeClr val="tx1"/>
                  </a:solidFill>
                </a:rPr>
                <a:t> </a:t>
              </a:r>
              <a:endParaRPr lang="en-US" altLang="pl-PL" dirty="0">
                <a:solidFill>
                  <a:schemeClr val="tx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2D201C-167B-2040-B663-FEF8787EA4AC}"/>
                </a:ext>
              </a:extLst>
            </p:cNvPr>
            <p:cNvSpPr txBox="1"/>
            <p:nvPr/>
          </p:nvSpPr>
          <p:spPr>
            <a:xfrm>
              <a:off x="7442918" y="1518074"/>
              <a:ext cx="20378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altLang="pl-PL" dirty="0"/>
                <a:t>1939-1944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E106B93-9C94-CE4D-A0AA-112A80C7BEAF}"/>
                </a:ext>
              </a:extLst>
            </p:cNvPr>
            <p:cNvSpPr txBox="1"/>
            <p:nvPr/>
          </p:nvSpPr>
          <p:spPr>
            <a:xfrm>
              <a:off x="4131492" y="1505195"/>
              <a:ext cx="30231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altLang="pl-PL" dirty="0"/>
                <a:t>1921-1939</a:t>
              </a:r>
              <a:r>
                <a:rPr lang="de-DE" altLang="pl-PL" dirty="0">
                  <a:solidFill>
                    <a:srgbClr val="002060"/>
                  </a:solidFill>
                </a:rPr>
                <a:t>              </a:t>
              </a:r>
              <a:r>
                <a:rPr lang="de-DE" altLang="pl-PL" dirty="0">
                  <a:solidFill>
                    <a:schemeClr val="bg1"/>
                  </a:solidFill>
                  <a:sym typeface="Wingdings" panose="05000000000000000000" pitchFamily="2" charset="2"/>
                </a:rPr>
                <a:t></a:t>
              </a:r>
              <a:endParaRPr lang="pl-PL" altLang="pl-PL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15202AD-2017-4D78-8D54-1AD0EDACE8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912947"/>
              </p:ext>
            </p:extLst>
          </p:nvPr>
        </p:nvGraphicFramePr>
        <p:xfrm>
          <a:off x="800100" y="7691109"/>
          <a:ext cx="10239607" cy="118698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162300">
                  <a:extLst>
                    <a:ext uri="{9D8B030D-6E8A-4147-A177-3AD203B41FA5}">
                      <a16:colId xmlns:a16="http://schemas.microsoft.com/office/drawing/2014/main" val="3288068795"/>
                    </a:ext>
                  </a:extLst>
                </a:gridCol>
                <a:gridCol w="4021873">
                  <a:extLst>
                    <a:ext uri="{9D8B030D-6E8A-4147-A177-3AD203B41FA5}">
                      <a16:colId xmlns:a16="http://schemas.microsoft.com/office/drawing/2014/main" val="2696439800"/>
                    </a:ext>
                  </a:extLst>
                </a:gridCol>
                <a:gridCol w="3055434">
                  <a:extLst>
                    <a:ext uri="{9D8B030D-6E8A-4147-A177-3AD203B41FA5}">
                      <a16:colId xmlns:a16="http://schemas.microsoft.com/office/drawing/2014/main" val="2442941549"/>
                    </a:ext>
                  </a:extLst>
                </a:gridCol>
              </a:tblGrid>
              <a:tr h="150891">
                <a:tc>
                  <a:txBody>
                    <a:bodyPr/>
                    <a:lstStyle/>
                    <a:p>
                      <a:pPr marL="0" marR="0" lvl="0" indent="177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Pattern I: Translation</a:t>
                      </a:r>
                      <a:endParaRPr lang="pl-PL" sz="1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80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23.4%</a:t>
                      </a:r>
                      <a:endParaRPr lang="pl-PL" sz="1800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80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175</a:t>
                      </a:r>
                      <a:endParaRPr lang="pl-PL" sz="1800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extLst>
                  <a:ext uri="{0D108BD9-81ED-4DB2-BD59-A6C34878D82A}">
                    <a16:rowId xmlns:a16="http://schemas.microsoft.com/office/drawing/2014/main" val="1800167092"/>
                  </a:ext>
                </a:extLst>
              </a:tr>
              <a:tr h="150891">
                <a:tc>
                  <a:txBody>
                    <a:bodyPr/>
                    <a:lstStyle/>
                    <a:p>
                      <a:pPr marL="0" marR="0" lvl="0" indent="177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Pattern II: Semantic change</a:t>
                      </a:r>
                      <a:endParaRPr lang="pl-PL" sz="1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pl-PL" sz="180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64.3%</a:t>
                      </a: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80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502</a:t>
                      </a:r>
                      <a:endParaRPr lang="pl-PL" sz="1800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extLst>
                  <a:ext uri="{0D108BD9-81ED-4DB2-BD59-A6C34878D82A}">
                    <a16:rowId xmlns:a16="http://schemas.microsoft.com/office/drawing/2014/main" val="1652964909"/>
                  </a:ext>
                </a:extLst>
              </a:tr>
              <a:tr h="150891">
                <a:tc>
                  <a:txBody>
                    <a:bodyPr/>
                    <a:lstStyle/>
                    <a:p>
                      <a:r>
                        <a:rPr lang="de-DE" dirty="0"/>
                        <a:t>Pattern III: </a:t>
                      </a:r>
                      <a:r>
                        <a:rPr lang="de-DE" dirty="0" err="1"/>
                        <a:t>Reversal</a:t>
                      </a:r>
                      <a:endParaRPr lang="de-DE" dirty="0"/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80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13.2%</a:t>
                      </a: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80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103</a:t>
                      </a:r>
                      <a:endParaRPr lang="pl-PL" sz="1800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extLst>
                  <a:ext uri="{0D108BD9-81ED-4DB2-BD59-A6C34878D82A}">
                    <a16:rowId xmlns:a16="http://schemas.microsoft.com/office/drawing/2014/main" val="1905416318"/>
                  </a:ext>
                </a:extLst>
              </a:tr>
              <a:tr h="364025">
                <a:tc>
                  <a:txBody>
                    <a:bodyPr/>
                    <a:lstStyle/>
                    <a:p>
                      <a:pPr indent="17780"/>
                      <a:r>
                        <a:rPr lang="de-DE" sz="1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</a:t>
                      </a:r>
                      <a:r>
                        <a:rPr lang="de-DE" sz="18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Ns</a:t>
                      </a:r>
                      <a:r>
                        <a:rPr lang="de-DE" sz="1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pl-PL" sz="1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marL="0" indent="17780" algn="ctr" defTabSz="914400" rtl="0" eaLnBrk="1" latinLnBrk="0" hangingPunct="1">
                        <a:spcAft>
                          <a:spcPts val="0"/>
                        </a:spcAft>
                      </a:pPr>
                      <a:endParaRPr lang="pl-PL" sz="1800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marL="0" indent="1778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80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780</a:t>
                      </a:r>
                      <a:endParaRPr lang="pl-PL" sz="1800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extLst>
                  <a:ext uri="{0D108BD9-81ED-4DB2-BD59-A6C34878D82A}">
                    <a16:rowId xmlns:a16="http://schemas.microsoft.com/office/drawing/2014/main" val="3069459388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59DC5849-D088-458A-AA76-0880EC67B869}"/>
              </a:ext>
            </a:extLst>
          </p:cNvPr>
          <p:cNvSpPr txBox="1"/>
          <p:nvPr/>
        </p:nvSpPr>
        <p:spPr>
          <a:xfrm>
            <a:off x="5069631" y="1404000"/>
            <a:ext cx="2549544" cy="5055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de-DE" sz="1600" b="1" dirty="0"/>
              <a:t>Change in </a:t>
            </a:r>
            <a:r>
              <a:rPr lang="de-DE" sz="1600" b="1" dirty="0" err="1"/>
              <a:t>official</a:t>
            </a:r>
            <a:r>
              <a:rPr lang="de-DE" sz="1600" b="1" dirty="0"/>
              <a:t> </a:t>
            </a:r>
            <a:r>
              <a:rPr lang="de-DE" sz="1600" b="1" dirty="0" err="1"/>
              <a:t>language</a:t>
            </a:r>
            <a:r>
              <a:rPr lang="de-DE" sz="1600" b="1" dirty="0"/>
              <a:t>/</a:t>
            </a:r>
          </a:p>
          <a:p>
            <a:pPr>
              <a:lnSpc>
                <a:spcPts val="1600"/>
              </a:lnSpc>
            </a:pPr>
            <a:r>
              <a:rPr lang="de-DE" sz="1600" b="1" dirty="0"/>
              <a:t>  </a:t>
            </a:r>
            <a:r>
              <a:rPr lang="de-DE" sz="1600" b="1" dirty="0" err="1"/>
              <a:t>Ethnolinguistic</a:t>
            </a:r>
            <a:r>
              <a:rPr lang="de-DE" sz="1600" b="1" dirty="0"/>
              <a:t> </a:t>
            </a:r>
            <a:r>
              <a:rPr lang="de-DE" sz="1600" b="1" dirty="0" err="1"/>
              <a:t>orientation</a:t>
            </a:r>
            <a:endParaRPr lang="de-DE" sz="16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0950F9-D0A1-4399-82B6-827B50F8B87B}"/>
              </a:ext>
            </a:extLst>
          </p:cNvPr>
          <p:cNvSpPr txBox="1"/>
          <p:nvPr/>
        </p:nvSpPr>
        <p:spPr>
          <a:xfrm>
            <a:off x="906475" y="1880316"/>
            <a:ext cx="2037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pl-PL" dirty="0"/>
              <a:t>1916-1921</a:t>
            </a:r>
            <a:r>
              <a:rPr lang="de-DE" altLang="pl-PL" dirty="0"/>
              <a:t>            </a:t>
            </a:r>
            <a:endParaRPr lang="pl-PL" altLang="pl-PL" dirty="0"/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B21B7326-561F-41E2-98EB-4460B4B11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1730" y="2714638"/>
            <a:ext cx="6742900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79388" indent="-179388">
              <a:buFont typeface="Arial" panose="020B0604020202020204" pitchFamily="34" charset="0"/>
              <a:buChar char="•"/>
            </a:pPr>
            <a:r>
              <a:rPr lang="pl-PL" altLang="pl-PL" b="1" dirty="0"/>
              <a:t> </a:t>
            </a:r>
            <a:r>
              <a:rPr lang="de-DE" altLang="pl-PL" b="1" dirty="0">
                <a:solidFill>
                  <a:schemeClr val="tx1"/>
                </a:solidFill>
              </a:rPr>
              <a:t>Pattern I: </a:t>
            </a:r>
            <a:r>
              <a:rPr lang="pl-PL" altLang="pl-PL" b="1" dirty="0">
                <a:solidFill>
                  <a:schemeClr val="tx1"/>
                </a:solidFill>
              </a:rPr>
              <a:t>translation into </a:t>
            </a:r>
            <a:r>
              <a:rPr lang="de-DE" altLang="pl-PL" b="1" dirty="0">
                <a:solidFill>
                  <a:schemeClr val="tx1"/>
                </a:solidFill>
              </a:rPr>
              <a:t>German</a:t>
            </a:r>
            <a:endParaRPr lang="pl-PL" altLang="pl-PL" b="1" dirty="0">
              <a:solidFill>
                <a:schemeClr val="tx1"/>
              </a:solidFill>
            </a:endParaRPr>
          </a:p>
          <a:p>
            <a:r>
              <a:rPr lang="de-DE" altLang="pl-PL" dirty="0">
                <a:solidFill>
                  <a:schemeClr val="tx1"/>
                </a:solidFill>
              </a:rPr>
              <a:t>   </a:t>
            </a:r>
            <a:r>
              <a:rPr lang="de-DE" i="1" dirty="0" err="1">
                <a:solidFill>
                  <a:schemeClr val="tx1"/>
                </a:solidFill>
              </a:rPr>
              <a:t>ul</a:t>
            </a:r>
            <a:r>
              <a:rPr lang="de-DE" i="1" dirty="0">
                <a:solidFill>
                  <a:schemeClr val="tx1"/>
                </a:solidFill>
              </a:rPr>
              <a:t>. </a:t>
            </a:r>
            <a:r>
              <a:rPr lang="de-DE" i="1" dirty="0" err="1">
                <a:solidFill>
                  <a:schemeClr val="tx1"/>
                </a:solidFill>
              </a:rPr>
              <a:t>Łazienna</a:t>
            </a:r>
            <a:r>
              <a:rPr lang="de-DE" i="1" dirty="0">
                <a:solidFill>
                  <a:schemeClr val="tx1"/>
                </a:solidFill>
              </a:rPr>
              <a:t> &gt; Badegasse </a:t>
            </a:r>
            <a:r>
              <a:rPr lang="de-DE" dirty="0">
                <a:solidFill>
                  <a:schemeClr val="tx1"/>
                </a:solidFill>
              </a:rPr>
              <a:t>‚</a:t>
            </a:r>
            <a:r>
              <a:rPr lang="de-DE" dirty="0" err="1">
                <a:solidFill>
                  <a:schemeClr val="tx1"/>
                </a:solidFill>
              </a:rPr>
              <a:t>Bath</a:t>
            </a:r>
            <a:r>
              <a:rPr lang="de-DE" dirty="0">
                <a:solidFill>
                  <a:schemeClr val="tx1"/>
                </a:solidFill>
              </a:rPr>
              <a:t> Street‘</a:t>
            </a:r>
            <a:endParaRPr lang="de-DE" altLang="pl-PL" dirty="0">
              <a:solidFill>
                <a:schemeClr val="tx1"/>
              </a:solidFill>
            </a:endParaRPr>
          </a:p>
          <a:p>
            <a:endParaRPr lang="pl-PL" altLang="pl-PL" sz="1200" dirty="0">
              <a:solidFill>
                <a:schemeClr val="tx1"/>
              </a:solidFill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pl-PL" altLang="pl-PL" dirty="0">
                <a:solidFill>
                  <a:schemeClr val="tx1"/>
                </a:solidFill>
              </a:rPr>
              <a:t> </a:t>
            </a:r>
            <a:r>
              <a:rPr lang="de-DE" altLang="pl-PL" b="1" dirty="0">
                <a:solidFill>
                  <a:schemeClr val="tx1"/>
                </a:solidFill>
              </a:rPr>
              <a:t>Pattern II:  </a:t>
            </a:r>
            <a:r>
              <a:rPr lang="de-DE" altLang="pl-PL" b="1" dirty="0" err="1">
                <a:solidFill>
                  <a:schemeClr val="tx1"/>
                </a:solidFill>
              </a:rPr>
              <a:t>semantic</a:t>
            </a:r>
            <a:r>
              <a:rPr lang="de-DE" altLang="pl-PL" b="1" dirty="0">
                <a:solidFill>
                  <a:schemeClr val="tx1"/>
                </a:solidFill>
              </a:rPr>
              <a:t> </a:t>
            </a:r>
            <a:r>
              <a:rPr lang="de-DE" altLang="pl-PL" b="1" dirty="0" err="1">
                <a:solidFill>
                  <a:schemeClr val="tx1"/>
                </a:solidFill>
              </a:rPr>
              <a:t>change</a:t>
            </a:r>
            <a:endParaRPr lang="de-DE" altLang="pl-PL" b="1" dirty="0">
              <a:solidFill>
                <a:schemeClr val="tx1"/>
              </a:solidFill>
            </a:endParaRPr>
          </a:p>
          <a:p>
            <a:pPr marL="261938" indent="-261938"/>
            <a:r>
              <a:rPr lang="de-DE" altLang="pl-PL" dirty="0">
                <a:solidFill>
                  <a:schemeClr val="tx1"/>
                </a:solidFill>
              </a:rPr>
              <a:t>	</a:t>
            </a:r>
            <a:r>
              <a:rPr lang="de-DE" sz="1600" i="1" dirty="0" err="1">
                <a:solidFill>
                  <a:schemeClr val="tx1"/>
                </a:solidFill>
              </a:rPr>
              <a:t>ul</a:t>
            </a:r>
            <a:r>
              <a:rPr lang="de-DE" sz="1600" i="1" dirty="0">
                <a:solidFill>
                  <a:schemeClr val="tx1"/>
                </a:solidFill>
              </a:rPr>
              <a:t>. Augusta </a:t>
            </a:r>
            <a:r>
              <a:rPr lang="de-DE" sz="1600" i="1" dirty="0" err="1">
                <a:solidFill>
                  <a:schemeClr val="tx1"/>
                </a:solidFill>
              </a:rPr>
              <a:t>Cieszkowskiego</a:t>
            </a:r>
            <a:r>
              <a:rPr lang="de-DE" sz="1600" i="1" dirty="0">
                <a:solidFill>
                  <a:schemeClr val="tx1"/>
                </a:solidFill>
              </a:rPr>
              <a:t> </a:t>
            </a:r>
          </a:p>
          <a:p>
            <a:pPr marL="261938" indent="-261938"/>
            <a:r>
              <a:rPr lang="de-DE" sz="1600" i="1" dirty="0">
                <a:solidFill>
                  <a:schemeClr val="tx1"/>
                </a:solidFill>
              </a:rPr>
              <a:t>	</a:t>
            </a:r>
            <a:r>
              <a:rPr lang="en-US" sz="1600" dirty="0">
                <a:solidFill>
                  <a:schemeClr val="tx1"/>
                </a:solidFill>
              </a:rPr>
              <a:t>&gt; </a:t>
            </a:r>
            <a:r>
              <a:rPr lang="de-DE" sz="1600" i="1" dirty="0">
                <a:solidFill>
                  <a:schemeClr val="tx1"/>
                </a:solidFill>
              </a:rPr>
              <a:t>Dietrich-Eckhart-</a:t>
            </a:r>
            <a:r>
              <a:rPr lang="de-DE" sz="1600" i="1" dirty="0" err="1">
                <a:solidFill>
                  <a:schemeClr val="tx1"/>
                </a:solidFill>
              </a:rPr>
              <a:t>Strasse</a:t>
            </a:r>
            <a:r>
              <a:rPr lang="de-DE" sz="1600" i="1" dirty="0">
                <a:solidFill>
                  <a:schemeClr val="tx1"/>
                </a:solidFill>
              </a:rPr>
              <a:t> </a:t>
            </a:r>
          </a:p>
          <a:p>
            <a:pPr marL="261938" indent="-261938"/>
            <a:endParaRPr lang="en-US" altLang="pl-PL" sz="12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pl-PL" b="1" dirty="0">
                <a:solidFill>
                  <a:schemeClr val="tx1"/>
                </a:solidFill>
              </a:rPr>
              <a:t>Pattern III: </a:t>
            </a:r>
            <a:r>
              <a:rPr lang="en-US" altLang="pl-PL" b="1" dirty="0" err="1">
                <a:solidFill>
                  <a:schemeClr val="tx1"/>
                </a:solidFill>
              </a:rPr>
              <a:t>recommemoration</a:t>
            </a:r>
            <a:endParaRPr lang="en-US" altLang="pl-PL" b="1" dirty="0">
              <a:solidFill>
                <a:schemeClr val="tx1"/>
              </a:solidFill>
            </a:endParaRPr>
          </a:p>
          <a:p>
            <a:pPr marL="261938" indent="-261938"/>
            <a:r>
              <a:rPr lang="en-US" altLang="pl-PL" b="1" dirty="0">
                <a:solidFill>
                  <a:schemeClr val="tx1"/>
                </a:solidFill>
              </a:rPr>
              <a:t>	</a:t>
            </a:r>
            <a:r>
              <a:rPr lang="en-US" sz="1600" i="1" dirty="0" err="1">
                <a:solidFill>
                  <a:schemeClr val="tx1"/>
                </a:solidFill>
              </a:rPr>
              <a:t>Goethestrasse</a:t>
            </a:r>
            <a:r>
              <a:rPr lang="en-US" sz="1600" i="1" dirty="0">
                <a:solidFill>
                  <a:schemeClr val="tx1"/>
                </a:solidFill>
              </a:rPr>
              <a:t>&gt; </a:t>
            </a:r>
            <a:r>
              <a:rPr lang="en-US" sz="1600" i="1" dirty="0" err="1">
                <a:solidFill>
                  <a:schemeClr val="tx1"/>
                </a:solidFill>
              </a:rPr>
              <a:t>ul</a:t>
            </a:r>
            <a:r>
              <a:rPr lang="en-US" sz="1600" i="1" dirty="0">
                <a:solidFill>
                  <a:schemeClr val="tx1"/>
                </a:solidFill>
              </a:rPr>
              <a:t>. </a:t>
            </a:r>
            <a:r>
              <a:rPr lang="en-US" sz="1600" i="1" dirty="0" err="1">
                <a:solidFill>
                  <a:schemeClr val="tx1"/>
                </a:solidFill>
              </a:rPr>
              <a:t>Marii</a:t>
            </a:r>
            <a:r>
              <a:rPr lang="en-US" sz="1600" i="1" dirty="0">
                <a:solidFill>
                  <a:schemeClr val="tx1"/>
                </a:solidFill>
              </a:rPr>
              <a:t> </a:t>
            </a:r>
            <a:r>
              <a:rPr lang="en-US" sz="1600" i="1" dirty="0" err="1">
                <a:solidFill>
                  <a:schemeClr val="tx1"/>
                </a:solidFill>
              </a:rPr>
              <a:t>Konopnickiej</a:t>
            </a:r>
            <a:r>
              <a:rPr lang="en-US" sz="1600" i="1" dirty="0">
                <a:solidFill>
                  <a:schemeClr val="tx1"/>
                </a:solidFill>
              </a:rPr>
              <a:t> </a:t>
            </a:r>
          </a:p>
          <a:p>
            <a:pPr marL="261938" indent="-261938"/>
            <a:r>
              <a:rPr lang="en-US" sz="1600" i="1" dirty="0">
                <a:solidFill>
                  <a:schemeClr val="tx1"/>
                </a:solidFill>
              </a:rPr>
              <a:t>    &gt; </a:t>
            </a:r>
            <a:r>
              <a:rPr lang="en-US" sz="1600" i="1" dirty="0" err="1">
                <a:solidFill>
                  <a:schemeClr val="tx1"/>
                </a:solidFill>
              </a:rPr>
              <a:t>Goethestrasse</a:t>
            </a:r>
            <a:endParaRPr lang="en-US" sz="1600" dirty="0">
              <a:solidFill>
                <a:schemeClr val="tx1"/>
              </a:solidFill>
            </a:endParaRPr>
          </a:p>
          <a:p>
            <a:pPr marL="261938" indent="-261938"/>
            <a:r>
              <a:rPr lang="en-US" dirty="0">
                <a:solidFill>
                  <a:schemeClr val="tx1"/>
                </a:solidFill>
              </a:rPr>
              <a:t>	</a:t>
            </a:r>
            <a:endParaRPr lang="pl-PL" altLang="pl-PL" b="1" dirty="0">
              <a:solidFill>
                <a:schemeClr val="tx1"/>
              </a:solidFill>
            </a:endParaRP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1A10A51E-F121-4213-921E-29FE59F49F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534443"/>
              </p:ext>
            </p:extLst>
          </p:nvPr>
        </p:nvGraphicFramePr>
        <p:xfrm>
          <a:off x="447036" y="5521475"/>
          <a:ext cx="11297927" cy="118698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184777">
                  <a:extLst>
                    <a:ext uri="{9D8B030D-6E8A-4147-A177-3AD203B41FA5}">
                      <a16:colId xmlns:a16="http://schemas.microsoft.com/office/drawing/2014/main" val="3288068795"/>
                    </a:ext>
                  </a:extLst>
                </a:gridCol>
                <a:gridCol w="3670687">
                  <a:extLst>
                    <a:ext uri="{9D8B030D-6E8A-4147-A177-3AD203B41FA5}">
                      <a16:colId xmlns:a16="http://schemas.microsoft.com/office/drawing/2014/main" val="2696439800"/>
                    </a:ext>
                  </a:extLst>
                </a:gridCol>
                <a:gridCol w="4281261">
                  <a:extLst>
                    <a:ext uri="{9D8B030D-6E8A-4147-A177-3AD203B41FA5}">
                      <a16:colId xmlns:a16="http://schemas.microsoft.com/office/drawing/2014/main" val="2442941549"/>
                    </a:ext>
                  </a:extLst>
                </a:gridCol>
                <a:gridCol w="161202">
                  <a:extLst>
                    <a:ext uri="{9D8B030D-6E8A-4147-A177-3AD203B41FA5}">
                      <a16:colId xmlns:a16="http://schemas.microsoft.com/office/drawing/2014/main" val="3806800518"/>
                    </a:ext>
                  </a:extLst>
                </a:gridCol>
              </a:tblGrid>
              <a:tr h="150891">
                <a:tc>
                  <a:txBody>
                    <a:bodyPr/>
                    <a:lstStyle/>
                    <a:p>
                      <a:pPr indent="17780" algn="ctr">
                        <a:spcAft>
                          <a:spcPts val="0"/>
                        </a:spcAft>
                      </a:pPr>
                      <a:endParaRPr lang="pl-PL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1920-1921</a:t>
                      </a:r>
                      <a:r>
                        <a:rPr lang="de-DE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80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Prussian</a:t>
                      </a:r>
                      <a:r>
                        <a:rPr lang="de-DE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&gt;</a:t>
                      </a:r>
                      <a:r>
                        <a:rPr lang="de-DE" sz="180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Polish</a:t>
                      </a:r>
                      <a:r>
                        <a:rPr lang="de-DE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pl-PL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1939 Polish</a:t>
                      </a:r>
                      <a:r>
                        <a:rPr lang="de-DE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</a:t>
                      </a:r>
                      <a:r>
                        <a:rPr lang="de-DE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Nazi</a:t>
                      </a: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extLst>
                  <a:ext uri="{0D108BD9-81ED-4DB2-BD59-A6C34878D82A}">
                    <a16:rowId xmlns:a16="http://schemas.microsoft.com/office/drawing/2014/main" val="1800167092"/>
                  </a:ext>
                </a:extLst>
              </a:tr>
              <a:tr h="150891">
                <a:tc>
                  <a:txBody>
                    <a:bodyPr/>
                    <a:lstStyle/>
                    <a:p>
                      <a:pPr marL="0" marR="0" lvl="0" indent="177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Pattern I: Translation</a:t>
                      </a:r>
                      <a:endParaRPr lang="pl-PL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111 (43%)</a:t>
                      </a:r>
                      <a:endParaRPr lang="pl-PL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175</a:t>
                      </a:r>
                      <a:r>
                        <a:rPr lang="pl-PL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(2</a:t>
                      </a:r>
                      <a:r>
                        <a:rPr lang="de-DE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r>
                        <a:rPr lang="pl-PL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%)</a:t>
                      </a: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extLst>
                  <a:ext uri="{0D108BD9-81ED-4DB2-BD59-A6C34878D82A}">
                    <a16:rowId xmlns:a16="http://schemas.microsoft.com/office/drawing/2014/main" val="1652964909"/>
                  </a:ext>
                </a:extLst>
              </a:tr>
              <a:tr h="150891">
                <a:tc>
                  <a:txBody>
                    <a:bodyPr/>
                    <a:lstStyle/>
                    <a:p>
                      <a:pPr marL="0" marR="0" lvl="0" indent="177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Pattern II: Semantic change</a:t>
                      </a:r>
                      <a:endParaRPr lang="pl-PL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146 (57%)</a:t>
                      </a:r>
                      <a:endParaRPr lang="pl-PL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502</a:t>
                      </a:r>
                      <a:r>
                        <a:rPr lang="pl-PL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</a:t>
                      </a:r>
                      <a:r>
                        <a:rPr lang="de-DE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64</a:t>
                      </a:r>
                      <a:r>
                        <a:rPr lang="pl-PL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%)</a:t>
                      </a: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extLst>
                  <a:ext uri="{0D108BD9-81ED-4DB2-BD59-A6C34878D82A}">
                    <a16:rowId xmlns:a16="http://schemas.microsoft.com/office/drawing/2014/main" val="1905416318"/>
                  </a:ext>
                </a:extLst>
              </a:tr>
              <a:tr h="364025">
                <a:tc>
                  <a:txBody>
                    <a:bodyPr/>
                    <a:lstStyle/>
                    <a:p>
                      <a:pPr indent="17780"/>
                      <a:r>
                        <a:rPr lang="de-DE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Pattern III: </a:t>
                      </a:r>
                      <a:r>
                        <a:rPr lang="de-DE" sz="180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Reversal</a:t>
                      </a:r>
                      <a:endParaRPr lang="pl-PL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>
                    <a:solidFill>
                      <a:schemeClr val="accent5">
                        <a:lumMod val="60000"/>
                        <a:lumOff val="40000"/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7780" algn="ctr"/>
                      <a:endParaRPr lang="pl-PL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>
                    <a:solidFill>
                      <a:schemeClr val="accent5">
                        <a:lumMod val="60000"/>
                        <a:lumOff val="40000"/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7780" algn="ctr"/>
                      <a:r>
                        <a:rPr lang="de-DE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103 (13%)</a:t>
                      </a:r>
                      <a:endParaRPr lang="pl-PL" sz="1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>
                    <a:solidFill>
                      <a:schemeClr val="accent5">
                        <a:lumMod val="60000"/>
                        <a:lumOff val="40000"/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7780" algn="ctr"/>
                      <a:endParaRPr lang="pl-PL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extLst>
                  <a:ext uri="{0D108BD9-81ED-4DB2-BD59-A6C34878D82A}">
                    <a16:rowId xmlns:a16="http://schemas.microsoft.com/office/drawing/2014/main" val="3069459388"/>
                  </a:ext>
                </a:extLst>
              </a:tr>
            </a:tbl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30078C44-A2E2-4CC8-92E0-CB2EDE00E06B}"/>
              </a:ext>
            </a:extLst>
          </p:cNvPr>
          <p:cNvSpPr/>
          <p:nvPr/>
        </p:nvSpPr>
        <p:spPr>
          <a:xfrm>
            <a:off x="11599714" y="5427507"/>
            <a:ext cx="5930900" cy="1661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89E1FCC-C712-4FA9-B7DD-A73F0C352A76}"/>
              </a:ext>
            </a:extLst>
          </p:cNvPr>
          <p:cNvGrpSpPr/>
          <p:nvPr/>
        </p:nvGrpSpPr>
        <p:grpSpPr>
          <a:xfrm>
            <a:off x="2322670" y="1948892"/>
            <a:ext cx="1766730" cy="261023"/>
            <a:chOff x="2322670" y="1948892"/>
            <a:chExt cx="1751490" cy="261023"/>
          </a:xfrm>
        </p:grpSpPr>
        <p:pic>
          <p:nvPicPr>
            <p:cNvPr id="21" name="Picture 2" descr="Image result for german flag">
              <a:extLst>
                <a:ext uri="{FF2B5EF4-FFF2-40B4-BE49-F238E27FC236}">
                  <a16:creationId xmlns:a16="http://schemas.microsoft.com/office/drawing/2014/main" id="{68AA2E80-262F-4087-943B-2C08716C69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2670" y="1978015"/>
              <a:ext cx="425685" cy="219219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 descr="Image result for poland flag">
              <a:extLst>
                <a:ext uri="{FF2B5EF4-FFF2-40B4-BE49-F238E27FC236}">
                  <a16:creationId xmlns:a16="http://schemas.microsoft.com/office/drawing/2014/main" id="{5A847F59-C581-413C-9B68-F359F0CB09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475" y="1976400"/>
              <a:ext cx="425685" cy="219600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E04D0F43-8F19-4C9D-9C92-9BD8D1EB806E}"/>
                </a:ext>
              </a:extLst>
            </p:cNvPr>
            <p:cNvSpPr/>
            <p:nvPr/>
          </p:nvSpPr>
          <p:spPr>
            <a:xfrm>
              <a:off x="3007809" y="1948892"/>
              <a:ext cx="425685" cy="261023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EF606B2-0AEE-4DC8-B36D-C59AE1EB550F}"/>
              </a:ext>
            </a:extLst>
          </p:cNvPr>
          <p:cNvSpPr txBox="1"/>
          <p:nvPr/>
        </p:nvSpPr>
        <p:spPr>
          <a:xfrm>
            <a:off x="1949961" y="1402331"/>
            <a:ext cx="2549544" cy="5055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de-DE" sz="1600" b="1" dirty="0"/>
              <a:t>Change in </a:t>
            </a:r>
            <a:r>
              <a:rPr lang="de-DE" sz="1600" b="1" dirty="0" err="1"/>
              <a:t>official</a:t>
            </a:r>
            <a:r>
              <a:rPr lang="de-DE" sz="1600" b="1" dirty="0"/>
              <a:t> </a:t>
            </a:r>
            <a:r>
              <a:rPr lang="de-DE" sz="1600" b="1" dirty="0" err="1"/>
              <a:t>language</a:t>
            </a:r>
            <a:r>
              <a:rPr lang="de-DE" sz="1600" b="1" dirty="0"/>
              <a:t>/</a:t>
            </a:r>
          </a:p>
          <a:p>
            <a:pPr>
              <a:lnSpc>
                <a:spcPts val="1600"/>
              </a:lnSpc>
            </a:pPr>
            <a:r>
              <a:rPr lang="de-DE" sz="1600" b="1" dirty="0" err="1"/>
              <a:t>Ethnolinguistic</a:t>
            </a:r>
            <a:r>
              <a:rPr lang="de-DE" sz="1600" b="1" dirty="0"/>
              <a:t> </a:t>
            </a:r>
            <a:r>
              <a:rPr lang="de-DE" sz="1600" b="1" dirty="0" err="1"/>
              <a:t>orientation</a:t>
            </a:r>
            <a:endParaRPr lang="de-DE" sz="1600" b="1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78EB26E-D497-4370-85DD-4CDE93214229}"/>
              </a:ext>
            </a:extLst>
          </p:cNvPr>
          <p:cNvGrpSpPr/>
          <p:nvPr/>
        </p:nvGrpSpPr>
        <p:grpSpPr>
          <a:xfrm>
            <a:off x="5523663" y="1976400"/>
            <a:ext cx="1003642" cy="261023"/>
            <a:chOff x="2429852" y="1948892"/>
            <a:chExt cx="1003642" cy="261023"/>
          </a:xfrm>
        </p:grpSpPr>
        <p:pic>
          <p:nvPicPr>
            <p:cNvPr id="27" name="Picture 6" descr="Image result for poland flag">
              <a:extLst>
                <a:ext uri="{FF2B5EF4-FFF2-40B4-BE49-F238E27FC236}">
                  <a16:creationId xmlns:a16="http://schemas.microsoft.com/office/drawing/2014/main" id="{84204BF5-95FE-4A98-9149-2165F111A8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9852" y="1976400"/>
              <a:ext cx="425685" cy="219600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Arrow: Right 27">
              <a:extLst>
                <a:ext uri="{FF2B5EF4-FFF2-40B4-BE49-F238E27FC236}">
                  <a16:creationId xmlns:a16="http://schemas.microsoft.com/office/drawing/2014/main" id="{600887E9-236E-4640-8BDF-08A5EEC873B7}"/>
                </a:ext>
              </a:extLst>
            </p:cNvPr>
            <p:cNvSpPr/>
            <p:nvPr/>
          </p:nvSpPr>
          <p:spPr>
            <a:xfrm>
              <a:off x="3007809" y="1948892"/>
              <a:ext cx="425685" cy="261023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9" name="Picture 2" descr="Image result for german flag">
            <a:extLst>
              <a:ext uri="{FF2B5EF4-FFF2-40B4-BE49-F238E27FC236}">
                <a16:creationId xmlns:a16="http://schemas.microsoft.com/office/drawing/2014/main" id="{91B286A5-4826-4558-A440-688BE7A1F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581" y="1976400"/>
            <a:ext cx="425685" cy="219219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1E9EBC0D-9ED0-47F2-B0B3-0B62597242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2299" y="160640"/>
            <a:ext cx="10393250" cy="1143000"/>
          </a:xfrm>
        </p:spPr>
        <p:txBody>
          <a:bodyPr>
            <a:noAutofit/>
          </a:bodyPr>
          <a:lstStyle/>
          <a:p>
            <a:r>
              <a:rPr lang="pl-PL" altLang="pl-PL" sz="40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Poznań: additional variables in renamings: </a:t>
            </a:r>
            <a:br>
              <a:rPr lang="pl-PL" altLang="pl-PL" sz="40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de-DE" altLang="pl-PL" sz="40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</a:t>
            </a:r>
            <a:r>
              <a:rPr lang="pl-PL" altLang="pl-PL" sz="40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ational identity and language change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E5E95B-8FD3-4317-BA90-5654D6214C41}"/>
              </a:ext>
            </a:extLst>
          </p:cNvPr>
          <p:cNvSpPr/>
          <p:nvPr/>
        </p:nvSpPr>
        <p:spPr>
          <a:xfrm>
            <a:off x="901724" y="3026039"/>
            <a:ext cx="139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348 streets 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70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>
            <a:extLst>
              <a:ext uri="{FF2B5EF4-FFF2-40B4-BE49-F238E27FC236}">
                <a16:creationId xmlns:a16="http://schemas.microsoft.com/office/drawing/2014/main" id="{FF8CC51F-2EF7-5247-86C3-403D8A42AB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2299" y="313040"/>
            <a:ext cx="10393250" cy="1143000"/>
          </a:xfrm>
        </p:spPr>
        <p:txBody>
          <a:bodyPr>
            <a:normAutofit fontScale="90000"/>
          </a:bodyPr>
          <a:lstStyle/>
          <a:p>
            <a:r>
              <a:rPr lang="pl-PL" alt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Poznań: </a:t>
            </a:r>
            <a:r>
              <a:rPr lang="pl-PL" alt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pl-PL" alt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alt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variables</a:t>
            </a:r>
            <a:r>
              <a:rPr lang="pl-PL" alt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pl-PL" alt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renamings</a:t>
            </a:r>
            <a:r>
              <a:rPr lang="pl-PL" alt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br>
              <a:rPr lang="pl-PL" alt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</a:t>
            </a:r>
            <a:r>
              <a:rPr lang="pl-PL" alt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alt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identity</a:t>
            </a:r>
            <a:r>
              <a:rPr lang="pl-PL" alt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pl-PL" alt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  <a:r>
              <a:rPr lang="pl-PL" alt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alt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</a:t>
            </a:r>
            <a:endParaRPr lang="pl-PL" altLang="pl-P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2936FB7-CB6E-CC44-9C53-9E117E2C0350}"/>
              </a:ext>
            </a:extLst>
          </p:cNvPr>
          <p:cNvGrpSpPr/>
          <p:nvPr/>
        </p:nvGrpSpPr>
        <p:grpSpPr>
          <a:xfrm>
            <a:off x="906475" y="1878683"/>
            <a:ext cx="9893945" cy="1883522"/>
            <a:chOff x="1336431" y="1505195"/>
            <a:chExt cx="9893945" cy="1883522"/>
          </a:xfrm>
        </p:grpSpPr>
        <p:sp>
          <p:nvSpPr>
            <p:cNvPr id="4" name="Right Arrow 3">
              <a:extLst>
                <a:ext uri="{FF2B5EF4-FFF2-40B4-BE49-F238E27FC236}">
                  <a16:creationId xmlns:a16="http://schemas.microsoft.com/office/drawing/2014/main" id="{0CE1D60E-160D-664A-B178-EFA2C9B8891E}"/>
                </a:ext>
              </a:extLst>
            </p:cNvPr>
            <p:cNvSpPr/>
            <p:nvPr/>
          </p:nvSpPr>
          <p:spPr bwMode="auto">
            <a:xfrm>
              <a:off x="1336431" y="1898651"/>
              <a:ext cx="9893945" cy="360363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Font typeface="Arial" pitchFamily="-103" charset="0"/>
                <a:buChar char="•"/>
                <a:defRPr/>
              </a:pPr>
              <a:endParaRPr lang="pl-PL">
                <a:latin typeface="Arial" pitchFamily="-103" charset="0"/>
                <a:ea typeface="Arial" pitchFamily="-103" charset="0"/>
                <a:cs typeface="Arial" pitchFamily="-103" charset="0"/>
              </a:endParaRPr>
            </a:p>
          </p:txBody>
        </p:sp>
        <p:sp>
          <p:nvSpPr>
            <p:cNvPr id="72707" name="TextBox 4">
              <a:extLst>
                <a:ext uri="{FF2B5EF4-FFF2-40B4-BE49-F238E27FC236}">
                  <a16:creationId xmlns:a16="http://schemas.microsoft.com/office/drawing/2014/main" id="{634BC64E-B206-C244-8804-BA87ACE4B5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431" y="2363826"/>
              <a:ext cx="247571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pl-PL" altLang="pl-PL" dirty="0" err="1"/>
                <a:t>Prussian</a:t>
              </a:r>
              <a:r>
                <a:rPr lang="pl-PL" altLang="pl-PL" dirty="0"/>
                <a:t> </a:t>
              </a:r>
              <a:r>
                <a:rPr lang="pl-PL" altLang="pl-PL" dirty="0" err="1"/>
                <a:t>street</a:t>
              </a:r>
              <a:r>
                <a:rPr lang="pl-PL" altLang="pl-PL" dirty="0"/>
                <a:t> </a:t>
              </a:r>
              <a:r>
                <a:rPr lang="pl-PL" altLang="pl-PL" dirty="0" err="1"/>
                <a:t>names</a:t>
              </a:r>
              <a:endParaRPr lang="pl-PL" altLang="pl-PL" dirty="0"/>
            </a:p>
          </p:txBody>
        </p:sp>
        <p:sp>
          <p:nvSpPr>
            <p:cNvPr id="72708" name="TextBox 5">
              <a:extLst>
                <a:ext uri="{FF2B5EF4-FFF2-40B4-BE49-F238E27FC236}">
                  <a16:creationId xmlns:a16="http://schemas.microsoft.com/office/drawing/2014/main" id="{EBDD3877-C6C1-FA47-9AF4-5D3EF63D71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4974" y="2419350"/>
              <a:ext cx="2774011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pl-PL" altLang="pl-PL" dirty="0"/>
                <a:t>&gt; </a:t>
              </a:r>
              <a:r>
                <a:rPr lang="pl-PL" altLang="pl-PL" dirty="0" err="1"/>
                <a:t>renaming</a:t>
              </a:r>
              <a:r>
                <a:rPr lang="pl-PL" altLang="pl-PL" dirty="0"/>
                <a:t> </a:t>
              </a:r>
              <a:r>
                <a:rPr lang="pl-PL" altLang="pl-PL" dirty="0" err="1"/>
                <a:t>into</a:t>
              </a:r>
              <a:r>
                <a:rPr lang="pl-PL" altLang="pl-PL" dirty="0"/>
                <a:t> </a:t>
              </a:r>
              <a:r>
                <a:rPr lang="pl-PL" altLang="pl-PL" dirty="0" err="1"/>
                <a:t>Polish</a:t>
              </a:r>
              <a:endParaRPr lang="pl-PL" altLang="pl-PL" dirty="0"/>
            </a:p>
            <a:p>
              <a:r>
                <a:rPr lang="pl-PL" altLang="pl-PL" dirty="0"/>
                <a:t> (</a:t>
              </a:r>
              <a:r>
                <a:rPr lang="pl-PL" altLang="pl-PL" dirty="0" err="1"/>
                <a:t>translation</a:t>
              </a:r>
              <a:r>
                <a:rPr lang="pl-PL" altLang="pl-PL" dirty="0"/>
                <a:t> and </a:t>
              </a:r>
              <a:r>
                <a:rPr lang="pl-PL" altLang="pl-PL" dirty="0" err="1"/>
                <a:t>change</a:t>
              </a:r>
              <a:r>
                <a:rPr lang="pl-PL" altLang="pl-PL" dirty="0"/>
                <a:t>)</a:t>
              </a:r>
            </a:p>
            <a:p>
              <a:r>
                <a:rPr lang="pl-PL" altLang="pl-PL" dirty="0"/>
                <a:t>&gt; </a:t>
              </a:r>
              <a:r>
                <a:rPr lang="pl-PL" altLang="pl-PL" dirty="0" err="1"/>
                <a:t>new</a:t>
              </a:r>
              <a:r>
                <a:rPr lang="pl-PL" altLang="pl-PL" dirty="0"/>
                <a:t> </a:t>
              </a:r>
              <a:r>
                <a:rPr lang="pl-PL" altLang="pl-PL" dirty="0" err="1"/>
                <a:t>Polish</a:t>
              </a:r>
              <a:r>
                <a:rPr lang="pl-PL" altLang="pl-PL" dirty="0"/>
                <a:t> </a:t>
              </a:r>
              <a:r>
                <a:rPr lang="pl-PL" altLang="pl-PL" dirty="0" err="1"/>
                <a:t>names</a:t>
              </a:r>
              <a:endParaRPr lang="pl-PL" altLang="pl-PL" dirty="0"/>
            </a:p>
          </p:txBody>
        </p:sp>
        <p:sp>
          <p:nvSpPr>
            <p:cNvPr id="72709" name="TextBox 6">
              <a:extLst>
                <a:ext uri="{FF2B5EF4-FFF2-40B4-BE49-F238E27FC236}">
                  <a16:creationId xmlns:a16="http://schemas.microsoft.com/office/drawing/2014/main" id="{8A6BF70F-F8FA-9648-B529-774368FCB4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20163" y="2465387"/>
              <a:ext cx="391021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pl-PL" altLang="pl-PL" dirty="0"/>
                <a:t>&gt; </a:t>
              </a:r>
              <a:r>
                <a:rPr lang="pl-PL" altLang="pl-PL" dirty="0" err="1"/>
                <a:t>renaming</a:t>
              </a:r>
              <a:r>
                <a:rPr lang="pl-PL" altLang="pl-PL" dirty="0"/>
                <a:t> </a:t>
              </a:r>
              <a:r>
                <a:rPr lang="pl-PL" altLang="pl-PL" dirty="0" err="1"/>
                <a:t>Polish</a:t>
              </a:r>
              <a:r>
                <a:rPr lang="pl-PL" altLang="pl-PL" dirty="0"/>
                <a:t> </a:t>
              </a:r>
              <a:r>
                <a:rPr lang="pl-PL" altLang="pl-PL" dirty="0" err="1"/>
                <a:t>back</a:t>
              </a:r>
              <a:r>
                <a:rPr lang="pl-PL" altLang="pl-PL" dirty="0"/>
                <a:t> to </a:t>
              </a:r>
              <a:r>
                <a:rPr lang="pl-PL" altLang="pl-PL" dirty="0" err="1"/>
                <a:t>Prussian</a:t>
              </a:r>
              <a:endParaRPr lang="pl-PL" altLang="pl-PL" dirty="0"/>
            </a:p>
            <a:p>
              <a:r>
                <a:rPr lang="pl-PL" altLang="pl-PL" dirty="0"/>
                <a:t>&gt; </a:t>
              </a:r>
              <a:r>
                <a:rPr lang="pl-PL" altLang="pl-PL" dirty="0" err="1"/>
                <a:t>changing</a:t>
              </a:r>
              <a:r>
                <a:rPr lang="pl-PL" altLang="pl-PL" dirty="0"/>
                <a:t> </a:t>
              </a:r>
              <a:r>
                <a:rPr lang="pl-PL" altLang="pl-PL" dirty="0" err="1"/>
                <a:t>back</a:t>
              </a:r>
              <a:r>
                <a:rPr lang="pl-PL" altLang="pl-PL" dirty="0"/>
                <a:t> to </a:t>
              </a:r>
              <a:r>
                <a:rPr lang="pl-PL" altLang="pl-PL" dirty="0" err="1"/>
                <a:t>Prussian</a:t>
              </a:r>
              <a:endParaRPr lang="pl-PL" altLang="pl-PL" dirty="0"/>
            </a:p>
            <a:p>
              <a:r>
                <a:rPr lang="pl-PL" altLang="pl-PL" dirty="0"/>
                <a:t>&gt; </a:t>
              </a:r>
              <a:r>
                <a:rPr lang="pl-PL" altLang="pl-PL" dirty="0" err="1"/>
                <a:t>renaming</a:t>
              </a:r>
              <a:r>
                <a:rPr lang="pl-PL" altLang="pl-PL" dirty="0"/>
                <a:t> </a:t>
              </a:r>
              <a:r>
                <a:rPr lang="pl-PL" altLang="pl-PL" dirty="0" err="1"/>
                <a:t>new</a:t>
              </a:r>
              <a:r>
                <a:rPr lang="pl-PL" altLang="pl-PL" dirty="0"/>
                <a:t> </a:t>
              </a:r>
              <a:r>
                <a:rPr lang="pl-PL" altLang="pl-PL" dirty="0" err="1"/>
                <a:t>Polish</a:t>
              </a:r>
              <a:r>
                <a:rPr lang="pl-PL" altLang="pl-PL" dirty="0"/>
                <a:t> to Nazi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190A6D9-D907-4A47-895F-7288B4F7C562}"/>
                </a:ext>
              </a:extLst>
            </p:cNvPr>
            <p:cNvSpPr txBox="1"/>
            <p:nvPr/>
          </p:nvSpPr>
          <p:spPr>
            <a:xfrm>
              <a:off x="1336431" y="1506828"/>
              <a:ext cx="20378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altLang="pl-PL" dirty="0">
                  <a:solidFill>
                    <a:srgbClr val="002060"/>
                  </a:solidFill>
                </a:rPr>
                <a:t>1916-1921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2D201C-167B-2040-B663-FEF8787EA4AC}"/>
                </a:ext>
              </a:extLst>
            </p:cNvPr>
            <p:cNvSpPr txBox="1"/>
            <p:nvPr/>
          </p:nvSpPr>
          <p:spPr>
            <a:xfrm>
              <a:off x="7442918" y="1518074"/>
              <a:ext cx="20378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altLang="pl-PL" dirty="0">
                  <a:solidFill>
                    <a:srgbClr val="002060"/>
                  </a:solidFill>
                </a:rPr>
                <a:t>1939-1944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E106B93-9C94-CE4D-A0AA-112A80C7BEAF}"/>
                </a:ext>
              </a:extLst>
            </p:cNvPr>
            <p:cNvSpPr txBox="1"/>
            <p:nvPr/>
          </p:nvSpPr>
          <p:spPr>
            <a:xfrm>
              <a:off x="4109268" y="1505195"/>
              <a:ext cx="20378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altLang="pl-PL" dirty="0">
                  <a:solidFill>
                    <a:srgbClr val="002060"/>
                  </a:solidFill>
                </a:rPr>
                <a:t>1921-1939</a:t>
              </a:r>
            </a:p>
          </p:txBody>
        </p:sp>
      </p:grp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8D9D845-D277-684A-AA06-A500C24B160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49949" y="4218721"/>
          <a:ext cx="10730280" cy="118698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471582">
                  <a:extLst>
                    <a:ext uri="{9D8B030D-6E8A-4147-A177-3AD203B41FA5}">
                      <a16:colId xmlns:a16="http://schemas.microsoft.com/office/drawing/2014/main" val="3288068795"/>
                    </a:ext>
                  </a:extLst>
                </a:gridCol>
                <a:gridCol w="1621319">
                  <a:extLst>
                    <a:ext uri="{9D8B030D-6E8A-4147-A177-3AD203B41FA5}">
                      <a16:colId xmlns:a16="http://schemas.microsoft.com/office/drawing/2014/main" val="2696439800"/>
                    </a:ext>
                  </a:extLst>
                </a:gridCol>
                <a:gridCol w="1667774">
                  <a:extLst>
                    <a:ext uri="{9D8B030D-6E8A-4147-A177-3AD203B41FA5}">
                      <a16:colId xmlns:a16="http://schemas.microsoft.com/office/drawing/2014/main" val="2442941549"/>
                    </a:ext>
                  </a:extLst>
                </a:gridCol>
                <a:gridCol w="1535277">
                  <a:extLst>
                    <a:ext uri="{9D8B030D-6E8A-4147-A177-3AD203B41FA5}">
                      <a16:colId xmlns:a16="http://schemas.microsoft.com/office/drawing/2014/main" val="120279385"/>
                    </a:ext>
                  </a:extLst>
                </a:gridCol>
                <a:gridCol w="1434328">
                  <a:extLst>
                    <a:ext uri="{9D8B030D-6E8A-4147-A177-3AD203B41FA5}">
                      <a16:colId xmlns:a16="http://schemas.microsoft.com/office/drawing/2014/main" val="1127750752"/>
                    </a:ext>
                  </a:extLst>
                </a:gridCol>
              </a:tblGrid>
              <a:tr h="150891">
                <a:tc>
                  <a:txBody>
                    <a:bodyPr/>
                    <a:lstStyle/>
                    <a:p>
                      <a:pPr indent="17780"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Street name change</a:t>
                      </a:r>
                      <a:endParaRPr lang="pl-PL" sz="1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Change</a:t>
                      </a:r>
                      <a:endParaRPr lang="pl-PL" sz="1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Transl.</a:t>
                      </a:r>
                      <a:endParaRPr lang="pl-PL" sz="1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pl-PL" sz="1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of change</a:t>
                      </a:r>
                      <a:endParaRPr lang="pl-PL" sz="1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extLst>
                  <a:ext uri="{0D108BD9-81ED-4DB2-BD59-A6C34878D82A}">
                    <a16:rowId xmlns:a16="http://schemas.microsoft.com/office/drawing/2014/main" val="1800167092"/>
                  </a:ext>
                </a:extLst>
              </a:tr>
              <a:tr h="150891">
                <a:tc>
                  <a:txBody>
                    <a:bodyPr/>
                    <a:lstStyle/>
                    <a:p>
                      <a:pPr indent="17780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1921 from Prussian to Polish</a:t>
                      </a:r>
                      <a:endParaRPr lang="pl-PL" sz="1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166</a:t>
                      </a:r>
                      <a:endParaRPr lang="pl-PL" sz="1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</a:t>
                      </a:r>
                      <a:endParaRPr lang="pl-PL" sz="1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315*</a:t>
                      </a:r>
                      <a:endParaRPr lang="pl-PL" sz="1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53%</a:t>
                      </a:r>
                      <a:endParaRPr lang="pl-PL" sz="1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extLst>
                  <a:ext uri="{0D108BD9-81ED-4DB2-BD59-A6C34878D82A}">
                    <a16:rowId xmlns:a16="http://schemas.microsoft.com/office/drawing/2014/main" val="1652964909"/>
                  </a:ext>
                </a:extLst>
              </a:tr>
              <a:tr h="150891">
                <a:tc>
                  <a:txBody>
                    <a:bodyPr/>
                    <a:lstStyle/>
                    <a:p>
                      <a:pPr indent="17780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1919 Prussian to 1939 Nazi German</a:t>
                      </a:r>
                      <a:endParaRPr lang="pl-PL" sz="1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</a:t>
                      </a:r>
                      <a:endParaRPr lang="pl-PL" sz="1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</a:t>
                      </a:r>
                      <a:endParaRPr lang="pl-PL" sz="1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325*</a:t>
                      </a:r>
                      <a:endParaRPr lang="pl-PL" sz="1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41%</a:t>
                      </a:r>
                      <a:endParaRPr lang="pl-PL" sz="1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extLst>
                  <a:ext uri="{0D108BD9-81ED-4DB2-BD59-A6C34878D82A}">
                    <a16:rowId xmlns:a16="http://schemas.microsoft.com/office/drawing/2014/main" val="1905416318"/>
                  </a:ext>
                </a:extLst>
              </a:tr>
              <a:tr h="364025">
                <a:tc>
                  <a:txBody>
                    <a:bodyPr/>
                    <a:lstStyle/>
                    <a:p>
                      <a:pPr indent="17780"/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1939 Polish to Nazi German</a:t>
                      </a:r>
                      <a:endParaRPr lang="pl-PL" sz="1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indent="17780" algn="r"/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346</a:t>
                      </a:r>
                      <a:endParaRPr lang="pl-PL" sz="1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indent="17780" algn="r"/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</a:t>
                      </a:r>
                      <a:endParaRPr lang="pl-PL" sz="1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indent="17780" algn="r"/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451</a:t>
                      </a:r>
                      <a:endParaRPr lang="pl-PL" sz="1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indent="17780" algn="r"/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77%</a:t>
                      </a:r>
                      <a:endParaRPr lang="pl-PL" sz="1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extLst>
                  <a:ext uri="{0D108BD9-81ED-4DB2-BD59-A6C34878D82A}">
                    <a16:rowId xmlns:a16="http://schemas.microsoft.com/office/drawing/2014/main" val="306945938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BD13FC4-45E3-D841-A74E-3710F7070A89}"/>
              </a:ext>
            </a:extLst>
          </p:cNvPr>
          <p:cNvSpPr txBox="1"/>
          <p:nvPr/>
        </p:nvSpPr>
        <p:spPr>
          <a:xfrm>
            <a:off x="711124" y="5988676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</a:t>
            </a: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numbers</a:t>
            </a: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  <a:r>
              <a:rPr 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identitcal</a:t>
            </a: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but Ring </a:t>
            </a:r>
            <a:r>
              <a:rPr 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</a:t>
            </a: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been</a:t>
            </a: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divided</a:t>
            </a: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bigger</a:t>
            </a: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secions</a:t>
            </a: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the </a:t>
            </a:r>
            <a:r>
              <a:rPr 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Polish</a:t>
            </a: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administration</a:t>
            </a: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hence</a:t>
            </a: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streets</a:t>
            </a: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8F572-1E78-4FC7-AB14-5F7DD3E0868C}"/>
              </a:ext>
            </a:extLst>
          </p:cNvPr>
          <p:cNvSpPr/>
          <p:nvPr/>
        </p:nvSpPr>
        <p:spPr>
          <a:xfrm>
            <a:off x="3109413" y="2248015"/>
            <a:ext cx="7158810" cy="3514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 err="1"/>
              <a:t>No</a:t>
            </a:r>
            <a:r>
              <a:rPr lang="de-DE" sz="2800" dirty="0"/>
              <a:t> time </a:t>
            </a:r>
            <a:r>
              <a:rPr lang="de-DE" sz="2800" dirty="0" err="1"/>
              <a:t>for</a:t>
            </a:r>
            <a:r>
              <a:rPr lang="de-DE" sz="2800" dirty="0"/>
              <a:t> </a:t>
            </a:r>
            <a:r>
              <a:rPr lang="de-DE" sz="2800" dirty="0" err="1"/>
              <a:t>this</a:t>
            </a:r>
            <a:r>
              <a:rPr lang="de-DE" sz="2800" dirty="0"/>
              <a:t> </a:t>
            </a:r>
            <a:r>
              <a:rPr lang="de-DE" sz="2800" dirty="0" err="1"/>
              <a:t>unfortunately</a:t>
            </a:r>
            <a:r>
              <a:rPr lang="de-DE" sz="2800" dirty="0"/>
              <a:t> … </a:t>
            </a:r>
            <a:r>
              <a:rPr lang="de-DE" sz="2800" dirty="0" err="1"/>
              <a:t>we</a:t>
            </a:r>
            <a:r>
              <a:rPr lang="de-DE" sz="2800" dirty="0"/>
              <a:t> </a:t>
            </a:r>
            <a:r>
              <a:rPr lang="de-DE" sz="2800" dirty="0" err="1"/>
              <a:t>are</a:t>
            </a:r>
            <a:r>
              <a:rPr lang="de-DE" sz="2800" dirty="0"/>
              <a:t> </a:t>
            </a:r>
            <a:r>
              <a:rPr lang="de-DE" sz="2800" dirty="0" err="1"/>
              <a:t>already</a:t>
            </a:r>
            <a:r>
              <a:rPr lang="de-DE" sz="2800" dirty="0"/>
              <a:t> </a:t>
            </a:r>
            <a:r>
              <a:rPr lang="de-DE" sz="2800" dirty="0" err="1"/>
              <a:t>over</a:t>
            </a:r>
            <a:r>
              <a:rPr lang="de-DE" sz="2800" dirty="0"/>
              <a:t> time </a:t>
            </a:r>
          </a:p>
          <a:p>
            <a:pPr algn="ctr"/>
            <a:endParaRPr lang="de-DE" sz="2800" dirty="0"/>
          </a:p>
          <a:p>
            <a:pPr algn="ctr"/>
            <a:r>
              <a:rPr lang="de-DE" sz="2800" dirty="0"/>
              <a:t>I will </a:t>
            </a:r>
            <a:r>
              <a:rPr lang="de-DE" sz="2800" dirty="0" err="1"/>
              <a:t>delete</a:t>
            </a:r>
            <a:r>
              <a:rPr lang="de-DE" sz="2800" dirty="0"/>
              <a:t> </a:t>
            </a:r>
            <a:r>
              <a:rPr lang="de-DE" sz="2800" dirty="0" err="1"/>
              <a:t>the</a:t>
            </a:r>
            <a:r>
              <a:rPr lang="de-DE" sz="2800" dirty="0"/>
              <a:t> </a:t>
            </a:r>
            <a:r>
              <a:rPr lang="de-DE" sz="2800" dirty="0" err="1"/>
              <a:t>slide</a:t>
            </a:r>
            <a:r>
              <a:rPr lang="de-DE" sz="2800" dirty="0"/>
              <a:t> </a:t>
            </a:r>
            <a:r>
              <a:rPr lang="de-DE" sz="2800" dirty="0" err="1"/>
              <a:t>unless</a:t>
            </a:r>
            <a:r>
              <a:rPr lang="de-DE" sz="2800" dirty="0"/>
              <a:t> </a:t>
            </a:r>
            <a:r>
              <a:rPr lang="de-DE" sz="2800" dirty="0" err="1"/>
              <a:t>you</a:t>
            </a:r>
            <a:r>
              <a:rPr lang="de-DE" sz="2800" dirty="0"/>
              <a:t> </a:t>
            </a:r>
            <a:r>
              <a:rPr lang="de-DE" sz="2800" dirty="0" err="1"/>
              <a:t>insist</a:t>
            </a:r>
            <a:r>
              <a:rPr lang="de-DE" sz="2800" dirty="0"/>
              <a:t> … but </a:t>
            </a:r>
            <a:r>
              <a:rPr lang="de-DE" sz="2800" dirty="0" err="1"/>
              <a:t>then</a:t>
            </a:r>
            <a:r>
              <a:rPr lang="de-DE" sz="2800" dirty="0"/>
              <a:t> </a:t>
            </a:r>
            <a:r>
              <a:rPr lang="de-DE" sz="2800" dirty="0" err="1"/>
              <a:t>something</a:t>
            </a:r>
            <a:r>
              <a:rPr lang="de-DE" sz="2800" dirty="0"/>
              <a:t> </a:t>
            </a:r>
            <a:r>
              <a:rPr lang="de-DE" sz="2800" dirty="0" err="1"/>
              <a:t>else</a:t>
            </a:r>
            <a:r>
              <a:rPr lang="de-DE" sz="2800" dirty="0"/>
              <a:t> will </a:t>
            </a:r>
            <a:r>
              <a:rPr lang="de-DE" sz="2800" dirty="0" err="1"/>
              <a:t>need</a:t>
            </a:r>
            <a:r>
              <a:rPr lang="de-DE" sz="2800" dirty="0"/>
              <a:t> </a:t>
            </a:r>
            <a:r>
              <a:rPr lang="de-DE" sz="2800" dirty="0" err="1"/>
              <a:t>to</a:t>
            </a:r>
            <a:r>
              <a:rPr lang="de-DE" sz="2800" dirty="0"/>
              <a:t> </a:t>
            </a:r>
            <a:r>
              <a:rPr lang="de-DE" sz="2800" dirty="0" err="1"/>
              <a:t>go</a:t>
            </a:r>
            <a:r>
              <a:rPr lang="de-DE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85796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8F30A-B5E0-524B-96B2-1BA158C08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365125"/>
            <a:ext cx="10995991" cy="1325563"/>
          </a:xfrm>
        </p:spPr>
        <p:txBody>
          <a:bodyPr>
            <a:normAutofit/>
          </a:bodyPr>
          <a:lstStyle/>
          <a:p>
            <a:r>
              <a:rPr lang="pl-PL" sz="40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Conclusion 1: Similarities in the patterns of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11D63-AF88-5B40-997D-17B4A1BF7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1560118"/>
            <a:ext cx="11529391" cy="476448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de-DE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Semantics</a:t>
            </a:r>
            <a:r>
              <a:rPr lang="de-DE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street</a:t>
            </a:r>
            <a:r>
              <a:rPr lang="de-DE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names</a:t>
            </a:r>
            <a:r>
              <a:rPr lang="de-DE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63525" indent="-263525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R</a:t>
            </a:r>
            <a:r>
              <a:rPr lang="pl-PL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enamings focusse</a:t>
            </a:r>
            <a:r>
              <a:rPr lang="de-DE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pl-PL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personal names, in particular of political and military leaders</a:t>
            </a:r>
            <a:endParaRPr lang="de-DE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3525" indent="-263525">
              <a:lnSpc>
                <a:spcPct val="120000"/>
              </a:lnSpc>
              <a:spcBef>
                <a:spcPts val="0"/>
              </a:spcBef>
              <a:buNone/>
            </a:pPr>
            <a:endParaRPr lang="de-DE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3525" indent="-263525">
              <a:lnSpc>
                <a:spcPct val="120000"/>
              </a:lnSpc>
              <a:spcBef>
                <a:spcPts val="0"/>
              </a:spcBef>
              <a:buNone/>
            </a:pPr>
            <a:endParaRPr lang="pl-PL" sz="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de-DE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Geography</a:t>
            </a:r>
            <a:r>
              <a:rPr lang="de-DE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street</a:t>
            </a:r>
            <a:r>
              <a:rPr lang="de-DE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names</a:t>
            </a:r>
            <a:r>
              <a:rPr lang="de-DE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63525" indent="-263525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L</a:t>
            </a:r>
            <a:r>
              <a:rPr lang="pl-PL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ong thoroughfares leading out of the city most prone to change</a:t>
            </a:r>
            <a:endParaRPr lang="de-DE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3525" indent="-263525">
              <a:lnSpc>
                <a:spcPct val="120000"/>
              </a:lnSpc>
              <a:spcBef>
                <a:spcPts val="0"/>
              </a:spcBef>
              <a:buNone/>
            </a:pPr>
            <a:endParaRPr lang="de-DE" sz="1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3525" indent="-263525">
              <a:lnSpc>
                <a:spcPct val="120000"/>
              </a:lnSpc>
              <a:spcBef>
                <a:spcPts val="0"/>
              </a:spcBef>
              <a:buNone/>
            </a:pPr>
            <a:endParaRPr lang="pl-PL" sz="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de-DE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Timeline </a:t>
            </a:r>
            <a:r>
              <a:rPr lang="de-DE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changes</a:t>
            </a:r>
            <a:r>
              <a:rPr lang="de-DE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536575" indent="-273050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-"/>
            </a:pPr>
            <a:r>
              <a:rPr lang="de-DE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pl-PL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nset of a new regime</a:t>
            </a:r>
            <a:r>
              <a:rPr lang="de-DE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pl-PL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peaks of change </a:t>
            </a:r>
            <a:endParaRPr lang="de-DE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6575" indent="-273050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-"/>
            </a:pPr>
            <a:r>
              <a:rPr lang="de-DE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</a:t>
            </a:r>
            <a:r>
              <a:rPr lang="pl-PL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the system stablize</a:t>
            </a:r>
            <a:r>
              <a:rPr lang="de-DE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s: </a:t>
            </a:r>
            <a:r>
              <a:rPr lang="pl-PL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 and more balanced rate of change</a:t>
            </a:r>
            <a:endParaRPr lang="de-DE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6575" indent="-273050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-"/>
            </a:pPr>
            <a:endParaRPr lang="de-DE" sz="1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6575" indent="-273050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-"/>
            </a:pPr>
            <a:endParaRPr lang="pl-PL" sz="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de-DE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Relationship</a:t>
            </a:r>
            <a:r>
              <a:rPr lang="de-DE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between</a:t>
            </a:r>
            <a:r>
              <a:rPr lang="de-DE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type </a:t>
            </a:r>
            <a:r>
              <a:rPr lang="de-DE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regime</a:t>
            </a:r>
            <a:r>
              <a:rPr lang="de-DE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ideological</a:t>
            </a:r>
            <a:r>
              <a:rPr lang="de-DE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marking</a:t>
            </a:r>
            <a:r>
              <a:rPr lang="de-DE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536575" indent="-273050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-"/>
            </a:pPr>
            <a:r>
              <a:rPr lang="pl-PL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Nazi and communist administration</a:t>
            </a:r>
            <a:r>
              <a:rPr lang="de-DE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pl-PL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extensive ideological marking of the commemorative cityscape </a:t>
            </a:r>
            <a:endParaRPr lang="de-DE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6575" indent="-273050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-"/>
            </a:pPr>
            <a:r>
              <a:rPr lang="de-DE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pl-PL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emocratic governments post</a:t>
            </a:r>
            <a:r>
              <a:rPr lang="de-DE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pl-PL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WWI in both Leipzig and Poznań and post</a:t>
            </a:r>
            <a:r>
              <a:rPr lang="de-DE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pl-PL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1989 in Leipzig</a:t>
            </a:r>
            <a:r>
              <a:rPr lang="de-DE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533400" indent="-269875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de-DE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attempt</a:t>
            </a:r>
            <a:r>
              <a:rPr lang="de-DE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avoid</a:t>
            </a:r>
            <a:r>
              <a:rPr lang="de-DE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inscribing</a:t>
            </a:r>
            <a:r>
              <a:rPr lang="de-DE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political</a:t>
            </a:r>
            <a:r>
              <a:rPr lang="de-DE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ideology</a:t>
            </a:r>
            <a:endParaRPr lang="pl-PL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4551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09EB3-F411-A547-BDF7-B48BEB0F4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00" y="356400"/>
            <a:ext cx="10515600" cy="1325563"/>
          </a:xfrm>
        </p:spPr>
        <p:txBody>
          <a:bodyPr/>
          <a:lstStyle/>
          <a:p>
            <a:r>
              <a:rPr lang="pl-PL" sz="40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Conclusion 2: Idiosyncrasies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62C54-6557-8A49-81F7-A78427170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400" y="1825625"/>
            <a:ext cx="11039573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pl-PL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Poznań</a:t>
            </a:r>
            <a:r>
              <a:rPr lang="de-DE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pl-PL" sz="2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pl-PL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additional variables influencing the spatio-temporal patterns of renamings: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buAutoNum type="arabicParenBoth"/>
            </a:pPr>
            <a:r>
              <a:rPr lang="pl-PL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 in the national identity of the city administration </a:t>
            </a:r>
            <a:endParaRPr lang="de-DE" sz="2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2913" indent="-442913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de-DE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pl-PL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 of the names of artists, poets, scientists, geographical names</a:t>
            </a:r>
          </a:p>
          <a:p>
            <a:pPr marL="442913" indent="-442913">
              <a:lnSpc>
                <a:spcPct val="110000"/>
              </a:lnSpc>
              <a:spcBef>
                <a:spcPts val="0"/>
              </a:spcBef>
              <a:buNone/>
            </a:pPr>
            <a:r>
              <a:rPr lang="pl-PL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(2) change in the language of administration </a:t>
            </a:r>
            <a:endParaRPr lang="de-DE" sz="2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2913" indent="-442913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de-DE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pl-PL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translation of landmark, nature related and topological names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pl-PL" sz="2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pl-PL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</a:t>
            </a:r>
            <a:r>
              <a:rPr lang="de-DE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pl-PL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emergence of an additional analytic category</a:t>
            </a:r>
            <a:r>
              <a:rPr lang="de-DE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pl-PL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pl-PL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ranslated names</a:t>
            </a:r>
            <a:endParaRPr lang="de-DE" sz="2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pl-PL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necessity to analyse the changes not only year by year, but across all periods.</a:t>
            </a:r>
          </a:p>
          <a:p>
            <a:pPr marL="0" indent="0">
              <a:buNone/>
            </a:pPr>
            <a:endParaRPr lang="pl-PL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7176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35D2E-6C3B-FD43-BDFB-F50C4DD19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00" y="365125"/>
            <a:ext cx="10515600" cy="1325563"/>
          </a:xfrm>
        </p:spPr>
        <p:txBody>
          <a:bodyPr/>
          <a:lstStyle/>
          <a:p>
            <a:r>
              <a:rPr lang="pl-PL" sz="4000" b="1" dirty="0">
                <a:latin typeface="Calibri" panose="020F0502020204030204" pitchFamily="34" charset="0"/>
                <a:cs typeface="Calibri" panose="020F0502020204030204" pitchFamily="34" charset="0"/>
              </a:rPr>
              <a:t>Conclusion </a:t>
            </a:r>
            <a:r>
              <a:rPr lang="de-DE" sz="40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pl-PL" sz="40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pl-PL" sz="40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Methodological remarks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BBE6EB-7FE8-7845-B221-6B277DA87288}"/>
              </a:ext>
            </a:extLst>
          </p:cNvPr>
          <p:cNvGrpSpPr/>
          <p:nvPr/>
        </p:nvGrpSpPr>
        <p:grpSpPr>
          <a:xfrm>
            <a:off x="489048" y="1646101"/>
            <a:ext cx="6703604" cy="4696276"/>
            <a:chOff x="489048" y="1646101"/>
            <a:chExt cx="6135250" cy="469627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ED9879-4643-1945-A2E6-CE4A47001A65}"/>
                </a:ext>
              </a:extLst>
            </p:cNvPr>
            <p:cNvSpPr txBox="1"/>
            <p:nvPr/>
          </p:nvSpPr>
          <p:spPr>
            <a:xfrm>
              <a:off x="489048" y="4095608"/>
              <a:ext cx="2739887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lang="pl-PL" sz="2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patiotemporal maps</a:t>
              </a:r>
              <a:r>
                <a:rPr lang="de-DE" sz="2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pl-PL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79388" indent="-179388"/>
              <a:r>
                <a:rPr lang="pl-PL" sz="2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 extent of ideological marking of the city</a:t>
              </a:r>
              <a:endParaRPr lang="de-DE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79388" indent="-179388"/>
              <a:endParaRPr lang="pl-PL" sz="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79388" indent="-179388"/>
              <a:r>
                <a:rPr lang="pl-PL" sz="2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 compression of eras of different length into one frame</a:t>
              </a:r>
            </a:p>
          </p:txBody>
        </p:sp>
        <p:pic>
          <p:nvPicPr>
            <p:cNvPr id="6" name="Picture 5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E56A2171-CDFB-2249-98BB-189B06A51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354" y="1646101"/>
              <a:ext cx="2629277" cy="218419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8E6F6B2-06F4-1B44-90F6-FEF6B4FDF39F}"/>
                </a:ext>
              </a:extLst>
            </p:cNvPr>
            <p:cNvSpPr txBox="1"/>
            <p:nvPr/>
          </p:nvSpPr>
          <p:spPr>
            <a:xfrm>
              <a:off x="3582924" y="4089521"/>
              <a:ext cx="304137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9388" indent="-179388"/>
              <a:r>
                <a:rPr lang="de-DE" sz="2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</a:t>
              </a:r>
              <a:r>
                <a:rPr lang="pl-PL" sz="2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enamings by year</a:t>
              </a:r>
              <a:r>
                <a:rPr lang="de-DE" sz="2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pl-PL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79388" indent="-179388"/>
              <a:r>
                <a:rPr lang="pl-PL" sz="2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 clear representation of the peaks of ideological change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E17B23-CDC0-CE4E-8A5F-4922A5718BF6}"/>
              </a:ext>
            </a:extLst>
          </p:cNvPr>
          <p:cNvGrpSpPr/>
          <p:nvPr/>
        </p:nvGrpSpPr>
        <p:grpSpPr>
          <a:xfrm>
            <a:off x="7905134" y="1690688"/>
            <a:ext cx="4161175" cy="4420805"/>
            <a:chOff x="3876261" y="2141359"/>
            <a:chExt cx="3041374" cy="3668036"/>
          </a:xfrm>
        </p:grpSpPr>
        <p:pic>
          <p:nvPicPr>
            <p:cNvPr id="14" name="Grafik 44">
              <a:extLst>
                <a:ext uri="{FF2B5EF4-FFF2-40B4-BE49-F238E27FC236}">
                  <a16:creationId xmlns:a16="http://schemas.microsoft.com/office/drawing/2014/main" id="{E5BD3A46-8887-F244-96DF-93C01F0E60FF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876261" y="2141359"/>
              <a:ext cx="2834675" cy="152248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B534067-FF64-F344-A0D7-1E70B598F38B}"/>
                </a:ext>
              </a:extLst>
            </p:cNvPr>
            <p:cNvSpPr txBox="1"/>
            <p:nvPr/>
          </p:nvSpPr>
          <p:spPr>
            <a:xfrm>
              <a:off x="3876261" y="4104808"/>
              <a:ext cx="3041374" cy="1704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  <a:r>
                <a:rPr lang="pl-PL" sz="2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ormalisation of renamings </a:t>
              </a:r>
              <a:r>
                <a:rPr lang="pl-PL" sz="2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by year within a </a:t>
              </a:r>
              <a:r>
                <a:rPr lang="de-DE" sz="22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specific</a:t>
              </a:r>
              <a:r>
                <a:rPr lang="de-DE" sz="2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l-PL" sz="2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period</a:t>
              </a:r>
              <a:r>
                <a:rPr lang="de-DE" sz="2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  <a:p>
              <a:endParaRPr lang="pl-PL" sz="7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63525" indent="-263525"/>
              <a:r>
                <a:rPr lang="pl-PL" sz="2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 </a:t>
              </a:r>
              <a:r>
                <a:rPr lang="de-DE" sz="2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	</a:t>
              </a:r>
              <a:r>
                <a:rPr lang="pl-PL" sz="2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balanced representation of the intensity of ideological marking</a:t>
              </a:r>
              <a:endParaRPr lang="de-DE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63525" indent="-263525"/>
              <a:endParaRPr lang="de-DE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63525" indent="-263525"/>
              <a:r>
                <a:rPr lang="de-DE" sz="2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 	</a:t>
              </a:r>
              <a:r>
                <a:rPr lang="de-DE" sz="22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no</a:t>
              </a:r>
              <a:r>
                <a:rPr lang="de-DE" sz="2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22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spatial</a:t>
              </a:r>
              <a:r>
                <a:rPr lang="de-DE" sz="2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22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information</a:t>
              </a:r>
              <a:r>
                <a:rPr lang="de-DE" sz="2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pl-PL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80AA6F1-7718-AC4A-AFD0-AB184F1134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482" b="1051"/>
          <a:stretch/>
        </p:blipFill>
        <p:spPr>
          <a:xfrm>
            <a:off x="3636065" y="2109328"/>
            <a:ext cx="4139651" cy="125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0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036B6-3A6B-044D-8FEE-9581582940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70756"/>
            <a:ext cx="11472000" cy="51872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ea typeface="Arial" panose="020B0604020202020204" pitchFamily="34" charset="0"/>
              </a:rPr>
              <a:t>Comparative analysis of changes in state-ideological identity politics in public space </a:t>
            </a:r>
          </a:p>
          <a:p>
            <a:pPr marL="0" indent="0">
              <a:buNone/>
            </a:pPr>
            <a:r>
              <a:rPr lang="en-US" sz="2400" dirty="0">
                <a:ea typeface="Arial" panose="020B0604020202020204" pitchFamily="34" charset="0"/>
              </a:rPr>
              <a:t>Ongoing revision of the </a:t>
            </a:r>
            <a:r>
              <a:rPr lang="en-US" sz="2400" dirty="0"/>
              <a:t>“ideological robe of the city” </a:t>
            </a:r>
            <a:r>
              <a:rPr lang="en-US" sz="2400" dirty="0" err="1"/>
              <a:t>Zieliński</a:t>
            </a:r>
            <a:r>
              <a:rPr lang="en-US" sz="2400" dirty="0"/>
              <a:t> (1994) </a:t>
            </a:r>
          </a:p>
          <a:p>
            <a:pPr marL="0" indent="0">
              <a:buNone/>
            </a:pPr>
            <a:r>
              <a:rPr lang="en-GB" sz="2400" b="1" dirty="0">
                <a:ea typeface="Arial" panose="020B0604020202020204" pitchFamily="34" charset="0"/>
              </a:rPr>
              <a:t>T</a:t>
            </a:r>
            <a:r>
              <a:rPr lang="pl-PL" sz="2400" b="1" dirty="0">
                <a:ea typeface="Arial" panose="020B0604020202020204" pitchFamily="34" charset="0"/>
              </a:rPr>
              <a:t>wo large regional centres</a:t>
            </a:r>
            <a:r>
              <a:rPr lang="de-DE" sz="2400" b="1" dirty="0">
                <a:ea typeface="Arial" panose="020B0604020202020204" pitchFamily="34" charset="0"/>
              </a:rPr>
              <a:t>:</a:t>
            </a:r>
            <a:r>
              <a:rPr lang="pl-PL" sz="2400" b="1" dirty="0">
                <a:ea typeface="Arial" panose="020B0604020202020204" pitchFamily="34" charset="0"/>
              </a:rPr>
              <a:t> </a:t>
            </a:r>
            <a:endParaRPr lang="en-GB" sz="2400" b="1" dirty="0">
              <a:ea typeface="Arial" panose="020B0604020202020204" pitchFamily="34" charset="0"/>
            </a:endParaRPr>
          </a:p>
          <a:p>
            <a:pPr marL="363538" indent="-363538">
              <a:buNone/>
            </a:pPr>
            <a:endParaRPr lang="en-GB" sz="2400" dirty="0">
              <a:ea typeface="Arial" panose="020B0604020202020204" pitchFamily="34" charset="0"/>
            </a:endParaRPr>
          </a:p>
          <a:p>
            <a:pPr marL="363538" indent="-363538">
              <a:buNone/>
            </a:pPr>
            <a:r>
              <a:rPr lang="pl-PL" sz="2400" b="1" dirty="0">
                <a:ea typeface="Arial" panose="020B0604020202020204" pitchFamily="34" charset="0"/>
              </a:rPr>
              <a:t>Poznań</a:t>
            </a:r>
            <a:r>
              <a:rPr lang="en-GB" sz="2400" b="1" dirty="0">
                <a:ea typeface="Arial" panose="020B0604020202020204" pitchFamily="34" charset="0"/>
              </a:rPr>
              <a:t> (Poland):</a:t>
            </a:r>
          </a:p>
          <a:p>
            <a:pPr marL="363538" indent="-363538">
              <a:buNone/>
            </a:pPr>
            <a:r>
              <a:rPr lang="en-US" sz="2400" dirty="0">
                <a:ea typeface="Arial" panose="020B0604020202020204" pitchFamily="34" charset="0"/>
              </a:rPr>
              <a:t>	pop, 535,000</a:t>
            </a:r>
          </a:p>
          <a:p>
            <a:pPr marL="363538" indent="-363538">
              <a:buNone/>
            </a:pPr>
            <a:r>
              <a:rPr lang="en-US" sz="2400" dirty="0">
                <a:ea typeface="Arial" panose="020B0604020202020204" pitchFamily="34" charset="0"/>
              </a:rPr>
              <a:t>	2,582 streets </a:t>
            </a:r>
          </a:p>
          <a:p>
            <a:pPr marL="363538" indent="-363538">
              <a:buNone/>
            </a:pPr>
            <a:endParaRPr lang="en-US" sz="2400" dirty="0">
              <a:ea typeface="Arial" panose="020B0604020202020204" pitchFamily="34" charset="0"/>
            </a:endParaRPr>
          </a:p>
          <a:p>
            <a:pPr marL="363538" indent="-363538">
              <a:buNone/>
            </a:pPr>
            <a:r>
              <a:rPr lang="pl-PL" sz="2400" b="1" dirty="0">
                <a:ea typeface="Arial" panose="020B0604020202020204" pitchFamily="34" charset="0"/>
              </a:rPr>
              <a:t>Leipzig </a:t>
            </a:r>
            <a:r>
              <a:rPr lang="en-GB" sz="2400" b="1" dirty="0">
                <a:ea typeface="Arial" panose="020B0604020202020204" pitchFamily="34" charset="0"/>
              </a:rPr>
              <a:t>(Germany):</a:t>
            </a:r>
          </a:p>
          <a:p>
            <a:pPr marL="363538" indent="-363538">
              <a:buNone/>
            </a:pPr>
            <a:r>
              <a:rPr lang="en-US" sz="2400" dirty="0">
                <a:ea typeface="Arial" panose="020B0604020202020204" pitchFamily="34" charset="0"/>
              </a:rPr>
              <a:t>	pop. 587,000</a:t>
            </a:r>
          </a:p>
          <a:p>
            <a:pPr marL="363538" indent="-363538">
              <a:buNone/>
            </a:pPr>
            <a:r>
              <a:rPr lang="en-US" sz="2400" dirty="0">
                <a:ea typeface="Arial" panose="020B0604020202020204" pitchFamily="34" charset="0"/>
              </a:rPr>
              <a:t>	2,325 streets </a:t>
            </a:r>
            <a:endParaRPr lang="en-GB" sz="2400" dirty="0">
              <a:ea typeface="Arial" panose="020B0604020202020204" pitchFamily="34" charset="0"/>
            </a:endParaRPr>
          </a:p>
          <a:p>
            <a:pPr marL="363538" indent="-363538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B346982-3D64-4A2F-9471-0244263CB01E}"/>
              </a:ext>
            </a:extLst>
          </p:cNvPr>
          <p:cNvSpPr txBox="1">
            <a:spLocks/>
          </p:cNvSpPr>
          <p:nvPr/>
        </p:nvSpPr>
        <p:spPr>
          <a:xfrm>
            <a:off x="720000" y="720000"/>
            <a:ext cx="10058400" cy="9414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5E595DE-CB00-4FA7-AD28-23BDB858B99C}"/>
              </a:ext>
            </a:extLst>
          </p:cNvPr>
          <p:cNvGrpSpPr/>
          <p:nvPr/>
        </p:nvGrpSpPr>
        <p:grpSpPr>
          <a:xfrm>
            <a:off x="3531426" y="3100813"/>
            <a:ext cx="8523136" cy="3551307"/>
            <a:chOff x="3259051" y="2711707"/>
            <a:chExt cx="8523136" cy="3551307"/>
          </a:xfrm>
        </p:grpSpPr>
        <p:pic>
          <p:nvPicPr>
            <p:cNvPr id="9" name="Grafik 4">
              <a:extLst>
                <a:ext uri="{FF2B5EF4-FFF2-40B4-BE49-F238E27FC236}">
                  <a16:creationId xmlns:a16="http://schemas.microsoft.com/office/drawing/2014/main" id="{9259D01F-95A8-474A-8C80-B86FB59AA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59051" y="2711707"/>
              <a:ext cx="8523136" cy="3551307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40D3EF6-2A7B-468F-8230-2DA14113AD2F}"/>
                </a:ext>
              </a:extLst>
            </p:cNvPr>
            <p:cNvSpPr/>
            <p:nvPr/>
          </p:nvSpPr>
          <p:spPr>
            <a:xfrm>
              <a:off x="5298025" y="4729968"/>
              <a:ext cx="797975" cy="49340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C1E56F-9A44-41CD-9718-74DEDEA08DCE}"/>
                </a:ext>
              </a:extLst>
            </p:cNvPr>
            <p:cNvSpPr/>
            <p:nvPr/>
          </p:nvSpPr>
          <p:spPr>
            <a:xfrm>
              <a:off x="9032869" y="3304089"/>
              <a:ext cx="797975" cy="49340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0560407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031938-0D4C-4741-97C3-647DFB11B756}"/>
              </a:ext>
            </a:extLst>
          </p:cNvPr>
          <p:cNvSpPr txBox="1"/>
          <p:nvPr/>
        </p:nvSpPr>
        <p:spPr>
          <a:xfrm>
            <a:off x="2097653" y="1956518"/>
            <a:ext cx="7156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listening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926115-0A1E-5A40-B49E-1F8D21E94339}"/>
              </a:ext>
            </a:extLst>
          </p:cNvPr>
          <p:cNvSpPr txBox="1"/>
          <p:nvPr/>
        </p:nvSpPr>
        <p:spPr>
          <a:xfrm>
            <a:off x="1411356" y="3494887"/>
            <a:ext cx="882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rgbClr val="002060"/>
                </a:solidFill>
              </a:rPr>
              <a:t>http://</a:t>
            </a:r>
            <a:r>
              <a:rPr lang="pl-PL" sz="3600" dirty="0" err="1">
                <a:solidFill>
                  <a:srgbClr val="002060"/>
                </a:solidFill>
              </a:rPr>
              <a:t>mill.wa.amu.edu.pl</a:t>
            </a:r>
            <a:r>
              <a:rPr lang="pl-PL" sz="3600" dirty="0">
                <a:solidFill>
                  <a:srgbClr val="002060"/>
                </a:solidFill>
              </a:rPr>
              <a:t>/</a:t>
            </a:r>
            <a:r>
              <a:rPr lang="pl-PL" sz="3600" dirty="0" err="1">
                <a:solidFill>
                  <a:srgbClr val="002060"/>
                </a:solidFill>
              </a:rPr>
              <a:t>beethoven_project</a:t>
            </a:r>
            <a:endParaRPr lang="pl-PL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7848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35D2E-6C3B-FD43-BDFB-F50C4DD19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5081"/>
          </a:xfrm>
        </p:spPr>
        <p:txBody>
          <a:bodyPr>
            <a:normAutofit/>
          </a:bodyPr>
          <a:lstStyle/>
          <a:p>
            <a:r>
              <a:rPr lang="pl-PL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Methodological</a:t>
            </a:r>
            <a:r>
              <a:rPr lang="pl-PL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remarks</a:t>
            </a:r>
            <a:endParaRPr lang="pl-PL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2B1AB3-49DF-CD43-99A1-C56DACFA8586}"/>
              </a:ext>
            </a:extLst>
          </p:cNvPr>
          <p:cNvSpPr txBox="1"/>
          <p:nvPr/>
        </p:nvSpPr>
        <p:spPr>
          <a:xfrm>
            <a:off x="8274537" y="1663128"/>
            <a:ext cx="343204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pl-PL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combination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l-PL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quantitative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pl-PL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qualitative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analyses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pl-PL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l-PL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quantitative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 </a:t>
            </a:r>
            <a:r>
              <a:rPr lang="pl-PL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insight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pl-PL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pl-PL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commemorative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cityscapes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DB4CE6-A1B9-8C47-BC95-C8C37BFF84BB}"/>
              </a:ext>
            </a:extLst>
          </p:cNvPr>
          <p:cNvSpPr txBox="1"/>
          <p:nvPr/>
        </p:nvSpPr>
        <p:spPr>
          <a:xfrm>
            <a:off x="838200" y="1263018"/>
            <a:ext cx="6617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CDA of </a:t>
            </a:r>
            <a:r>
              <a:rPr lang="pl-PL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newspaper</a:t>
            </a: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articles</a:t>
            </a: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F53C2A-7451-E047-9EE8-F063533CF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66390"/>
            <a:ext cx="3804265" cy="24299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A443578-080D-AA44-B1EC-97C286B0B5EC}"/>
              </a:ext>
            </a:extLst>
          </p:cNvPr>
          <p:cNvSpPr txBox="1"/>
          <p:nvPr/>
        </p:nvSpPr>
        <p:spPr>
          <a:xfrm>
            <a:off x="838199" y="4394433"/>
            <a:ext cx="411725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Ethnographic</a:t>
            </a: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interviews</a:t>
            </a: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pl-PL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differences</a:t>
            </a: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small </a:t>
            </a:r>
            <a:r>
              <a:rPr lang="pl-PL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towns</a:t>
            </a: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big </a:t>
            </a:r>
            <a:r>
              <a:rPr lang="pl-PL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cities</a:t>
            </a:r>
            <a:endParaRPr lang="pl-P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pl-PL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activists</a:t>
            </a:r>
            <a:endParaRPr lang="pl-P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pl-PL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semantic</a:t>
            </a: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bleaching</a:t>
            </a: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pl-PL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normalisation</a:t>
            </a: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l-PL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names</a:t>
            </a:r>
            <a:endParaRPr lang="pl-P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Os. Kraju Rad &gt; Kra Jurat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24E78E-365C-4E4C-BB00-579F2E0AE1D3}"/>
              </a:ext>
            </a:extLst>
          </p:cNvPr>
          <p:cNvSpPr txBox="1"/>
          <p:nvPr/>
        </p:nvSpPr>
        <p:spPr>
          <a:xfrm>
            <a:off x="5088193" y="1765940"/>
            <a:ext cx="20156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</a:t>
            </a: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renaming</a:t>
            </a: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a </a:t>
            </a:r>
            <a:r>
              <a:rPr lang="pl-PL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</a:t>
            </a: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</a:t>
            </a: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pl-PL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political</a:t>
            </a: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issues</a:t>
            </a:r>
            <a:endParaRPr lang="pl-P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2800E5-6F7F-9243-B51B-57E6C1F9DB63}"/>
              </a:ext>
            </a:extLst>
          </p:cNvPr>
          <p:cNvSpPr txBox="1"/>
          <p:nvPr/>
        </p:nvSpPr>
        <p:spPr>
          <a:xfrm>
            <a:off x="5088193" y="5040764"/>
            <a:ext cx="673018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Fabiszak</a:t>
            </a:r>
            <a:r>
              <a:rPr lang="pl-PL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M. – R. </a:t>
            </a:r>
            <a:r>
              <a:rPr lang="pl-PL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Rubdy</a:t>
            </a:r>
            <a:r>
              <a:rPr lang="pl-PL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2021. 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”Media debates over the renaming of the cityscape”. </a:t>
            </a:r>
            <a:r>
              <a:rPr lang="pl-PL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Linguistics</a:t>
            </a:r>
            <a:r>
              <a:rPr lang="pl-PL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Vanguard</a:t>
            </a:r>
            <a:r>
              <a:rPr lang="pl-PL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r>
              <a:rPr lang="pl-PL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Brzezińska A. W. – M. </a:t>
            </a:r>
            <a:r>
              <a:rPr lang="pl-PL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Fabiszak</a:t>
            </a:r>
            <a:r>
              <a:rPr lang="pl-PL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2020. “(Nie-)wiem, (nie-)widzę, (nie-)pamiętam: język i pamięć w mieście”. In: </a:t>
            </a:r>
            <a:r>
              <a:rPr lang="pl-PL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Smaradžić</a:t>
            </a:r>
            <a:r>
              <a:rPr lang="pl-PL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A. – N. </a:t>
            </a:r>
            <a:r>
              <a:rPr lang="pl-PL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Radaković</a:t>
            </a:r>
            <a:r>
              <a:rPr lang="pl-PL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pl-PL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eds</a:t>
            </a:r>
            <a:r>
              <a:rPr lang="pl-PL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 Widzę więc wiem. Poznań: Wydawnictwo UAM. </a:t>
            </a:r>
            <a:r>
              <a:rPr lang="pl-PL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Fabiszak</a:t>
            </a:r>
            <a:r>
              <a:rPr lang="pl-PL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Małgorzata – Anna Weronika Brzezińska. 2020. „Konflikt pamięci czy konflikt władzy? Strategie językowe w dyskusji nad zmianą nazwy ulicy w Poznaniu”. </a:t>
            </a:r>
            <a:r>
              <a:rPr lang="pl-PL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 i dyskurs </a:t>
            </a:r>
            <a:r>
              <a:rPr lang="pl-PL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13: 81-99.</a:t>
            </a:r>
          </a:p>
        </p:txBody>
      </p:sp>
    </p:spTree>
    <p:extLst>
      <p:ext uri="{BB962C8B-B14F-4D97-AF65-F5344CB8AC3E}">
        <p14:creationId xmlns:p14="http://schemas.microsoft.com/office/powerpoint/2010/main" val="26860932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B4580CD8-D77B-E648-998B-0AA007E75552}"/>
              </a:ext>
            </a:extLst>
          </p:cNvPr>
          <p:cNvGrpSpPr/>
          <p:nvPr/>
        </p:nvGrpSpPr>
        <p:grpSpPr>
          <a:xfrm>
            <a:off x="1" y="1"/>
            <a:ext cx="11388752" cy="6700402"/>
            <a:chOff x="1" y="1"/>
            <a:chExt cx="11388752" cy="670040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C1A92FB-FC17-164C-A051-667FF86BF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1"/>
              <a:ext cx="4869232" cy="311682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9114D1E-A231-674F-9277-28620EC26D68}"/>
                </a:ext>
              </a:extLst>
            </p:cNvPr>
            <p:cNvSpPr txBox="1"/>
            <p:nvPr/>
          </p:nvSpPr>
          <p:spPr>
            <a:xfrm>
              <a:off x="353961" y="2380704"/>
              <a:ext cx="10573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/>
                <a:t>1916-1926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1075D65-ADFE-0644-B987-66D7547B4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54529" y="32736"/>
              <a:ext cx="4034224" cy="329660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4077DDA-06D6-114F-8B3C-E365F7676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70554" y="32736"/>
              <a:ext cx="2980272" cy="267113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F3D3FD9-1457-094C-BD66-A7E59839F069}"/>
                </a:ext>
              </a:extLst>
            </p:cNvPr>
            <p:cNvSpPr txBox="1"/>
            <p:nvPr/>
          </p:nvSpPr>
          <p:spPr>
            <a:xfrm>
              <a:off x="4571228" y="2380705"/>
              <a:ext cx="748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/>
                <a:t>1927-</a:t>
              </a:r>
            </a:p>
            <a:p>
              <a:r>
                <a:rPr lang="pl-PL" dirty="0"/>
                <a:t>1938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98782CF-4618-F24D-9EC2-FC4D46673CAB}"/>
                </a:ext>
              </a:extLst>
            </p:cNvPr>
            <p:cNvSpPr txBox="1"/>
            <p:nvPr/>
          </p:nvSpPr>
          <p:spPr>
            <a:xfrm>
              <a:off x="7804548" y="2470496"/>
              <a:ext cx="7964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/>
                <a:t>1939-</a:t>
              </a:r>
            </a:p>
            <a:p>
              <a:r>
                <a:rPr lang="pl-PL" dirty="0"/>
                <a:t>1944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9C0DEF2-DA40-1141-98ED-3D79EA957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1020" y="3080780"/>
              <a:ext cx="2979534" cy="267098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3923ECE-F843-4F43-B2F6-6BD8B9B376D7}"/>
                </a:ext>
              </a:extLst>
            </p:cNvPr>
            <p:cNvSpPr txBox="1"/>
            <p:nvPr/>
          </p:nvSpPr>
          <p:spPr>
            <a:xfrm>
              <a:off x="422787" y="5240594"/>
              <a:ext cx="7669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/>
                <a:t>1945-</a:t>
              </a:r>
            </a:p>
            <a:p>
              <a:r>
                <a:rPr lang="pl-PL" dirty="0"/>
                <a:t>1955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AFC9B2B-FFE7-844D-B512-D6228CF10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71740" y="3080780"/>
              <a:ext cx="3505179" cy="3419408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4A5609E-F5CC-F644-81B8-5BE4C5B7B1FD}"/>
                </a:ext>
              </a:extLst>
            </p:cNvPr>
            <p:cNvSpPr txBox="1"/>
            <p:nvPr/>
          </p:nvSpPr>
          <p:spPr>
            <a:xfrm>
              <a:off x="4394657" y="5308114"/>
              <a:ext cx="7669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/>
                <a:t>1956-</a:t>
              </a:r>
            </a:p>
            <a:p>
              <a:r>
                <a:rPr lang="pl-PL" dirty="0"/>
                <a:t>1969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5B65968-F775-B446-89E0-B20B637A2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76919" y="3057092"/>
              <a:ext cx="3269226" cy="3269226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6AF1ED9-B7FC-0F48-93EA-F4EDC889964A}"/>
                </a:ext>
              </a:extLst>
            </p:cNvPr>
            <p:cNvSpPr txBox="1"/>
            <p:nvPr/>
          </p:nvSpPr>
          <p:spPr>
            <a:xfrm>
              <a:off x="1411356" y="6054072"/>
              <a:ext cx="88259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3600" dirty="0">
                  <a:solidFill>
                    <a:srgbClr val="002060"/>
                  </a:solidFill>
                </a:rPr>
                <a:t>http://</a:t>
              </a:r>
              <a:r>
                <a:rPr lang="pl-PL" sz="3600" dirty="0" err="1">
                  <a:solidFill>
                    <a:srgbClr val="002060"/>
                  </a:solidFill>
                </a:rPr>
                <a:t>mill.wa.amu.edu.pl</a:t>
              </a:r>
              <a:r>
                <a:rPr lang="pl-PL" sz="3600" dirty="0">
                  <a:solidFill>
                    <a:srgbClr val="002060"/>
                  </a:solidFill>
                </a:rPr>
                <a:t>/</a:t>
              </a:r>
              <a:r>
                <a:rPr lang="pl-PL" sz="3600" dirty="0" err="1">
                  <a:solidFill>
                    <a:srgbClr val="002060"/>
                  </a:solidFill>
                </a:rPr>
                <a:t>beethoven_project</a:t>
              </a:r>
              <a:endParaRPr lang="pl-PL" sz="3600" dirty="0">
                <a:solidFill>
                  <a:srgbClr val="002060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C693FE6-8DD6-084A-810F-3D682F34C555}"/>
                </a:ext>
              </a:extLst>
            </p:cNvPr>
            <p:cNvSpPr txBox="1"/>
            <p:nvPr/>
          </p:nvSpPr>
          <p:spPr>
            <a:xfrm>
              <a:off x="7799309" y="5308113"/>
              <a:ext cx="7669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/>
                <a:t>1970-</a:t>
              </a:r>
            </a:p>
            <a:p>
              <a:r>
                <a:rPr lang="pl-PL" dirty="0"/>
                <a:t>1979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40876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">
            <a:extLst>
              <a:ext uri="{FF2B5EF4-FFF2-40B4-BE49-F238E27FC236}">
                <a16:creationId xmlns:a16="http://schemas.microsoft.com/office/drawing/2014/main" id="{F44273E5-65B2-0D4E-8ACC-3D569B80C6C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000" y="235718"/>
            <a:ext cx="9707880" cy="340116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83D8781-1D5E-4A0F-BE01-26E96394B8B6}"/>
              </a:ext>
            </a:extLst>
          </p:cNvPr>
          <p:cNvSpPr/>
          <p:nvPr/>
        </p:nvSpPr>
        <p:spPr>
          <a:xfrm>
            <a:off x="720000" y="5494862"/>
            <a:ext cx="105549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/>
              <a:t>"</a:t>
            </a:r>
            <a:r>
              <a:rPr lang="de-DE" sz="2400" dirty="0" err="1"/>
              <a:t>Waves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renamings</a:t>
            </a:r>
            <a:r>
              <a:rPr lang="de-DE" sz="2400" dirty="0"/>
              <a:t> </a:t>
            </a:r>
            <a:r>
              <a:rPr lang="de-DE" sz="2400" dirty="0" err="1"/>
              <a:t>that</a:t>
            </a:r>
            <a:r>
              <a:rPr lang="de-DE" sz="2400" dirty="0"/>
              <a:t> </a:t>
            </a:r>
            <a:r>
              <a:rPr lang="de-DE" sz="2400" dirty="0" err="1"/>
              <a:t>swept</a:t>
            </a:r>
            <a:r>
              <a:rPr lang="de-DE" sz="2400" dirty="0"/>
              <a:t>“ </a:t>
            </a:r>
            <a:r>
              <a:rPr lang="de-DE" sz="2400" dirty="0" err="1"/>
              <a:t>through</a:t>
            </a:r>
            <a:r>
              <a:rPr lang="de-DE" sz="2400" dirty="0"/>
              <a:t> time and </a:t>
            </a:r>
            <a:r>
              <a:rPr lang="de-DE" sz="2400" dirty="0" err="1"/>
              <a:t>space</a:t>
            </a:r>
            <a:r>
              <a:rPr lang="de-DE" sz="2400" dirty="0"/>
              <a:t> in </a:t>
            </a:r>
            <a:r>
              <a:rPr lang="de-DE" sz="2400" dirty="0" err="1"/>
              <a:t>the</a:t>
            </a:r>
            <a:r>
              <a:rPr lang="de-DE" sz="2400" dirty="0"/>
              <a:t> Leipzig </a:t>
            </a:r>
            <a:r>
              <a:rPr lang="de-DE" sz="2400" dirty="0" err="1"/>
              <a:t>streetscape</a:t>
            </a:r>
            <a:r>
              <a:rPr lang="de-DE" sz="2400" dirty="0"/>
              <a:t> (</a:t>
            </a:r>
            <a:r>
              <a:rPr lang="de-DE" sz="2400" dirty="0" err="1"/>
              <a:t>Azaryahu</a:t>
            </a:r>
            <a:r>
              <a:rPr lang="de-DE" sz="2400" dirty="0"/>
              <a:t> 1986:590).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20CBFB-9B2A-4D6D-B7A1-57F3D87B0466}"/>
              </a:ext>
            </a:extLst>
          </p:cNvPr>
          <p:cNvSpPr/>
          <p:nvPr/>
        </p:nvSpPr>
        <p:spPr>
          <a:xfrm>
            <a:off x="1277052" y="-22510"/>
            <a:ext cx="7324056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de-DE" sz="2400" b="1" dirty="0"/>
              <a:t>Absolute </a:t>
            </a:r>
            <a:r>
              <a:rPr lang="de-DE" sz="2400" b="1" dirty="0" err="1"/>
              <a:t>changes</a:t>
            </a:r>
            <a:r>
              <a:rPr lang="de-DE" sz="2400" b="1" dirty="0"/>
              <a:t> in Leipzig </a:t>
            </a:r>
            <a:r>
              <a:rPr lang="de-DE" sz="2400" b="1" dirty="0" err="1"/>
              <a:t>street</a:t>
            </a:r>
            <a:r>
              <a:rPr lang="de-DE" sz="2400" b="1" dirty="0"/>
              <a:t> </a:t>
            </a:r>
            <a:r>
              <a:rPr lang="de-DE" sz="2400" b="1" dirty="0" err="1"/>
              <a:t>names</a:t>
            </a:r>
            <a:r>
              <a:rPr lang="de-DE" sz="2400" b="1" dirty="0"/>
              <a:t> </a:t>
            </a:r>
            <a:r>
              <a:rPr lang="de-DE" sz="2400" b="1" dirty="0" err="1"/>
              <a:t>over</a:t>
            </a:r>
            <a:r>
              <a:rPr lang="de-DE" sz="2400" b="1" dirty="0"/>
              <a:t> 102 </a:t>
            </a:r>
            <a:r>
              <a:rPr lang="de-DE" sz="2400" b="1" dirty="0" err="1"/>
              <a:t>years</a:t>
            </a:r>
            <a:endParaRPr lang="de-DE" sz="24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7AFF95-F2BE-4D1A-87D2-D49B30F76D45}"/>
              </a:ext>
            </a:extLst>
          </p:cNvPr>
          <p:cNvSpPr/>
          <p:nvPr/>
        </p:nvSpPr>
        <p:spPr>
          <a:xfrm>
            <a:off x="736329" y="3997567"/>
            <a:ext cx="10554972" cy="126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2400" dirty="0"/>
              <a:t>“The commemorative renaming of streets in the context of regime change is a common strategy employed to signify the break with the past … [and as such a] measure of historical revision.”  (</a:t>
            </a:r>
            <a:r>
              <a:rPr lang="en-GB" sz="2400" dirty="0" err="1"/>
              <a:t>Azaryahu</a:t>
            </a:r>
            <a:r>
              <a:rPr lang="en-GB" sz="2400" dirty="0"/>
              <a:t> 2012:385) 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64474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">
            <a:extLst>
              <a:ext uri="{FF2B5EF4-FFF2-40B4-BE49-F238E27FC236}">
                <a16:creationId xmlns:a16="http://schemas.microsoft.com/office/drawing/2014/main" id="{F44273E5-65B2-0D4E-8ACC-3D569B80C6C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000" y="235718"/>
            <a:ext cx="9707880" cy="340116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849926C-63CC-49B7-A862-57C3E34A7863}"/>
              </a:ext>
            </a:extLst>
          </p:cNvPr>
          <p:cNvSpPr/>
          <p:nvPr/>
        </p:nvSpPr>
        <p:spPr>
          <a:xfrm>
            <a:off x="6252519" y="3323303"/>
            <a:ext cx="68126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3F12C9-E5F2-41C7-ABAA-8F01C118DE02}"/>
              </a:ext>
            </a:extLst>
          </p:cNvPr>
          <p:cNvSpPr/>
          <p:nvPr/>
        </p:nvSpPr>
        <p:spPr>
          <a:xfrm>
            <a:off x="1140542" y="158672"/>
            <a:ext cx="2812026" cy="206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EC38E0-CB9D-4133-AC31-147DBB78E339}"/>
              </a:ext>
            </a:extLst>
          </p:cNvPr>
          <p:cNvSpPr/>
          <p:nvPr/>
        </p:nvSpPr>
        <p:spPr>
          <a:xfrm>
            <a:off x="1053513" y="2970189"/>
            <a:ext cx="9172588" cy="666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D5AE3D-B880-4D2C-AA08-DF80534D5D7B}"/>
              </a:ext>
            </a:extLst>
          </p:cNvPr>
          <p:cNvSpPr/>
          <p:nvPr/>
        </p:nvSpPr>
        <p:spPr>
          <a:xfrm>
            <a:off x="1277052" y="-22510"/>
            <a:ext cx="73240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/>
              <a:t>Absolute </a:t>
            </a:r>
            <a:r>
              <a:rPr lang="de-DE" sz="2400" b="1" dirty="0" err="1"/>
              <a:t>changes</a:t>
            </a:r>
            <a:r>
              <a:rPr lang="de-DE" sz="2400" b="1" dirty="0"/>
              <a:t> in Leipzig </a:t>
            </a:r>
            <a:r>
              <a:rPr lang="de-DE" sz="2400" b="1" dirty="0" err="1"/>
              <a:t>street</a:t>
            </a:r>
            <a:r>
              <a:rPr lang="de-DE" sz="2400" b="1" dirty="0"/>
              <a:t> </a:t>
            </a:r>
            <a:r>
              <a:rPr lang="de-DE" sz="2400" b="1" dirty="0" err="1"/>
              <a:t>names</a:t>
            </a:r>
            <a:r>
              <a:rPr lang="de-DE" sz="2400" b="1" dirty="0"/>
              <a:t> </a:t>
            </a:r>
            <a:r>
              <a:rPr lang="de-DE" sz="2400" b="1" dirty="0" err="1"/>
              <a:t>over</a:t>
            </a:r>
            <a:r>
              <a:rPr lang="de-DE" sz="2400" b="1" dirty="0"/>
              <a:t> 102 </a:t>
            </a:r>
            <a:r>
              <a:rPr lang="de-DE" sz="2400" b="1" dirty="0" err="1"/>
              <a:t>years</a:t>
            </a:r>
            <a:endParaRPr lang="de-DE" sz="24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84AA473-80A1-4493-86FF-8F10F2D79E9C}"/>
              </a:ext>
            </a:extLst>
          </p:cNvPr>
          <p:cNvSpPr txBox="1"/>
          <p:nvPr/>
        </p:nvSpPr>
        <p:spPr>
          <a:xfrm>
            <a:off x="7419852" y="3082889"/>
            <a:ext cx="47721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cs typeface="Arial" panose="020B0604020202020204" pitchFamily="34" charset="0"/>
              </a:rPr>
              <a:t>Weimar R</a:t>
            </a:r>
            <a:r>
              <a:rPr lang="de-DE" sz="2000" dirty="0" err="1">
                <a:cs typeface="Arial" panose="020B0604020202020204" pitchFamily="34" charset="0"/>
              </a:rPr>
              <a:t>epublic</a:t>
            </a:r>
            <a:r>
              <a:rPr lang="de-DE" sz="2000" dirty="0">
                <a:cs typeface="Arial" panose="020B0604020202020204" pitchFamily="34" charset="0"/>
              </a:rPr>
              <a:t>:	</a:t>
            </a:r>
            <a:r>
              <a:rPr lang="pl-PL" sz="2000" dirty="0">
                <a:cs typeface="Arial" panose="020B0604020202020204" pitchFamily="34" charset="0"/>
              </a:rPr>
              <a:t>16 </a:t>
            </a:r>
            <a:r>
              <a:rPr lang="de-DE" sz="2000" dirty="0" err="1">
                <a:cs typeface="Arial" panose="020B0604020202020204" pitchFamily="34" charset="0"/>
              </a:rPr>
              <a:t>years</a:t>
            </a:r>
            <a:endParaRPr lang="pl-PL" sz="2000" dirty="0">
              <a:cs typeface="Arial" panose="020B0604020202020204" pitchFamily="34" charset="0"/>
            </a:endParaRPr>
          </a:p>
          <a:p>
            <a:r>
              <a:rPr lang="de-DE" sz="2000" dirty="0">
                <a:cs typeface="Arial" panose="020B0604020202020204" pitchFamily="34" charset="0"/>
              </a:rPr>
              <a:t>III. Reich:	</a:t>
            </a:r>
            <a:r>
              <a:rPr lang="pl-PL" sz="2000" dirty="0">
                <a:cs typeface="Arial" panose="020B0604020202020204" pitchFamily="34" charset="0"/>
              </a:rPr>
              <a:t>11</a:t>
            </a:r>
            <a:r>
              <a:rPr lang="en-GB" sz="2000" dirty="0">
                <a:cs typeface="Arial" panose="020B0604020202020204" pitchFamily="34" charset="0"/>
              </a:rPr>
              <a:t> years</a:t>
            </a:r>
            <a:endParaRPr lang="pl-PL" sz="2000" dirty="0">
              <a:cs typeface="Arial" panose="020B0604020202020204" pitchFamily="34" charset="0"/>
            </a:endParaRPr>
          </a:p>
          <a:p>
            <a:r>
              <a:rPr lang="de-DE" sz="2000" dirty="0">
                <a:cs typeface="Arial" panose="020B0604020202020204" pitchFamily="34" charset="0"/>
              </a:rPr>
              <a:t>GDR:		</a:t>
            </a:r>
            <a:r>
              <a:rPr lang="pl-PL" sz="2000" dirty="0">
                <a:cs typeface="Arial" panose="020B0604020202020204" pitchFamily="34" charset="0"/>
              </a:rPr>
              <a:t>44</a:t>
            </a:r>
            <a:r>
              <a:rPr lang="en-GB" sz="2000" dirty="0">
                <a:cs typeface="Arial" panose="020B0604020202020204" pitchFamily="34" charset="0"/>
              </a:rPr>
              <a:t> years</a:t>
            </a:r>
            <a:endParaRPr lang="pl-PL" sz="2000" dirty="0">
              <a:cs typeface="Arial" panose="020B0604020202020204" pitchFamily="34" charset="0"/>
            </a:endParaRPr>
          </a:p>
          <a:p>
            <a:r>
              <a:rPr lang="pl-PL" sz="2000" dirty="0">
                <a:cs typeface="Arial" panose="020B0604020202020204" pitchFamily="34" charset="0"/>
              </a:rPr>
              <a:t>Post</a:t>
            </a:r>
            <a:r>
              <a:rPr lang="de-DE" sz="2000" dirty="0">
                <a:cs typeface="Arial" panose="020B0604020202020204" pitchFamily="34" charset="0"/>
              </a:rPr>
              <a:t>-</a:t>
            </a:r>
            <a:r>
              <a:rPr lang="pl-PL" sz="2000" dirty="0">
                <a:cs typeface="Arial" panose="020B0604020202020204" pitchFamily="34" charset="0"/>
              </a:rPr>
              <a:t>1989</a:t>
            </a:r>
            <a:r>
              <a:rPr lang="de-DE" sz="2000" dirty="0">
                <a:cs typeface="Arial" panose="020B0604020202020204" pitchFamily="34" charset="0"/>
              </a:rPr>
              <a:t>:</a:t>
            </a:r>
            <a:r>
              <a:rPr lang="pl-PL" sz="2000" dirty="0">
                <a:cs typeface="Arial" panose="020B0604020202020204" pitchFamily="34" charset="0"/>
              </a:rPr>
              <a:t> </a:t>
            </a:r>
            <a:r>
              <a:rPr lang="de-DE" sz="2000" dirty="0">
                <a:cs typeface="Arial" panose="020B0604020202020204" pitchFamily="34" charset="0"/>
              </a:rPr>
              <a:t>	</a:t>
            </a:r>
            <a:r>
              <a:rPr lang="pl-PL" sz="2000" dirty="0">
                <a:cs typeface="Arial" panose="020B0604020202020204" pitchFamily="34" charset="0"/>
              </a:rPr>
              <a:t>29</a:t>
            </a:r>
            <a:r>
              <a:rPr lang="en-GB" sz="2000" dirty="0">
                <a:cs typeface="Arial" panose="020B0604020202020204" pitchFamily="34" charset="0"/>
              </a:rPr>
              <a:t> years</a:t>
            </a:r>
            <a:endParaRPr lang="pl-PL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88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">
            <a:extLst>
              <a:ext uri="{FF2B5EF4-FFF2-40B4-BE49-F238E27FC236}">
                <a16:creationId xmlns:a16="http://schemas.microsoft.com/office/drawing/2014/main" id="{F44273E5-65B2-0D4E-8ACC-3D569B80C6C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000" y="235718"/>
            <a:ext cx="9707880" cy="34011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93F12C9-E5F2-41C7-ABAA-8F01C118DE02}"/>
              </a:ext>
            </a:extLst>
          </p:cNvPr>
          <p:cNvSpPr/>
          <p:nvPr/>
        </p:nvSpPr>
        <p:spPr>
          <a:xfrm>
            <a:off x="1140542" y="158672"/>
            <a:ext cx="2812026" cy="206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D5AE3D-B880-4D2C-AA08-DF80534D5D7B}"/>
              </a:ext>
            </a:extLst>
          </p:cNvPr>
          <p:cNvSpPr/>
          <p:nvPr/>
        </p:nvSpPr>
        <p:spPr>
          <a:xfrm>
            <a:off x="1277052" y="-22510"/>
            <a:ext cx="73240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/>
              <a:t>Absolute </a:t>
            </a:r>
            <a:r>
              <a:rPr lang="de-DE" sz="2400" b="1" dirty="0" err="1"/>
              <a:t>changes</a:t>
            </a:r>
            <a:r>
              <a:rPr lang="de-DE" sz="2400" b="1" dirty="0"/>
              <a:t> in Leipzig </a:t>
            </a:r>
            <a:r>
              <a:rPr lang="de-DE" sz="2400" b="1" dirty="0" err="1"/>
              <a:t>street</a:t>
            </a:r>
            <a:r>
              <a:rPr lang="de-DE" sz="2400" b="1" dirty="0"/>
              <a:t> </a:t>
            </a:r>
            <a:r>
              <a:rPr lang="de-DE" sz="2400" b="1" dirty="0" err="1"/>
              <a:t>names</a:t>
            </a:r>
            <a:r>
              <a:rPr lang="de-DE" sz="2400" b="1" dirty="0"/>
              <a:t> </a:t>
            </a:r>
            <a:r>
              <a:rPr lang="de-DE" sz="2400" b="1" dirty="0" err="1"/>
              <a:t>over</a:t>
            </a:r>
            <a:r>
              <a:rPr lang="de-DE" sz="2400" b="1" dirty="0"/>
              <a:t> 102 </a:t>
            </a:r>
            <a:r>
              <a:rPr lang="de-DE" sz="2400" b="1" dirty="0" err="1"/>
              <a:t>years</a:t>
            </a:r>
            <a:endParaRPr lang="de-DE" sz="24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EC38E0-CB9D-4133-AC31-147DBB78E339}"/>
              </a:ext>
            </a:extLst>
          </p:cNvPr>
          <p:cNvSpPr/>
          <p:nvPr/>
        </p:nvSpPr>
        <p:spPr>
          <a:xfrm>
            <a:off x="1300042" y="2972157"/>
            <a:ext cx="9172588" cy="666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915D707-9FF6-4F2E-85AE-99E9FAF0CA07}"/>
              </a:ext>
            </a:extLst>
          </p:cNvPr>
          <p:cNvGrpSpPr/>
          <p:nvPr/>
        </p:nvGrpSpPr>
        <p:grpSpPr>
          <a:xfrm>
            <a:off x="166254" y="3225641"/>
            <a:ext cx="12175067" cy="3622838"/>
            <a:chOff x="166254" y="3225641"/>
            <a:chExt cx="12175067" cy="362283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73CE3FB-0264-4868-A0D2-412E23F15BFB}"/>
                </a:ext>
              </a:extLst>
            </p:cNvPr>
            <p:cNvSpPr/>
            <p:nvPr/>
          </p:nvSpPr>
          <p:spPr>
            <a:xfrm>
              <a:off x="166254" y="3225641"/>
              <a:ext cx="12025745" cy="36228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CEDF7D7-A162-4E88-9D52-CF64C7CC3BE4}"/>
                </a:ext>
              </a:extLst>
            </p:cNvPr>
            <p:cNvGrpSpPr/>
            <p:nvPr/>
          </p:nvGrpSpPr>
          <p:grpSpPr>
            <a:xfrm>
              <a:off x="956673" y="3299646"/>
              <a:ext cx="11384648" cy="3329461"/>
              <a:chOff x="956673" y="3299646"/>
              <a:chExt cx="11384648" cy="3329461"/>
            </a:xfrm>
            <a:solidFill>
              <a:schemeClr val="bg1"/>
            </a:solidFill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CC402E5E-1245-461B-BF3D-67C005513F7C}"/>
                  </a:ext>
                </a:extLst>
              </p:cNvPr>
              <p:cNvGrpSpPr/>
              <p:nvPr/>
            </p:nvGrpSpPr>
            <p:grpSpPr>
              <a:xfrm>
                <a:off x="956673" y="3787993"/>
                <a:ext cx="8266143" cy="2841114"/>
                <a:chOff x="510638" y="3209630"/>
                <a:chExt cx="8266143" cy="2841114"/>
              </a:xfrm>
              <a:grpFill/>
            </p:grpSpPr>
            <p:pic>
              <p:nvPicPr>
                <p:cNvPr id="14" name="Grafik 44">
                  <a:extLst>
                    <a:ext uri="{FF2B5EF4-FFF2-40B4-BE49-F238E27FC236}">
                      <a16:creationId xmlns:a16="http://schemas.microsoft.com/office/drawing/2014/main" id="{99CFE009-634E-4FA3-A94B-8CF51F6219AF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10638" y="3429000"/>
                  <a:ext cx="8266143" cy="2621744"/>
                </a:xfrm>
                <a:prstGeom prst="rect">
                  <a:avLst/>
                </a:prstGeom>
                <a:grpFill/>
              </p:spPr>
            </p:pic>
            <p:sp>
              <p:nvSpPr>
                <p:cNvPr id="15" name="Arrow: Pentagon 14">
                  <a:extLst>
                    <a:ext uri="{FF2B5EF4-FFF2-40B4-BE49-F238E27FC236}">
                      <a16:creationId xmlns:a16="http://schemas.microsoft.com/office/drawing/2014/main" id="{696DE6F6-6114-44EE-A3F3-D31ACED2D77C}"/>
                    </a:ext>
                  </a:extLst>
                </p:cNvPr>
                <p:cNvSpPr/>
                <p:nvPr/>
              </p:nvSpPr>
              <p:spPr>
                <a:xfrm rot="5400000">
                  <a:off x="4745753" y="3906348"/>
                  <a:ext cx="286752" cy="536556"/>
                </a:xfrm>
                <a:prstGeom prst="homePlate">
                  <a:avLst/>
                </a:prstGeom>
                <a:grp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350"/>
                </a:p>
              </p:txBody>
            </p:sp>
            <p:sp>
              <p:nvSpPr>
                <p:cNvPr id="16" name="Arrow: Pentagon 15">
                  <a:extLst>
                    <a:ext uri="{FF2B5EF4-FFF2-40B4-BE49-F238E27FC236}">
                      <a16:creationId xmlns:a16="http://schemas.microsoft.com/office/drawing/2014/main" id="{F3B37FFD-3893-46CC-80DA-03039D3E0AED}"/>
                    </a:ext>
                  </a:extLst>
                </p:cNvPr>
                <p:cNvSpPr/>
                <p:nvPr/>
              </p:nvSpPr>
              <p:spPr>
                <a:xfrm rot="5400000">
                  <a:off x="2728513" y="3234747"/>
                  <a:ext cx="286752" cy="536556"/>
                </a:xfrm>
                <a:prstGeom prst="homePlate">
                  <a:avLst/>
                </a:prstGeom>
                <a:grp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350"/>
                </a:p>
              </p:txBody>
            </p:sp>
            <p:sp>
              <p:nvSpPr>
                <p:cNvPr id="17" name="Arrow: Pentagon 16">
                  <a:extLst>
                    <a:ext uri="{FF2B5EF4-FFF2-40B4-BE49-F238E27FC236}">
                      <a16:creationId xmlns:a16="http://schemas.microsoft.com/office/drawing/2014/main" id="{407DC571-08A6-4A87-900F-DE5C6E072F89}"/>
                    </a:ext>
                  </a:extLst>
                </p:cNvPr>
                <p:cNvSpPr/>
                <p:nvPr/>
              </p:nvSpPr>
              <p:spPr>
                <a:xfrm rot="5400000">
                  <a:off x="1682506" y="3084728"/>
                  <a:ext cx="286752" cy="536556"/>
                </a:xfrm>
                <a:prstGeom prst="homePlate">
                  <a:avLst/>
                </a:prstGeom>
                <a:grpFill/>
                <a:ln w="19050">
                  <a:solidFill>
                    <a:srgbClr val="33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350"/>
                </a:p>
              </p:txBody>
            </p:sp>
            <p:sp>
              <p:nvSpPr>
                <p:cNvPr id="18" name="Arrow: Pentagon 17">
                  <a:extLst>
                    <a:ext uri="{FF2B5EF4-FFF2-40B4-BE49-F238E27FC236}">
                      <a16:creationId xmlns:a16="http://schemas.microsoft.com/office/drawing/2014/main" id="{DCD344D4-C342-4DF5-B2C7-8C2B0259B5A6}"/>
                    </a:ext>
                  </a:extLst>
                </p:cNvPr>
                <p:cNvSpPr/>
                <p:nvPr/>
              </p:nvSpPr>
              <p:spPr>
                <a:xfrm rot="5400000">
                  <a:off x="7208346" y="3906348"/>
                  <a:ext cx="286752" cy="536556"/>
                </a:xfrm>
                <a:prstGeom prst="homePlate">
                  <a:avLst/>
                </a:prstGeom>
                <a:grpFill/>
                <a:ln w="19050">
                  <a:solidFill>
                    <a:srgbClr val="33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350"/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6EFF654-DC04-4334-9249-37DE0598AD92}"/>
                  </a:ext>
                </a:extLst>
              </p:cNvPr>
              <p:cNvSpPr/>
              <p:nvPr/>
            </p:nvSpPr>
            <p:spPr>
              <a:xfrm>
                <a:off x="1278000" y="3299646"/>
                <a:ext cx="11063321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de-DE" sz="2400" b="1" dirty="0"/>
                  <a:t>Average </a:t>
                </a:r>
                <a:r>
                  <a:rPr lang="de-DE" sz="2400" b="1" dirty="0" err="1"/>
                  <a:t>number</a:t>
                </a:r>
                <a:r>
                  <a:rPr lang="de-DE" sz="2400" b="1" dirty="0"/>
                  <a:t> </a:t>
                </a:r>
                <a:r>
                  <a:rPr lang="de-DE" sz="2400" b="1" dirty="0" err="1"/>
                  <a:t>of</a:t>
                </a:r>
                <a:r>
                  <a:rPr lang="de-DE" sz="2400" b="1" dirty="0"/>
                  <a:t> (</a:t>
                </a:r>
                <a:r>
                  <a:rPr lang="de-DE" sz="2400" b="1" dirty="0" err="1"/>
                  <a:t>re</a:t>
                </a:r>
                <a:r>
                  <a:rPr lang="de-DE" sz="2400" b="1" dirty="0"/>
                  <a:t>)</a:t>
                </a:r>
                <a:r>
                  <a:rPr lang="de-DE" sz="2400" b="1" dirty="0" err="1"/>
                  <a:t>namings</a:t>
                </a:r>
                <a:r>
                  <a:rPr lang="de-DE" sz="2400" b="1" dirty="0"/>
                  <a:t> in Leipzig (</a:t>
                </a:r>
                <a:r>
                  <a:rPr lang="de-DE" sz="2400" b="1" dirty="0" err="1"/>
                  <a:t>normalized</a:t>
                </a:r>
                <a:r>
                  <a:rPr lang="de-DE" sz="2400" b="1" dirty="0"/>
                  <a:t> </a:t>
                </a:r>
                <a:r>
                  <a:rPr lang="de-DE" sz="2400" b="1" dirty="0" err="1"/>
                  <a:t>by</a:t>
                </a:r>
                <a:r>
                  <a:rPr lang="de-DE" sz="2400" b="1" dirty="0"/>
                  <a:t> </a:t>
                </a:r>
                <a:r>
                  <a:rPr lang="de-DE" sz="2400" b="1" dirty="0" err="1"/>
                  <a:t>length</a:t>
                </a:r>
                <a:r>
                  <a:rPr lang="de-DE" sz="2400" b="1" dirty="0"/>
                  <a:t> </a:t>
                </a:r>
                <a:r>
                  <a:rPr lang="de-DE" sz="2400" b="1" dirty="0" err="1"/>
                  <a:t>of</a:t>
                </a:r>
                <a:r>
                  <a:rPr lang="de-DE" sz="2400" b="1" dirty="0"/>
                  <a:t> </a:t>
                </a:r>
                <a:r>
                  <a:rPr lang="de-DE" sz="2400" b="1" dirty="0" err="1"/>
                  <a:t>regime</a:t>
                </a:r>
                <a:r>
                  <a:rPr lang="de-DE" sz="2400" b="1" dirty="0"/>
                  <a:t> in </a:t>
                </a:r>
                <a:r>
                  <a:rPr lang="de-DE" sz="2400" b="1" dirty="0" err="1"/>
                  <a:t>years</a:t>
                </a:r>
                <a:r>
                  <a:rPr lang="de-DE" sz="2400" b="1" dirty="0"/>
                  <a:t>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0388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0.00521 -0.479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2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49926C-63CC-49B7-A862-57C3E34A7863}"/>
              </a:ext>
            </a:extLst>
          </p:cNvPr>
          <p:cNvSpPr/>
          <p:nvPr/>
        </p:nvSpPr>
        <p:spPr>
          <a:xfrm>
            <a:off x="6252519" y="3323303"/>
            <a:ext cx="68126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3F12C9-E5F2-41C7-ABAA-8F01C118DE02}"/>
              </a:ext>
            </a:extLst>
          </p:cNvPr>
          <p:cNvSpPr/>
          <p:nvPr/>
        </p:nvSpPr>
        <p:spPr>
          <a:xfrm>
            <a:off x="1140542" y="158672"/>
            <a:ext cx="2812026" cy="206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EC38E0-CB9D-4133-AC31-147DBB78E339}"/>
              </a:ext>
            </a:extLst>
          </p:cNvPr>
          <p:cNvSpPr/>
          <p:nvPr/>
        </p:nvSpPr>
        <p:spPr>
          <a:xfrm>
            <a:off x="1744887" y="2970189"/>
            <a:ext cx="9172588" cy="666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CC6F3C5-C64E-42F5-BD19-2891EA899BA5}"/>
              </a:ext>
            </a:extLst>
          </p:cNvPr>
          <p:cNvGrpSpPr/>
          <p:nvPr/>
        </p:nvGrpSpPr>
        <p:grpSpPr>
          <a:xfrm>
            <a:off x="720000" y="1315305"/>
            <a:ext cx="9542757" cy="5460884"/>
            <a:chOff x="1176055" y="6937739"/>
            <a:chExt cx="9542757" cy="546088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665175D-9A4E-4F7A-AD95-EE0B7DC1B72C}"/>
                </a:ext>
              </a:extLst>
            </p:cNvPr>
            <p:cNvSpPr/>
            <p:nvPr/>
          </p:nvSpPr>
          <p:spPr>
            <a:xfrm>
              <a:off x="1176055" y="6937739"/>
              <a:ext cx="2812026" cy="2064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5DC5B61-B8F2-4CB7-A299-99C278B95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6224" y="9801665"/>
              <a:ext cx="9172588" cy="2596958"/>
            </a:xfrm>
            <a:prstGeom prst="rect">
              <a:avLst/>
            </a:prstGeom>
          </p:spPr>
        </p:pic>
        <p:sp>
          <p:nvSpPr>
            <p:cNvPr id="23" name="Arrow: Pentagon 22">
              <a:extLst>
                <a:ext uri="{FF2B5EF4-FFF2-40B4-BE49-F238E27FC236}">
                  <a16:creationId xmlns:a16="http://schemas.microsoft.com/office/drawing/2014/main" id="{E5491007-E3C2-428E-8087-5769FE750EEB}"/>
                </a:ext>
              </a:extLst>
            </p:cNvPr>
            <p:cNvSpPr/>
            <p:nvPr/>
          </p:nvSpPr>
          <p:spPr>
            <a:xfrm rot="5400000">
              <a:off x="5727709" y="10708565"/>
              <a:ext cx="286752" cy="536556"/>
            </a:xfrm>
            <a:prstGeom prst="homePlat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  <p:sp>
          <p:nvSpPr>
            <p:cNvPr id="25" name="Arrow: Pentagon 24">
              <a:extLst>
                <a:ext uri="{FF2B5EF4-FFF2-40B4-BE49-F238E27FC236}">
                  <a16:creationId xmlns:a16="http://schemas.microsoft.com/office/drawing/2014/main" id="{E62FE13F-7C6B-40C7-A1C3-495D12B4A53C}"/>
                </a:ext>
              </a:extLst>
            </p:cNvPr>
            <p:cNvSpPr/>
            <p:nvPr/>
          </p:nvSpPr>
          <p:spPr>
            <a:xfrm rot="5400000">
              <a:off x="8176450" y="9646277"/>
              <a:ext cx="286752" cy="536556"/>
            </a:xfrm>
            <a:prstGeom prst="homePlate">
              <a:avLst/>
            </a:prstGeom>
            <a:noFill/>
            <a:ln w="19050">
              <a:solidFill>
                <a:srgbClr val="33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  <p:sp>
          <p:nvSpPr>
            <p:cNvPr id="24" name="Arrow: Pentagon 23">
              <a:extLst>
                <a:ext uri="{FF2B5EF4-FFF2-40B4-BE49-F238E27FC236}">
                  <a16:creationId xmlns:a16="http://schemas.microsoft.com/office/drawing/2014/main" id="{A4259332-9EA4-45C1-A4EB-53EDA5E3BE29}"/>
                </a:ext>
              </a:extLst>
            </p:cNvPr>
            <p:cNvSpPr/>
            <p:nvPr/>
          </p:nvSpPr>
          <p:spPr>
            <a:xfrm rot="5400000">
              <a:off x="2653975" y="11160343"/>
              <a:ext cx="286752" cy="536556"/>
            </a:xfrm>
            <a:prstGeom prst="homePlate">
              <a:avLst/>
            </a:prstGeom>
            <a:noFill/>
            <a:ln w="19050">
              <a:solidFill>
                <a:srgbClr val="33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4B6E6756-9FA4-4C19-9D07-EC911CE0EDDD}"/>
              </a:ext>
            </a:extLst>
          </p:cNvPr>
          <p:cNvSpPr/>
          <p:nvPr/>
        </p:nvSpPr>
        <p:spPr>
          <a:xfrm>
            <a:off x="226800" y="-36000"/>
            <a:ext cx="12025745" cy="3622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36061B9-0BEE-4AE3-B3FE-EE2BEE9884D0}"/>
              </a:ext>
            </a:extLst>
          </p:cNvPr>
          <p:cNvGrpSpPr/>
          <p:nvPr/>
        </p:nvGrpSpPr>
        <p:grpSpPr>
          <a:xfrm>
            <a:off x="1017219" y="38005"/>
            <a:ext cx="11324102" cy="3329461"/>
            <a:chOff x="956673" y="3299646"/>
            <a:chExt cx="11324102" cy="3329461"/>
          </a:xfrm>
          <a:solidFill>
            <a:schemeClr val="bg1"/>
          </a:solidFill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FFF528E-9EB7-4715-840B-4F191775A00C}"/>
                </a:ext>
              </a:extLst>
            </p:cNvPr>
            <p:cNvGrpSpPr/>
            <p:nvPr/>
          </p:nvGrpSpPr>
          <p:grpSpPr>
            <a:xfrm>
              <a:off x="956673" y="3998060"/>
              <a:ext cx="8266143" cy="2631047"/>
              <a:chOff x="510638" y="3419697"/>
              <a:chExt cx="8266143" cy="2631047"/>
            </a:xfrm>
            <a:grpFill/>
          </p:grpSpPr>
          <p:pic>
            <p:nvPicPr>
              <p:cNvPr id="32" name="Grafik 44">
                <a:extLst>
                  <a:ext uri="{FF2B5EF4-FFF2-40B4-BE49-F238E27FC236}">
                    <a16:creationId xmlns:a16="http://schemas.microsoft.com/office/drawing/2014/main" id="{58513C9D-CF4B-48A2-8418-B7F5530A9E3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0638" y="3429000"/>
                <a:ext cx="8266143" cy="2621744"/>
              </a:xfrm>
              <a:prstGeom prst="rect">
                <a:avLst/>
              </a:prstGeom>
              <a:grpFill/>
            </p:spPr>
          </p:pic>
          <p:sp>
            <p:nvSpPr>
              <p:cNvPr id="33" name="Arrow: Pentagon 32">
                <a:extLst>
                  <a:ext uri="{FF2B5EF4-FFF2-40B4-BE49-F238E27FC236}">
                    <a16:creationId xmlns:a16="http://schemas.microsoft.com/office/drawing/2014/main" id="{5A044069-C4E3-488A-93FB-C68A0E564C64}"/>
                  </a:ext>
                </a:extLst>
              </p:cNvPr>
              <p:cNvSpPr/>
              <p:nvPr/>
            </p:nvSpPr>
            <p:spPr>
              <a:xfrm rot="5400000">
                <a:off x="4745753" y="4116415"/>
                <a:ext cx="286752" cy="536556"/>
              </a:xfrm>
              <a:prstGeom prst="homePlate">
                <a:avLst/>
              </a:prstGeom>
              <a:grp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350"/>
              </a:p>
            </p:txBody>
          </p:sp>
          <p:sp>
            <p:nvSpPr>
              <p:cNvPr id="34" name="Arrow: Pentagon 33">
                <a:extLst>
                  <a:ext uri="{FF2B5EF4-FFF2-40B4-BE49-F238E27FC236}">
                    <a16:creationId xmlns:a16="http://schemas.microsoft.com/office/drawing/2014/main" id="{0FF2EB3D-0FD4-40B6-BAEF-8D7427F926DF}"/>
                  </a:ext>
                </a:extLst>
              </p:cNvPr>
              <p:cNvSpPr/>
              <p:nvPr/>
            </p:nvSpPr>
            <p:spPr>
              <a:xfrm rot="5400000">
                <a:off x="2802655" y="3444816"/>
                <a:ext cx="286752" cy="536556"/>
              </a:xfrm>
              <a:prstGeom prst="homePlate">
                <a:avLst/>
              </a:prstGeom>
              <a:grp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350"/>
              </a:p>
            </p:txBody>
          </p:sp>
          <p:sp>
            <p:nvSpPr>
              <p:cNvPr id="35" name="Arrow: Pentagon 34">
                <a:extLst>
                  <a:ext uri="{FF2B5EF4-FFF2-40B4-BE49-F238E27FC236}">
                    <a16:creationId xmlns:a16="http://schemas.microsoft.com/office/drawing/2014/main" id="{1BFC12DA-386A-40C2-ABA7-2EB8E43ECC5C}"/>
                  </a:ext>
                </a:extLst>
              </p:cNvPr>
              <p:cNvSpPr/>
              <p:nvPr/>
            </p:nvSpPr>
            <p:spPr>
              <a:xfrm rot="5400000">
                <a:off x="1682506" y="3294795"/>
                <a:ext cx="286752" cy="536556"/>
              </a:xfrm>
              <a:prstGeom prst="homePlate">
                <a:avLst/>
              </a:prstGeom>
              <a:grpFill/>
              <a:ln w="19050">
                <a:solidFill>
                  <a:srgbClr val="33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350"/>
              </a:p>
            </p:txBody>
          </p:sp>
          <p:sp>
            <p:nvSpPr>
              <p:cNvPr id="36" name="Arrow: Pentagon 35">
                <a:extLst>
                  <a:ext uri="{FF2B5EF4-FFF2-40B4-BE49-F238E27FC236}">
                    <a16:creationId xmlns:a16="http://schemas.microsoft.com/office/drawing/2014/main" id="{0E112698-8013-427A-8718-DAA2975B7E81}"/>
                  </a:ext>
                </a:extLst>
              </p:cNvPr>
              <p:cNvSpPr/>
              <p:nvPr/>
            </p:nvSpPr>
            <p:spPr>
              <a:xfrm rot="5400000">
                <a:off x="7208346" y="4054632"/>
                <a:ext cx="286752" cy="536556"/>
              </a:xfrm>
              <a:prstGeom prst="homePlate">
                <a:avLst/>
              </a:prstGeom>
              <a:grpFill/>
              <a:ln w="19050">
                <a:solidFill>
                  <a:srgbClr val="33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350"/>
              </a:p>
            </p:txBody>
          </p: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9D0782C-CB85-4660-8A84-3D4E7C73C13E}"/>
                </a:ext>
              </a:extLst>
            </p:cNvPr>
            <p:cNvSpPr/>
            <p:nvPr/>
          </p:nvSpPr>
          <p:spPr>
            <a:xfrm>
              <a:off x="1217454" y="3299646"/>
              <a:ext cx="1106332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de-DE" sz="2400" b="1" dirty="0"/>
                <a:t>Average </a:t>
              </a:r>
              <a:r>
                <a:rPr lang="de-DE" sz="2400" b="1" dirty="0" err="1"/>
                <a:t>number</a:t>
              </a:r>
              <a:r>
                <a:rPr lang="de-DE" sz="2400" b="1" dirty="0"/>
                <a:t> </a:t>
              </a:r>
              <a:r>
                <a:rPr lang="de-DE" sz="2400" b="1" dirty="0" err="1"/>
                <a:t>of</a:t>
              </a:r>
              <a:r>
                <a:rPr lang="de-DE" sz="2400" b="1" dirty="0"/>
                <a:t> (</a:t>
              </a:r>
              <a:r>
                <a:rPr lang="de-DE" sz="2400" b="1" dirty="0" err="1"/>
                <a:t>re</a:t>
              </a:r>
              <a:r>
                <a:rPr lang="de-DE" sz="2400" b="1" dirty="0"/>
                <a:t>)</a:t>
              </a:r>
              <a:r>
                <a:rPr lang="de-DE" sz="2400" b="1" dirty="0" err="1"/>
                <a:t>namings</a:t>
              </a:r>
              <a:r>
                <a:rPr lang="de-DE" sz="2400" b="1" dirty="0"/>
                <a:t> in Leipzig (</a:t>
              </a:r>
              <a:r>
                <a:rPr lang="de-DE" sz="2400" b="1" dirty="0" err="1"/>
                <a:t>normalized</a:t>
              </a:r>
              <a:r>
                <a:rPr lang="de-DE" sz="2400" b="1" dirty="0"/>
                <a:t> </a:t>
              </a:r>
              <a:r>
                <a:rPr lang="de-DE" sz="2400" b="1" dirty="0" err="1"/>
                <a:t>by</a:t>
              </a:r>
              <a:r>
                <a:rPr lang="de-DE" sz="2400" b="1" dirty="0"/>
                <a:t> </a:t>
              </a:r>
              <a:r>
                <a:rPr lang="de-DE" sz="2400" b="1" dirty="0" err="1"/>
                <a:t>length</a:t>
              </a:r>
              <a:r>
                <a:rPr lang="de-DE" sz="2400" b="1" dirty="0"/>
                <a:t> </a:t>
              </a:r>
              <a:r>
                <a:rPr lang="de-DE" sz="2400" b="1" dirty="0" err="1"/>
                <a:t>of</a:t>
              </a:r>
              <a:r>
                <a:rPr lang="de-DE" sz="2400" b="1" dirty="0"/>
                <a:t> </a:t>
              </a:r>
              <a:r>
                <a:rPr lang="de-DE" sz="2400" b="1" dirty="0" err="1"/>
                <a:t>regime</a:t>
              </a:r>
              <a:r>
                <a:rPr lang="de-DE" sz="2400" b="1" dirty="0"/>
                <a:t> in </a:t>
              </a:r>
              <a:r>
                <a:rPr lang="de-DE" sz="2400" b="1" dirty="0" err="1"/>
                <a:t>years</a:t>
              </a:r>
              <a:r>
                <a:rPr lang="de-DE" sz="2400" b="1" dirty="0"/>
                <a:t>)</a:t>
              </a: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353BF439-D1A1-46FB-B930-4CAC82124E86}"/>
              </a:ext>
            </a:extLst>
          </p:cNvPr>
          <p:cNvSpPr/>
          <p:nvPr/>
        </p:nvSpPr>
        <p:spPr>
          <a:xfrm>
            <a:off x="1290357" y="3632327"/>
            <a:ext cx="11063321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sz="2400" b="1" dirty="0"/>
              <a:t>Average </a:t>
            </a:r>
            <a:r>
              <a:rPr lang="de-DE" sz="2400" b="1" dirty="0" err="1"/>
              <a:t>number</a:t>
            </a:r>
            <a:r>
              <a:rPr lang="de-DE" sz="2400" b="1" dirty="0"/>
              <a:t> </a:t>
            </a:r>
            <a:r>
              <a:rPr lang="de-DE" sz="2400" b="1" dirty="0" err="1"/>
              <a:t>of</a:t>
            </a:r>
            <a:r>
              <a:rPr lang="de-DE" sz="2400" b="1" dirty="0"/>
              <a:t> (</a:t>
            </a:r>
            <a:r>
              <a:rPr lang="de-DE" sz="2400" b="1" dirty="0" err="1"/>
              <a:t>re</a:t>
            </a:r>
            <a:r>
              <a:rPr lang="de-DE" sz="2400" b="1" dirty="0"/>
              <a:t>)</a:t>
            </a:r>
            <a:r>
              <a:rPr lang="de-DE" sz="2400" b="1" dirty="0" err="1"/>
              <a:t>namings</a:t>
            </a:r>
            <a:r>
              <a:rPr lang="de-DE" sz="2400" b="1" dirty="0"/>
              <a:t> in AB (</a:t>
            </a:r>
            <a:r>
              <a:rPr lang="de-DE" sz="2400" b="1" dirty="0" err="1"/>
              <a:t>normalized</a:t>
            </a:r>
            <a:r>
              <a:rPr lang="de-DE" sz="2400" b="1" dirty="0"/>
              <a:t> </a:t>
            </a:r>
            <a:r>
              <a:rPr lang="de-DE" sz="2400" b="1" dirty="0" err="1"/>
              <a:t>by</a:t>
            </a:r>
            <a:r>
              <a:rPr lang="de-DE" sz="2400" b="1" dirty="0"/>
              <a:t> </a:t>
            </a:r>
            <a:r>
              <a:rPr lang="de-DE" sz="2400" b="1" dirty="0" err="1"/>
              <a:t>length</a:t>
            </a:r>
            <a:r>
              <a:rPr lang="de-DE" sz="2400" b="1" dirty="0"/>
              <a:t> </a:t>
            </a:r>
            <a:r>
              <a:rPr lang="de-DE" sz="2400" b="1" dirty="0" err="1"/>
              <a:t>of</a:t>
            </a:r>
            <a:r>
              <a:rPr lang="de-DE" sz="2400" b="1" dirty="0"/>
              <a:t> </a:t>
            </a:r>
            <a:r>
              <a:rPr lang="de-DE" sz="2400" b="1" dirty="0" err="1"/>
              <a:t>regime</a:t>
            </a:r>
            <a:r>
              <a:rPr lang="de-DE" sz="2400" b="1" dirty="0"/>
              <a:t> in </a:t>
            </a:r>
            <a:r>
              <a:rPr lang="de-DE" sz="2400" b="1" dirty="0" err="1"/>
              <a:t>years</a:t>
            </a:r>
            <a:r>
              <a:rPr lang="de-DE" sz="24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422125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03B6244D-F634-344B-85D3-C2A8D4FD509F}"/>
              </a:ext>
            </a:extLst>
          </p:cNvPr>
          <p:cNvGrpSpPr/>
          <p:nvPr/>
        </p:nvGrpSpPr>
        <p:grpSpPr>
          <a:xfrm>
            <a:off x="303672" y="467832"/>
            <a:ext cx="11504413" cy="6290950"/>
            <a:chOff x="303672" y="467832"/>
            <a:chExt cx="11504413" cy="629095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4E53F82-5938-D74F-805A-F8E4509D6803}"/>
                </a:ext>
              </a:extLst>
            </p:cNvPr>
            <p:cNvGrpSpPr/>
            <p:nvPr/>
          </p:nvGrpSpPr>
          <p:grpSpPr>
            <a:xfrm>
              <a:off x="3200895" y="467832"/>
              <a:ext cx="8607190" cy="6290950"/>
              <a:chOff x="3200895" y="467832"/>
              <a:chExt cx="8607190" cy="6290950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BAE5F743-5E0F-3E47-B7E6-EEF4696494D7}"/>
                  </a:ext>
                </a:extLst>
              </p:cNvPr>
              <p:cNvGrpSpPr/>
              <p:nvPr/>
            </p:nvGrpSpPr>
            <p:grpSpPr>
              <a:xfrm>
                <a:off x="3255464" y="663532"/>
                <a:ext cx="3914754" cy="3256087"/>
                <a:chOff x="379133" y="315918"/>
                <a:chExt cx="3914754" cy="3256087"/>
              </a:xfrm>
            </p:grpSpPr>
            <p:pic>
              <p:nvPicPr>
                <p:cNvPr id="4" name="Picture 3" descr="Diagram, map&#10;&#10;Description automatically generated">
                  <a:extLst>
                    <a:ext uri="{FF2B5EF4-FFF2-40B4-BE49-F238E27FC236}">
                      <a16:creationId xmlns:a16="http://schemas.microsoft.com/office/drawing/2014/main" id="{28DBBD3F-9373-214F-AD98-5AC43AC98638}"/>
                    </a:ext>
                  </a:extLst>
                </p:cNvPr>
                <p:cNvPicPr preferRelativeResize="0"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9133" y="315918"/>
                  <a:ext cx="3914754" cy="3256087"/>
                </a:xfrm>
                <a:prstGeom prst="rect">
                  <a:avLst/>
                </a:prstGeom>
              </p:spPr>
            </p:pic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C1A56242-7722-564A-A96E-C4BD1073010A}"/>
                    </a:ext>
                  </a:extLst>
                </p:cNvPr>
                <p:cNvSpPr txBox="1"/>
                <p:nvPr/>
              </p:nvSpPr>
              <p:spPr>
                <a:xfrm>
                  <a:off x="489098" y="404037"/>
                  <a:ext cx="191386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l-PL" dirty="0">
                      <a:solidFill>
                        <a:srgbClr val="002060"/>
                      </a:solidFill>
                    </a:rPr>
                    <a:t>Weimar Republic</a:t>
                  </a: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27D9FBBE-412B-C74C-8789-AC41A1CC6F75}"/>
                  </a:ext>
                </a:extLst>
              </p:cNvPr>
              <p:cNvGrpSpPr/>
              <p:nvPr/>
            </p:nvGrpSpPr>
            <p:grpSpPr>
              <a:xfrm>
                <a:off x="8080745" y="467832"/>
                <a:ext cx="3727340" cy="3102643"/>
                <a:chOff x="5433671" y="433731"/>
                <a:chExt cx="3727340" cy="3102643"/>
              </a:xfrm>
            </p:grpSpPr>
            <p:pic>
              <p:nvPicPr>
                <p:cNvPr id="6" name="Grafik 8">
                  <a:extLst>
                    <a:ext uri="{FF2B5EF4-FFF2-40B4-BE49-F238E27FC236}">
                      <a16:creationId xmlns:a16="http://schemas.microsoft.com/office/drawing/2014/main" id="{6103744C-85B8-6049-99A8-F844CF418A75}"/>
                    </a:ext>
                  </a:extLst>
                </p:cNvPr>
                <p:cNvPicPr preferRelativeResize="0"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41" r="5014"/>
                <a:stretch/>
              </p:blipFill>
              <p:spPr>
                <a:xfrm>
                  <a:off x="5433671" y="433731"/>
                  <a:ext cx="3727340" cy="3102643"/>
                </a:xfrm>
                <a:prstGeom prst="rect">
                  <a:avLst/>
                </a:prstGeom>
              </p:spPr>
            </p:pic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E3D5D967-70B8-4945-A7B1-10790EDD2EE0}"/>
                    </a:ext>
                  </a:extLst>
                </p:cNvPr>
                <p:cNvSpPr txBox="1"/>
                <p:nvPr/>
              </p:nvSpPr>
              <p:spPr>
                <a:xfrm>
                  <a:off x="5699051" y="718299"/>
                  <a:ext cx="159488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l-PL" dirty="0">
                      <a:solidFill>
                        <a:srgbClr val="002060"/>
                      </a:solidFill>
                    </a:rPr>
                    <a:t>Nazi era</a:t>
                  </a: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7DD5F7D2-31B0-2E4B-97D2-20E4FBA4BE2C}"/>
                  </a:ext>
                </a:extLst>
              </p:cNvPr>
              <p:cNvGrpSpPr/>
              <p:nvPr/>
            </p:nvGrpSpPr>
            <p:grpSpPr>
              <a:xfrm>
                <a:off x="3200895" y="3741683"/>
                <a:ext cx="3631907" cy="3017099"/>
                <a:chOff x="152317" y="3879683"/>
                <a:chExt cx="3631907" cy="3017099"/>
              </a:xfrm>
            </p:grpSpPr>
            <p:pic>
              <p:nvPicPr>
                <p:cNvPr id="8" name="Picture 7" descr="A picture containing chart&#10;&#10;Description automatically generated">
                  <a:extLst>
                    <a:ext uri="{FF2B5EF4-FFF2-40B4-BE49-F238E27FC236}">
                      <a16:creationId xmlns:a16="http://schemas.microsoft.com/office/drawing/2014/main" id="{08AF58F0-5E3A-1749-8F4C-C079D14463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2317" y="3879683"/>
                  <a:ext cx="3631907" cy="3017099"/>
                </a:xfrm>
                <a:prstGeom prst="rect">
                  <a:avLst/>
                </a:prstGeom>
              </p:spPr>
            </p:pic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58FDB1C-0A1A-EE4A-A4DE-1A346FAFE15B}"/>
                    </a:ext>
                  </a:extLst>
                </p:cNvPr>
                <p:cNvSpPr txBox="1"/>
                <p:nvPr/>
              </p:nvSpPr>
              <p:spPr>
                <a:xfrm>
                  <a:off x="317422" y="3997842"/>
                  <a:ext cx="114831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l-PL" dirty="0">
                      <a:solidFill>
                        <a:srgbClr val="002060"/>
                      </a:solidFill>
                    </a:rPr>
                    <a:t>GDR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C6F45880-3280-4743-B62B-58A8FE18D0F6}"/>
                  </a:ext>
                </a:extLst>
              </p:cNvPr>
              <p:cNvGrpSpPr/>
              <p:nvPr/>
            </p:nvGrpSpPr>
            <p:grpSpPr>
              <a:xfrm>
                <a:off x="7986152" y="3854549"/>
                <a:ext cx="3700130" cy="2904233"/>
                <a:chOff x="5604459" y="3915463"/>
                <a:chExt cx="3700130" cy="2904233"/>
              </a:xfrm>
            </p:grpSpPr>
            <p:pic>
              <p:nvPicPr>
                <p:cNvPr id="10" name="Picture 9" descr="Map&#10;&#10;Description automatically generated">
                  <a:extLst>
                    <a:ext uri="{FF2B5EF4-FFF2-40B4-BE49-F238E27FC236}">
                      <a16:creationId xmlns:a16="http://schemas.microsoft.com/office/drawing/2014/main" id="{2742FEA3-F23C-FE46-BB89-542F5AFEA344}"/>
                    </a:ext>
                  </a:extLst>
                </p:cNvPr>
                <p:cNvPicPr/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04459" y="3915463"/>
                  <a:ext cx="3700130" cy="2904233"/>
                </a:xfrm>
                <a:prstGeom prst="rect">
                  <a:avLst/>
                </a:prstGeom>
              </p:spPr>
            </p:pic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9A46BB56-3A33-D548-9B07-7C2922970A91}"/>
                    </a:ext>
                  </a:extLst>
                </p:cNvPr>
                <p:cNvSpPr txBox="1"/>
                <p:nvPr/>
              </p:nvSpPr>
              <p:spPr>
                <a:xfrm>
                  <a:off x="5963107" y="3920114"/>
                  <a:ext cx="140349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l-PL" dirty="0">
                      <a:solidFill>
                        <a:srgbClr val="002060"/>
                      </a:solidFill>
                    </a:rPr>
                    <a:t>Post</a:t>
                  </a:r>
                  <a:r>
                    <a:rPr lang="en-GB" dirty="0">
                      <a:solidFill>
                        <a:srgbClr val="002060"/>
                      </a:solidFill>
                    </a:rPr>
                    <a:t>-</a:t>
                  </a:r>
                  <a:r>
                    <a:rPr lang="pl-PL" dirty="0">
                      <a:solidFill>
                        <a:srgbClr val="002060"/>
                      </a:solidFill>
                    </a:rPr>
                    <a:t>1989</a:t>
                  </a:r>
                </a:p>
              </p:txBody>
            </p:sp>
          </p:grp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6F03AE-A0D2-C143-ACED-3B2BB5FCDCEA}"/>
                </a:ext>
              </a:extLst>
            </p:cNvPr>
            <p:cNvSpPr txBox="1"/>
            <p:nvPr/>
          </p:nvSpPr>
          <p:spPr>
            <a:xfrm>
              <a:off x="365115" y="751651"/>
              <a:ext cx="238169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Spatio-temporal</a:t>
              </a:r>
              <a:r>
                <a:rPr lang="pl-PL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l-PL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changes</a:t>
              </a:r>
              <a:r>
                <a:rPr lang="pl-PL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pl-PL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</a:t>
              </a:r>
              <a:r>
                <a:rPr lang="pl-PL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Leipzig</a:t>
              </a:r>
              <a:r>
                <a:rPr lang="pl-PL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pl-PL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1916-2018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7EB0C17-7521-C848-833B-230FBF78DA2C}"/>
                </a:ext>
              </a:extLst>
            </p:cNvPr>
            <p:cNvSpPr txBox="1"/>
            <p:nvPr/>
          </p:nvSpPr>
          <p:spPr>
            <a:xfrm>
              <a:off x="303672" y="4912387"/>
              <a:ext cx="253989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Weimar R – 16 </a:t>
              </a:r>
              <a:r>
                <a:rPr lang="pl-PL" sz="2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yrs</a:t>
              </a:r>
              <a:endPara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pl-PL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Nazi e</a:t>
              </a:r>
              <a:r>
                <a:rPr lang="en-GB" sz="2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r>
                <a:rPr lang="pl-PL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11 yrs</a:t>
              </a:r>
            </a:p>
            <a:p>
              <a:r>
                <a:rPr lang="pl-PL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GDR – 44 </a:t>
              </a:r>
              <a:r>
                <a:rPr lang="pl-PL" sz="2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yrs</a:t>
              </a:r>
              <a:endPara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pl-PL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post 1989 – 29 </a:t>
              </a:r>
              <a:r>
                <a:rPr lang="pl-PL" sz="2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yrs</a:t>
              </a:r>
              <a:endPara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06170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1B51B4CF-BE83-4BBA-A24D-23F6E23E4270}"/>
              </a:ext>
            </a:extLst>
          </p:cNvPr>
          <p:cNvSpPr txBox="1"/>
          <p:nvPr/>
        </p:nvSpPr>
        <p:spPr>
          <a:xfrm>
            <a:off x="720000" y="360000"/>
            <a:ext cx="10899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cs typeface="Arial" panose="020B0604020202020204" pitchFamily="34" charset="0"/>
              </a:rPr>
              <a:t>Spatio-temporal changes in Leipzig </a:t>
            </a:r>
            <a:r>
              <a:rPr lang="de-DE" sz="4000" b="1" dirty="0">
                <a:cs typeface="Arial" panose="020B0604020202020204" pitchFamily="34" charset="0"/>
              </a:rPr>
              <a:t>(</a:t>
            </a:r>
            <a:r>
              <a:rPr lang="pl-PL" sz="4000" b="1" dirty="0">
                <a:cs typeface="Arial" panose="020B0604020202020204" pitchFamily="34" charset="0"/>
              </a:rPr>
              <a:t>1916-2018</a:t>
            </a:r>
            <a:r>
              <a:rPr lang="de-DE" sz="4000" b="1" dirty="0">
                <a:cs typeface="Arial" panose="020B0604020202020204" pitchFamily="34" charset="0"/>
              </a:rPr>
              <a:t>)</a:t>
            </a:r>
            <a:endParaRPr lang="pl-PL" sz="4000" b="1" dirty="0">
              <a:cs typeface="Arial" panose="020B0604020202020204" pitchFamily="34" charset="0"/>
            </a:endParaRPr>
          </a:p>
        </p:txBody>
      </p:sp>
      <p:pic>
        <p:nvPicPr>
          <p:cNvPr id="18" name="Picture 17" descr="Diagram, map&#10;&#10;Description automatically generated">
            <a:extLst>
              <a:ext uri="{FF2B5EF4-FFF2-40B4-BE49-F238E27FC236}">
                <a16:creationId xmlns:a16="http://schemas.microsoft.com/office/drawing/2014/main" id="{7579C603-1360-4799-9CC5-1C1F34AE571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000" y="1067300"/>
            <a:ext cx="5995212" cy="5760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313F60E-B860-422E-97D7-8BB4B93CEE12}"/>
              </a:ext>
            </a:extLst>
          </p:cNvPr>
          <p:cNvSpPr txBox="1"/>
          <p:nvPr/>
        </p:nvSpPr>
        <p:spPr>
          <a:xfrm>
            <a:off x="1524001" y="1080000"/>
            <a:ext cx="3734613" cy="732186"/>
          </a:xfrm>
          <a:prstGeom prst="rect">
            <a:avLst/>
          </a:prstGeom>
          <a:noFill/>
        </p:spPr>
        <p:txBody>
          <a:bodyPr wrap="square" lIns="91856" tIns="45928" rIns="91856" bIns="45928" rtlCol="0">
            <a:spAutoFit/>
          </a:bodyPr>
          <a:lstStyle/>
          <a:p>
            <a:pPr algn="ctr"/>
            <a:r>
              <a:rPr lang="en-GB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Alef" panose="00000500000000000000" pitchFamily="2" charset="-79"/>
                <a:cs typeface="Alef" panose="00000500000000000000" pitchFamily="2" charset="-79"/>
              </a:rPr>
              <a:t>1916-1932</a:t>
            </a:r>
          </a:p>
        </p:txBody>
      </p:sp>
      <p:sp>
        <p:nvSpPr>
          <p:cNvPr id="20" name="TextBox 3">
            <a:extLst>
              <a:ext uri="{FF2B5EF4-FFF2-40B4-BE49-F238E27FC236}">
                <a16:creationId xmlns:a16="http://schemas.microsoft.com/office/drawing/2014/main" id="{275C2AC2-38DF-4D0B-9BD7-BB12C650C5AE}"/>
              </a:ext>
            </a:extLst>
          </p:cNvPr>
          <p:cNvSpPr txBox="1"/>
          <p:nvPr/>
        </p:nvSpPr>
        <p:spPr>
          <a:xfrm>
            <a:off x="8544331" y="5760001"/>
            <a:ext cx="479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22263">
              <a:tabLst>
                <a:tab pos="2147888" algn="l"/>
              </a:tabLst>
            </a:pPr>
            <a:r>
              <a:rPr lang="en-GB" dirty="0">
                <a:solidFill>
                  <a:srgbClr val="0070C0"/>
                </a:solidFill>
                <a:cs typeface="Alef" panose="00000500000000000000" pitchFamily="2" charset="-79"/>
              </a:rPr>
              <a:t>non-ideological 	343   </a:t>
            </a:r>
            <a:r>
              <a:rPr lang="en-GB" i="1" dirty="0">
                <a:solidFill>
                  <a:srgbClr val="0070C0"/>
                </a:solidFill>
                <a:cs typeface="Alef" panose="00000500000000000000" pitchFamily="2" charset="-79"/>
              </a:rPr>
              <a:t>(~20.2)</a:t>
            </a:r>
          </a:p>
          <a:p>
            <a:pPr defTabSz="538163">
              <a:tabLst>
                <a:tab pos="2147888" algn="l"/>
              </a:tabLst>
            </a:pPr>
            <a:r>
              <a:rPr lang="en-GB" dirty="0">
                <a:solidFill>
                  <a:srgbClr val="FF0000"/>
                </a:solidFill>
                <a:cs typeface="Alef" panose="00000500000000000000" pitchFamily="2" charset="-79"/>
              </a:rPr>
              <a:t>ideological 		186   </a:t>
            </a:r>
            <a:r>
              <a:rPr lang="en-GB" i="1" dirty="0">
                <a:solidFill>
                  <a:srgbClr val="FF0000"/>
                </a:solidFill>
                <a:cs typeface="Alef" panose="00000500000000000000" pitchFamily="2" charset="-79"/>
              </a:rPr>
              <a:t>(~10.9)</a:t>
            </a:r>
            <a:endParaRPr lang="en-GB" i="1" dirty="0">
              <a:solidFill>
                <a:srgbClr val="0070C0"/>
              </a:solidFill>
              <a:cs typeface="Alef" panose="00000500000000000000" pitchFamily="2" charset="-79"/>
            </a:endParaRPr>
          </a:p>
          <a:p>
            <a:pPr defTabSz="806450">
              <a:tabLst>
                <a:tab pos="2147888" algn="l"/>
              </a:tabLst>
            </a:pPr>
            <a:r>
              <a:rPr lang="en-GB" i="1" dirty="0">
                <a:cs typeface="Alef" panose="00000500000000000000" pitchFamily="2" charset="-79"/>
              </a:rPr>
              <a:t>Total (~mean) 	</a:t>
            </a:r>
            <a:r>
              <a:rPr lang="en-GB" dirty="0">
                <a:cs typeface="Alef" panose="00000500000000000000" pitchFamily="2" charset="-79"/>
              </a:rPr>
              <a:t>529  </a:t>
            </a:r>
            <a:r>
              <a:rPr lang="en-GB" i="1" dirty="0">
                <a:cs typeface="Alef" panose="00000500000000000000" pitchFamily="2" charset="-79"/>
              </a:rPr>
              <a:t> (~31.1)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1831A5-AD34-45D2-851F-1F5DABCD5D92}"/>
              </a:ext>
            </a:extLst>
          </p:cNvPr>
          <p:cNvSpPr txBox="1"/>
          <p:nvPr/>
        </p:nvSpPr>
        <p:spPr>
          <a:xfrm>
            <a:off x="6430717" y="1556792"/>
            <a:ext cx="3145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Treaty </a:t>
            </a:r>
            <a:r>
              <a:rPr lang="de-DE" dirty="0" err="1"/>
              <a:t>of</a:t>
            </a:r>
            <a:r>
              <a:rPr lang="de-DE" dirty="0"/>
              <a:t> Versailles</a:t>
            </a:r>
          </a:p>
          <a:p>
            <a:r>
              <a:rPr lang="de-DE" dirty="0"/>
              <a:t>„Verloren aber nicht vergessen“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0E581D-3F27-4139-84AE-F4AAB5C79933}"/>
              </a:ext>
            </a:extLst>
          </p:cNvPr>
          <p:cNvSpPr txBox="1"/>
          <p:nvPr/>
        </p:nvSpPr>
        <p:spPr>
          <a:xfrm>
            <a:off x="4799856" y="3353078"/>
            <a:ext cx="1879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Hindenburgstraße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F9B166-D371-425F-97D7-89EABB1E3871}"/>
              </a:ext>
            </a:extLst>
          </p:cNvPr>
          <p:cNvSpPr txBox="1"/>
          <p:nvPr/>
        </p:nvSpPr>
        <p:spPr>
          <a:xfrm>
            <a:off x="5861831" y="5473734"/>
            <a:ext cx="126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Nibelungen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BF72C2-91F2-43A0-9CA4-B15098A8A8DC}"/>
              </a:ext>
            </a:extLst>
          </p:cNvPr>
          <p:cNvSpPr txBox="1"/>
          <p:nvPr/>
        </p:nvSpPr>
        <p:spPr>
          <a:xfrm>
            <a:off x="7007687" y="4926521"/>
            <a:ext cx="2206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germanophone</a:t>
            </a:r>
            <a:r>
              <a:rPr lang="de-DE" dirty="0"/>
              <a:t> </a:t>
            </a:r>
            <a:r>
              <a:rPr lang="de-DE" dirty="0" err="1"/>
              <a:t>poets</a:t>
            </a:r>
            <a:endParaRPr lang="de-DE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B263BEB-9E2C-4E6B-818D-F5EAA84500B0}"/>
              </a:ext>
            </a:extLst>
          </p:cNvPr>
          <p:cNvSpPr/>
          <p:nvPr/>
        </p:nvSpPr>
        <p:spPr>
          <a:xfrm>
            <a:off x="131023" y="2202501"/>
            <a:ext cx="27859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err="1">
                <a:cs typeface="Arial" panose="020B0604020202020204" pitchFamily="34" charset="0"/>
              </a:rPr>
              <a:t>Annaberg-Buchholtz</a:t>
            </a:r>
            <a:endParaRPr lang="de-DE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363D63-9FB8-495E-91C9-6278E30DA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151" y="4753055"/>
            <a:ext cx="4086210" cy="19666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830658-9F30-4740-B5D0-EC090275C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507" y="4286105"/>
            <a:ext cx="2830267" cy="17300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CF03DA-6CCA-4333-9FCF-7E5142DF0B1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000" y="2700000"/>
            <a:ext cx="206775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5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8">
            <a:extLst>
              <a:ext uri="{FF2B5EF4-FFF2-40B4-BE49-F238E27FC236}">
                <a16:creationId xmlns:a16="http://schemas.microsoft.com/office/drawing/2014/main" id="{0BAA306E-5F18-409B-9669-7E40A092D61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" r="5084"/>
          <a:stretch/>
        </p:blipFill>
        <p:spPr>
          <a:xfrm>
            <a:off x="2964000" y="1067300"/>
            <a:ext cx="6012320" cy="5760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313F60E-B860-422E-97D7-8BB4B93CEE12}"/>
              </a:ext>
            </a:extLst>
          </p:cNvPr>
          <p:cNvSpPr txBox="1"/>
          <p:nvPr/>
        </p:nvSpPr>
        <p:spPr>
          <a:xfrm>
            <a:off x="1524001" y="1080000"/>
            <a:ext cx="3734613" cy="732186"/>
          </a:xfrm>
          <a:prstGeom prst="rect">
            <a:avLst/>
          </a:prstGeom>
          <a:noFill/>
        </p:spPr>
        <p:txBody>
          <a:bodyPr wrap="square" lIns="91856" tIns="45928" rIns="91856" bIns="45928" rtlCol="0">
            <a:spAutoFit/>
          </a:bodyPr>
          <a:lstStyle/>
          <a:p>
            <a:pPr algn="ctr"/>
            <a:r>
              <a:rPr lang="en-GB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Alef" panose="00000500000000000000" pitchFamily="2" charset="-79"/>
                <a:cs typeface="Alef" panose="00000500000000000000" pitchFamily="2" charset="-79"/>
              </a:rPr>
              <a:t>1933-1944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A99AC6-E6B3-477E-96C4-5F0F1316E14F}"/>
              </a:ext>
            </a:extLst>
          </p:cNvPr>
          <p:cNvSpPr txBox="1"/>
          <p:nvPr/>
        </p:nvSpPr>
        <p:spPr>
          <a:xfrm>
            <a:off x="4522717" y="2008828"/>
            <a:ext cx="3146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„Verloren aber nicht vergessen“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3FADF4-E473-4CD9-B0AD-C0F4FA4A8496}"/>
              </a:ext>
            </a:extLst>
          </p:cNvPr>
          <p:cNvSpPr txBox="1"/>
          <p:nvPr/>
        </p:nvSpPr>
        <p:spPr>
          <a:xfrm>
            <a:off x="5687983" y="1642154"/>
            <a:ext cx="1172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SS </a:t>
            </a:r>
            <a:r>
              <a:rPr lang="de-DE" dirty="0" err="1"/>
              <a:t>Officers</a:t>
            </a:r>
            <a:endParaRPr lang="de-D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E098F5-D530-4A4F-B41D-123744721EAF}"/>
              </a:ext>
            </a:extLst>
          </p:cNvPr>
          <p:cNvSpPr txBox="1"/>
          <p:nvPr/>
        </p:nvSpPr>
        <p:spPr>
          <a:xfrm>
            <a:off x="8004001" y="1446093"/>
            <a:ext cx="1601592" cy="512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de-DE" dirty="0" err="1"/>
              <a:t>Annexation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 </a:t>
            </a:r>
          </a:p>
          <a:p>
            <a:pPr>
              <a:lnSpc>
                <a:spcPts val="1600"/>
              </a:lnSpc>
            </a:pPr>
            <a:r>
              <a:rPr lang="en-GB" dirty="0"/>
              <a:t>      Austria</a:t>
            </a:r>
            <a:endParaRPr lang="de-D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B65FAB-C9D9-462B-8ACB-29F6D3B96C08}"/>
              </a:ext>
            </a:extLst>
          </p:cNvPr>
          <p:cNvSpPr txBox="1"/>
          <p:nvPr/>
        </p:nvSpPr>
        <p:spPr>
          <a:xfrm>
            <a:off x="8101246" y="2279861"/>
            <a:ext cx="1625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Germanic</a:t>
            </a:r>
            <a:r>
              <a:rPr lang="de-DE" dirty="0"/>
              <a:t> Gods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193784-0459-4DED-A95D-542192028C3C}"/>
              </a:ext>
            </a:extLst>
          </p:cNvPr>
          <p:cNvSpPr txBox="1"/>
          <p:nvPr/>
        </p:nvSpPr>
        <p:spPr>
          <a:xfrm>
            <a:off x="7795399" y="3591215"/>
            <a:ext cx="3228704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de-DE" dirty="0"/>
              <a:t>German </a:t>
            </a:r>
            <a:r>
              <a:rPr lang="de-DE" dirty="0" err="1"/>
              <a:t>painters</a:t>
            </a:r>
            <a:r>
              <a:rPr lang="de-DE" dirty="0"/>
              <a:t> and </a:t>
            </a:r>
            <a:r>
              <a:rPr lang="de-DE" dirty="0" err="1"/>
              <a:t>architects</a:t>
            </a:r>
            <a:endParaRPr lang="de-D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3A65AB-8053-48F5-8CF8-DACF6CBF4C7F}"/>
              </a:ext>
            </a:extLst>
          </p:cNvPr>
          <p:cNvSpPr txBox="1"/>
          <p:nvPr/>
        </p:nvSpPr>
        <p:spPr>
          <a:xfrm>
            <a:off x="6894479" y="5291994"/>
            <a:ext cx="1536831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de-DE" dirty="0"/>
              <a:t>Völkerschlacht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7E4F9D-B73A-4C22-8217-241EA8B501CF}"/>
              </a:ext>
            </a:extLst>
          </p:cNvPr>
          <p:cNvSpPr txBox="1"/>
          <p:nvPr/>
        </p:nvSpPr>
        <p:spPr>
          <a:xfrm>
            <a:off x="7381297" y="2785975"/>
            <a:ext cx="910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Military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468E27-26D3-44A3-B017-97C7E6952355}"/>
              </a:ext>
            </a:extLst>
          </p:cNvPr>
          <p:cNvSpPr txBox="1"/>
          <p:nvPr/>
        </p:nvSpPr>
        <p:spPr>
          <a:xfrm>
            <a:off x="720000" y="360000"/>
            <a:ext cx="10899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cs typeface="Arial" panose="020B0604020202020204" pitchFamily="34" charset="0"/>
              </a:rPr>
              <a:t>Spatio-temporal changes in Leipzig </a:t>
            </a:r>
            <a:r>
              <a:rPr lang="de-DE" sz="4000" b="1" dirty="0">
                <a:cs typeface="Arial" panose="020B0604020202020204" pitchFamily="34" charset="0"/>
              </a:rPr>
              <a:t>(</a:t>
            </a:r>
            <a:r>
              <a:rPr lang="pl-PL" sz="4000" b="1" dirty="0">
                <a:cs typeface="Arial" panose="020B0604020202020204" pitchFamily="34" charset="0"/>
              </a:rPr>
              <a:t>1916-2018</a:t>
            </a:r>
            <a:r>
              <a:rPr lang="de-DE" sz="4000" b="1" dirty="0">
                <a:cs typeface="Arial" panose="020B0604020202020204" pitchFamily="34" charset="0"/>
              </a:rPr>
              <a:t>)</a:t>
            </a:r>
            <a:endParaRPr lang="pl-PL" sz="4000" b="1" dirty="0">
              <a:cs typeface="Arial" panose="020B0604020202020204" pitchFamily="34" charset="0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:a16="http://schemas.microsoft.com/office/drawing/2014/main" id="{EDB7AD6A-0200-4F12-BBB3-EE1D878F58C3}"/>
              </a:ext>
            </a:extLst>
          </p:cNvPr>
          <p:cNvSpPr txBox="1"/>
          <p:nvPr/>
        </p:nvSpPr>
        <p:spPr>
          <a:xfrm>
            <a:off x="8544331" y="5760001"/>
            <a:ext cx="479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22263">
              <a:tabLst>
                <a:tab pos="2147888" algn="l"/>
              </a:tabLst>
            </a:pPr>
            <a:r>
              <a:rPr lang="en-GB" dirty="0">
                <a:solidFill>
                  <a:srgbClr val="0070C0"/>
                </a:solidFill>
                <a:cs typeface="Alef" panose="00000500000000000000" pitchFamily="2" charset="-79"/>
              </a:rPr>
              <a:t>non-ideological 	125   </a:t>
            </a:r>
            <a:r>
              <a:rPr lang="en-GB" i="1" dirty="0">
                <a:solidFill>
                  <a:srgbClr val="0070C0"/>
                </a:solidFill>
                <a:cs typeface="Alef" panose="00000500000000000000" pitchFamily="2" charset="-79"/>
              </a:rPr>
              <a:t>(~10.4)</a:t>
            </a:r>
          </a:p>
          <a:p>
            <a:pPr defTabSz="538163">
              <a:tabLst>
                <a:tab pos="2147888" algn="l"/>
              </a:tabLst>
            </a:pPr>
            <a:r>
              <a:rPr lang="en-GB" dirty="0">
                <a:solidFill>
                  <a:srgbClr val="FF0000"/>
                </a:solidFill>
                <a:cs typeface="Alef" panose="00000500000000000000" pitchFamily="2" charset="-79"/>
              </a:rPr>
              <a:t>ideological 		226  </a:t>
            </a:r>
            <a:r>
              <a:rPr lang="en-GB" i="1" dirty="0">
                <a:solidFill>
                  <a:srgbClr val="FF0000"/>
                </a:solidFill>
                <a:cs typeface="Alef" panose="00000500000000000000" pitchFamily="2" charset="-79"/>
              </a:rPr>
              <a:t>(~18.8)</a:t>
            </a:r>
            <a:endParaRPr lang="en-GB" i="1" dirty="0">
              <a:solidFill>
                <a:srgbClr val="0070C0"/>
              </a:solidFill>
              <a:cs typeface="Alef" panose="00000500000000000000" pitchFamily="2" charset="-79"/>
            </a:endParaRPr>
          </a:p>
          <a:p>
            <a:pPr defTabSz="806450">
              <a:tabLst>
                <a:tab pos="2147888" algn="l"/>
              </a:tabLst>
            </a:pPr>
            <a:r>
              <a:rPr lang="en-GB" i="1" dirty="0">
                <a:cs typeface="Alef" panose="00000500000000000000" pitchFamily="2" charset="-79"/>
              </a:rPr>
              <a:t>Total (~mean) 	</a:t>
            </a:r>
            <a:r>
              <a:rPr lang="en-GB" dirty="0">
                <a:cs typeface="Alef" panose="00000500000000000000" pitchFamily="2" charset="-79"/>
              </a:rPr>
              <a:t>351  </a:t>
            </a:r>
            <a:r>
              <a:rPr lang="en-GB" i="1" dirty="0">
                <a:cs typeface="Alef" panose="00000500000000000000" pitchFamily="2" charset="-79"/>
              </a:rPr>
              <a:t> (~29.2)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B5FC41-FD5F-4E15-BC44-F7073FADA601}"/>
              </a:ext>
            </a:extLst>
          </p:cNvPr>
          <p:cNvSpPr txBox="1"/>
          <p:nvPr/>
        </p:nvSpPr>
        <p:spPr>
          <a:xfrm>
            <a:off x="5622234" y="4619104"/>
            <a:ext cx="128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Adolf Hitler</a:t>
            </a:r>
          </a:p>
        </p:txBody>
      </p:sp>
    </p:spTree>
    <p:extLst>
      <p:ext uri="{BB962C8B-B14F-4D97-AF65-F5344CB8AC3E}">
        <p14:creationId xmlns:p14="http://schemas.microsoft.com/office/powerpoint/2010/main" val="1055181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2">
            <a:extLst>
              <a:ext uri="{FF2B5EF4-FFF2-40B4-BE49-F238E27FC236}">
                <a16:creationId xmlns:a16="http://schemas.microsoft.com/office/drawing/2014/main" id="{BBCFD814-2A5C-4E76-B4F0-B0D8EAF82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382" y="2410626"/>
            <a:ext cx="8401472" cy="427600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B346982-3D64-4A2F-9471-0244263CB01E}"/>
              </a:ext>
            </a:extLst>
          </p:cNvPr>
          <p:cNvSpPr txBox="1">
            <a:spLocks/>
          </p:cNvSpPr>
          <p:nvPr/>
        </p:nvSpPr>
        <p:spPr>
          <a:xfrm>
            <a:off x="720000" y="720000"/>
            <a:ext cx="10058400" cy="9414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2429DD-63F5-4D31-8785-DA5189EF58A2}"/>
              </a:ext>
            </a:extLst>
          </p:cNvPr>
          <p:cNvSpPr/>
          <p:nvPr/>
        </p:nvSpPr>
        <p:spPr>
          <a:xfrm>
            <a:off x="695809" y="6184745"/>
            <a:ext cx="1224443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ym typeface="Wingdings" panose="05000000000000000000" pitchFamily="2" charset="2"/>
              </a:rPr>
              <a:t> Analysis of </a:t>
            </a:r>
            <a:r>
              <a:rPr lang="en-US" sz="2400" dirty="0"/>
              <a:t>"waves of renaming that sweep across ... the linguistic landscape" </a:t>
            </a:r>
            <a:r>
              <a:rPr lang="en-US" sz="1200" dirty="0"/>
              <a:t>(</a:t>
            </a:r>
            <a:r>
              <a:rPr lang="en-US" sz="1200" dirty="0" err="1"/>
              <a:t>Arazyahu</a:t>
            </a:r>
            <a:r>
              <a:rPr lang="en-US" sz="1200" dirty="0"/>
              <a:t> 1986:590) </a:t>
            </a:r>
            <a:endParaRPr lang="en-US" sz="2400" dirty="0"/>
          </a:p>
          <a:p>
            <a:endParaRPr lang="en-US" sz="2400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7D3FAF-F2B9-43D4-8EA4-0FE5D6EBA789}"/>
              </a:ext>
            </a:extLst>
          </p:cNvPr>
          <p:cNvSpPr txBox="1"/>
          <p:nvPr/>
        </p:nvSpPr>
        <p:spPr>
          <a:xfrm>
            <a:off x="1313790" y="3234763"/>
            <a:ext cx="1909625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de-DE" sz="2400" dirty="0"/>
              <a:t>East Germany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B053A3-781C-4C46-A860-2DBB73566210}"/>
              </a:ext>
            </a:extLst>
          </p:cNvPr>
          <p:cNvSpPr txBox="1"/>
          <p:nvPr/>
        </p:nvSpPr>
        <p:spPr>
          <a:xfrm>
            <a:off x="1313789" y="5149972"/>
            <a:ext cx="104092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de-DE" sz="2400" dirty="0" err="1"/>
              <a:t>Poland</a:t>
            </a:r>
            <a:endParaRPr lang="de-DE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86D1EB-34A4-4754-8354-B9E699E0FE70}"/>
              </a:ext>
            </a:extLst>
          </p:cNvPr>
          <p:cNvSpPr/>
          <p:nvPr/>
        </p:nvSpPr>
        <p:spPr>
          <a:xfrm>
            <a:off x="3386382" y="2293896"/>
            <a:ext cx="1414218" cy="367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5DC7D0-546A-4DFD-8266-0E6393EB177F}"/>
              </a:ext>
            </a:extLst>
          </p:cNvPr>
          <p:cNvSpPr/>
          <p:nvPr/>
        </p:nvSpPr>
        <p:spPr>
          <a:xfrm>
            <a:off x="3538782" y="5896754"/>
            <a:ext cx="1414218" cy="367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036B6-3A6B-044D-8FEE-9581582940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70757"/>
            <a:ext cx="1106785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ea typeface="Arial" panose="020B0604020202020204" pitchFamily="34" charset="0"/>
              </a:rPr>
              <a:t>Comparative analysis of changes in state-ideological identity politics in public space.</a:t>
            </a:r>
          </a:p>
          <a:p>
            <a:pPr marL="0" indent="0">
              <a:buNone/>
            </a:pPr>
            <a:r>
              <a:rPr lang="en-US" sz="2400" dirty="0">
                <a:ea typeface="Arial" panose="020B0604020202020204" pitchFamily="34" charset="0"/>
              </a:rPr>
              <a:t>Ongoing revision of the </a:t>
            </a:r>
            <a:r>
              <a:rPr lang="en-US" sz="2400" dirty="0"/>
              <a:t>“ideological robe of the city” </a:t>
            </a:r>
            <a:r>
              <a:rPr lang="en-US" sz="2400" dirty="0" err="1"/>
              <a:t>Zieliński</a:t>
            </a:r>
            <a:r>
              <a:rPr lang="en-US" sz="2400" dirty="0"/>
              <a:t> (1994) </a:t>
            </a:r>
          </a:p>
          <a:p>
            <a:pPr marL="0" indent="0">
              <a:buNone/>
            </a:pPr>
            <a:r>
              <a:rPr lang="en-GB" sz="2400" b="1" dirty="0"/>
              <a:t>Time: 1916-2016</a:t>
            </a:r>
            <a:r>
              <a:rPr lang="pl-PL" sz="2400" b="1" dirty="0"/>
              <a:t> </a:t>
            </a:r>
            <a:endParaRPr lang="en-GB" sz="2400" b="1" dirty="0"/>
          </a:p>
          <a:p>
            <a:pPr marL="0" indent="0">
              <a:buNone/>
            </a:pPr>
            <a:endParaRPr lang="pl-PL" sz="2400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5DD527-EF85-428D-9966-1739C7EE9FDE}"/>
              </a:ext>
            </a:extLst>
          </p:cNvPr>
          <p:cNvSpPr/>
          <p:nvPr/>
        </p:nvSpPr>
        <p:spPr>
          <a:xfrm>
            <a:off x="3386382" y="2443284"/>
            <a:ext cx="1218275" cy="413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080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8">
            <a:extLst>
              <a:ext uri="{FF2B5EF4-FFF2-40B4-BE49-F238E27FC236}">
                <a16:creationId xmlns:a16="http://schemas.microsoft.com/office/drawing/2014/main" id="{0BAA306E-5F18-409B-9669-7E40A092D61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" r="5084"/>
          <a:stretch/>
        </p:blipFill>
        <p:spPr>
          <a:xfrm>
            <a:off x="2964000" y="1067300"/>
            <a:ext cx="6012320" cy="5760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313F60E-B860-422E-97D7-8BB4B93CEE12}"/>
              </a:ext>
            </a:extLst>
          </p:cNvPr>
          <p:cNvSpPr txBox="1"/>
          <p:nvPr/>
        </p:nvSpPr>
        <p:spPr>
          <a:xfrm>
            <a:off x="1524001" y="1080000"/>
            <a:ext cx="3734613" cy="732186"/>
          </a:xfrm>
          <a:prstGeom prst="rect">
            <a:avLst/>
          </a:prstGeom>
          <a:noFill/>
        </p:spPr>
        <p:txBody>
          <a:bodyPr wrap="square" lIns="91856" tIns="45928" rIns="91856" bIns="45928" rtlCol="0">
            <a:spAutoFit/>
          </a:bodyPr>
          <a:lstStyle/>
          <a:p>
            <a:pPr algn="ctr"/>
            <a:r>
              <a:rPr lang="en-GB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Alef" panose="00000500000000000000" pitchFamily="2" charset="-79"/>
                <a:cs typeface="Alef" panose="00000500000000000000" pitchFamily="2" charset="-79"/>
              </a:rPr>
              <a:t>1933-1944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A99AC6-E6B3-477E-96C4-5F0F1316E14F}"/>
              </a:ext>
            </a:extLst>
          </p:cNvPr>
          <p:cNvSpPr txBox="1"/>
          <p:nvPr/>
        </p:nvSpPr>
        <p:spPr>
          <a:xfrm>
            <a:off x="4522717" y="2008828"/>
            <a:ext cx="3146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„Verloren aber nicht vergessen“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3A65AB-8053-48F5-8CF8-DACF6CBF4C7F}"/>
              </a:ext>
            </a:extLst>
          </p:cNvPr>
          <p:cNvSpPr txBox="1"/>
          <p:nvPr/>
        </p:nvSpPr>
        <p:spPr>
          <a:xfrm>
            <a:off x="6894479" y="5291994"/>
            <a:ext cx="1536831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de-DE" dirty="0"/>
              <a:t>Völkerschlacht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67A476-1E64-4DB0-9347-D8D7BA58FC6B}"/>
              </a:ext>
            </a:extLst>
          </p:cNvPr>
          <p:cNvSpPr txBox="1"/>
          <p:nvPr/>
        </p:nvSpPr>
        <p:spPr>
          <a:xfrm>
            <a:off x="6007554" y="2844772"/>
            <a:ext cx="1252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A.-Mariella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544C09-4194-490F-AC2B-696D7D0660A5}"/>
              </a:ext>
            </a:extLst>
          </p:cNvPr>
          <p:cNvSpPr txBox="1"/>
          <p:nvPr/>
        </p:nvSpPr>
        <p:spPr>
          <a:xfrm>
            <a:off x="6365126" y="4035725"/>
            <a:ext cx="1888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Kaiser Maximilian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1EF650-C3D2-4C95-87BE-674B1ECF5773}"/>
              </a:ext>
            </a:extLst>
          </p:cNvPr>
          <p:cNvSpPr txBox="1"/>
          <p:nvPr/>
        </p:nvSpPr>
        <p:spPr>
          <a:xfrm>
            <a:off x="5622234" y="4619104"/>
            <a:ext cx="128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Adolf Hitler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10B2D4-3AEA-481F-807A-F4B3C203C99A}"/>
              </a:ext>
            </a:extLst>
          </p:cNvPr>
          <p:cNvSpPr txBox="1"/>
          <p:nvPr/>
        </p:nvSpPr>
        <p:spPr>
          <a:xfrm>
            <a:off x="7669283" y="4551214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Martin </a:t>
            </a:r>
            <a:r>
              <a:rPr lang="de-DE" b="1" dirty="0" err="1"/>
              <a:t>Mutschmann</a:t>
            </a:r>
            <a:endParaRPr lang="de-DE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B6D0E0-E350-4B2E-8AE0-7F48786D6205}"/>
              </a:ext>
            </a:extLst>
          </p:cNvPr>
          <p:cNvSpPr txBox="1"/>
          <p:nvPr/>
        </p:nvSpPr>
        <p:spPr>
          <a:xfrm>
            <a:off x="5754256" y="3232431"/>
            <a:ext cx="1157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W. Blümel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7892F7-1163-48F0-9382-16F1B0F4FDF9}"/>
              </a:ext>
            </a:extLst>
          </p:cNvPr>
          <p:cNvSpPr txBox="1"/>
          <p:nvPr/>
        </p:nvSpPr>
        <p:spPr>
          <a:xfrm>
            <a:off x="4938888" y="3449412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Ludendorff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4C09EE-984F-4AF3-AE41-4EC26FB7B652}"/>
              </a:ext>
            </a:extLst>
          </p:cNvPr>
          <p:cNvSpPr txBox="1"/>
          <p:nvPr/>
        </p:nvSpPr>
        <p:spPr>
          <a:xfrm>
            <a:off x="4478706" y="3081344"/>
            <a:ext cx="988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G. Spree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40B1D3-15F9-4C95-B02F-2328618A85A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00" y="2700000"/>
            <a:ext cx="2049677" cy="1800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E0D3014-E611-4CEC-961F-3783C9DC0A74}"/>
              </a:ext>
            </a:extLst>
          </p:cNvPr>
          <p:cNvSpPr txBox="1"/>
          <p:nvPr/>
        </p:nvSpPr>
        <p:spPr>
          <a:xfrm>
            <a:off x="5687983" y="1642154"/>
            <a:ext cx="1172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SS </a:t>
            </a:r>
            <a:r>
              <a:rPr lang="de-DE" dirty="0" err="1"/>
              <a:t>Officers</a:t>
            </a:r>
            <a:endParaRPr lang="de-DE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330B27D-552B-4D4F-950A-ABD94AEED65F}"/>
              </a:ext>
            </a:extLst>
          </p:cNvPr>
          <p:cNvSpPr txBox="1"/>
          <p:nvPr/>
        </p:nvSpPr>
        <p:spPr>
          <a:xfrm>
            <a:off x="8004001" y="1446093"/>
            <a:ext cx="1601592" cy="512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de-DE" dirty="0" err="1"/>
              <a:t>Annexation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 </a:t>
            </a:r>
          </a:p>
          <a:p>
            <a:pPr>
              <a:lnSpc>
                <a:spcPts val="1600"/>
              </a:lnSpc>
            </a:pPr>
            <a:r>
              <a:rPr lang="en-GB" dirty="0"/>
              <a:t>      Austria</a:t>
            </a:r>
            <a:endParaRPr lang="de-DE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46C2A83-61B7-4B6F-A45C-A08B414FADA6}"/>
              </a:ext>
            </a:extLst>
          </p:cNvPr>
          <p:cNvSpPr txBox="1"/>
          <p:nvPr/>
        </p:nvSpPr>
        <p:spPr>
          <a:xfrm>
            <a:off x="8101246" y="2279861"/>
            <a:ext cx="1625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Germanic</a:t>
            </a:r>
            <a:r>
              <a:rPr lang="de-DE" dirty="0"/>
              <a:t> Gods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AD40F3B-5076-415C-8EF2-56A321FA7939}"/>
              </a:ext>
            </a:extLst>
          </p:cNvPr>
          <p:cNvSpPr txBox="1"/>
          <p:nvPr/>
        </p:nvSpPr>
        <p:spPr>
          <a:xfrm>
            <a:off x="7795399" y="3591215"/>
            <a:ext cx="3228704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de-DE" dirty="0"/>
              <a:t>German </a:t>
            </a:r>
            <a:r>
              <a:rPr lang="de-DE" dirty="0" err="1"/>
              <a:t>painters</a:t>
            </a:r>
            <a:r>
              <a:rPr lang="de-DE" dirty="0"/>
              <a:t> and </a:t>
            </a:r>
            <a:r>
              <a:rPr lang="de-DE" dirty="0" err="1"/>
              <a:t>architects</a:t>
            </a:r>
            <a:endParaRPr lang="de-DE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5DBA18-5954-45FF-95B9-A31D1AE37716}"/>
              </a:ext>
            </a:extLst>
          </p:cNvPr>
          <p:cNvSpPr txBox="1"/>
          <p:nvPr/>
        </p:nvSpPr>
        <p:spPr>
          <a:xfrm>
            <a:off x="7381297" y="2785975"/>
            <a:ext cx="910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Military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66B9B4F-DD21-40FD-BEF7-1847192AC91E}"/>
              </a:ext>
            </a:extLst>
          </p:cNvPr>
          <p:cNvSpPr/>
          <p:nvPr/>
        </p:nvSpPr>
        <p:spPr>
          <a:xfrm>
            <a:off x="131023" y="2202501"/>
            <a:ext cx="27859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err="1">
                <a:cs typeface="Arial" panose="020B0604020202020204" pitchFamily="34" charset="0"/>
              </a:rPr>
              <a:t>Annaberg-Buchholtz</a:t>
            </a:r>
            <a:endParaRPr lang="de-DE" sz="2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D3B7721-740B-4332-A91F-3722CAB3347F}"/>
              </a:ext>
            </a:extLst>
          </p:cNvPr>
          <p:cNvSpPr txBox="1"/>
          <p:nvPr/>
        </p:nvSpPr>
        <p:spPr>
          <a:xfrm>
            <a:off x="720000" y="360000"/>
            <a:ext cx="10899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cs typeface="Arial" panose="020B0604020202020204" pitchFamily="34" charset="0"/>
              </a:rPr>
              <a:t>Spatio-temporal changes in Leipzig </a:t>
            </a:r>
            <a:r>
              <a:rPr lang="de-DE" sz="4000" b="1" dirty="0">
                <a:cs typeface="Arial" panose="020B0604020202020204" pitchFamily="34" charset="0"/>
              </a:rPr>
              <a:t>(</a:t>
            </a:r>
            <a:r>
              <a:rPr lang="pl-PL" sz="4000" b="1" dirty="0">
                <a:cs typeface="Arial" panose="020B0604020202020204" pitchFamily="34" charset="0"/>
              </a:rPr>
              <a:t>1916-2018</a:t>
            </a:r>
            <a:r>
              <a:rPr lang="de-DE" sz="4000" b="1" dirty="0">
                <a:cs typeface="Arial" panose="020B0604020202020204" pitchFamily="34" charset="0"/>
              </a:rPr>
              <a:t>)</a:t>
            </a:r>
            <a:endParaRPr lang="pl-PL" sz="4000" b="1" dirty="0">
              <a:cs typeface="Arial" panose="020B0604020202020204" pitchFamily="34" charset="0"/>
            </a:endParaRPr>
          </a:p>
        </p:txBody>
      </p:sp>
      <p:sp>
        <p:nvSpPr>
          <p:cNvPr id="33" name="TextBox 3">
            <a:extLst>
              <a:ext uri="{FF2B5EF4-FFF2-40B4-BE49-F238E27FC236}">
                <a16:creationId xmlns:a16="http://schemas.microsoft.com/office/drawing/2014/main" id="{E7DB0D21-3BD7-4059-A025-EEC45F537335}"/>
              </a:ext>
            </a:extLst>
          </p:cNvPr>
          <p:cNvSpPr txBox="1"/>
          <p:nvPr/>
        </p:nvSpPr>
        <p:spPr>
          <a:xfrm>
            <a:off x="8544331" y="5760001"/>
            <a:ext cx="479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22263">
              <a:tabLst>
                <a:tab pos="2147888" algn="l"/>
              </a:tabLst>
            </a:pPr>
            <a:r>
              <a:rPr lang="en-GB" dirty="0">
                <a:solidFill>
                  <a:srgbClr val="0070C0"/>
                </a:solidFill>
                <a:cs typeface="Alef" panose="00000500000000000000" pitchFamily="2" charset="-79"/>
              </a:rPr>
              <a:t>non-ideological 	125   </a:t>
            </a:r>
            <a:r>
              <a:rPr lang="en-GB" i="1" dirty="0">
                <a:solidFill>
                  <a:srgbClr val="0070C0"/>
                </a:solidFill>
                <a:cs typeface="Alef" panose="00000500000000000000" pitchFamily="2" charset="-79"/>
              </a:rPr>
              <a:t>(~10.4)</a:t>
            </a:r>
          </a:p>
          <a:p>
            <a:pPr defTabSz="538163">
              <a:tabLst>
                <a:tab pos="2147888" algn="l"/>
              </a:tabLst>
            </a:pPr>
            <a:r>
              <a:rPr lang="en-GB" dirty="0">
                <a:solidFill>
                  <a:srgbClr val="FF0000"/>
                </a:solidFill>
                <a:cs typeface="Alef" panose="00000500000000000000" pitchFamily="2" charset="-79"/>
              </a:rPr>
              <a:t>ideological 		226  </a:t>
            </a:r>
            <a:r>
              <a:rPr lang="en-GB" i="1" dirty="0">
                <a:solidFill>
                  <a:srgbClr val="FF0000"/>
                </a:solidFill>
                <a:cs typeface="Alef" panose="00000500000000000000" pitchFamily="2" charset="-79"/>
              </a:rPr>
              <a:t>(~18.8)</a:t>
            </a:r>
            <a:endParaRPr lang="en-GB" i="1" dirty="0">
              <a:solidFill>
                <a:srgbClr val="0070C0"/>
              </a:solidFill>
              <a:cs typeface="Alef" panose="00000500000000000000" pitchFamily="2" charset="-79"/>
            </a:endParaRPr>
          </a:p>
          <a:p>
            <a:pPr defTabSz="806450">
              <a:tabLst>
                <a:tab pos="2147888" algn="l"/>
              </a:tabLst>
            </a:pPr>
            <a:r>
              <a:rPr lang="en-GB" i="1" dirty="0">
                <a:cs typeface="Alef" panose="00000500000000000000" pitchFamily="2" charset="-79"/>
              </a:rPr>
              <a:t>Total (~mean) 	</a:t>
            </a:r>
            <a:r>
              <a:rPr lang="en-GB" dirty="0">
                <a:cs typeface="Alef" panose="00000500000000000000" pitchFamily="2" charset="-79"/>
              </a:rPr>
              <a:t>351  </a:t>
            </a:r>
            <a:r>
              <a:rPr lang="en-GB" i="1" dirty="0">
                <a:cs typeface="Alef" panose="00000500000000000000" pitchFamily="2" charset="-79"/>
              </a:rPr>
              <a:t> (~29.2)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F0CE90-5930-49AA-874C-FB037372935E}"/>
              </a:ext>
            </a:extLst>
          </p:cNvPr>
          <p:cNvSpPr/>
          <p:nvPr/>
        </p:nvSpPr>
        <p:spPr>
          <a:xfrm>
            <a:off x="190733" y="5073605"/>
            <a:ext cx="3901207" cy="2074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900"/>
              </a:lnSpc>
            </a:pPr>
            <a:r>
              <a:rPr lang="en-GB" sz="2000" dirty="0">
                <a:ea typeface="Calibri" panose="020F0502020204030204" pitchFamily="34" charset="0"/>
                <a:cs typeface="Times New Roman" panose="02020603050405020304" pitchFamily="18" charset="0"/>
              </a:rPr>
              <a:t>Resolution from 30. Jan 1940</a:t>
            </a:r>
            <a:endParaRPr lang="de-DE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900"/>
              </a:lnSpc>
            </a:pPr>
            <a:r>
              <a:rPr lang="en-GB" sz="20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GB" dirty="0">
                <a:ea typeface="Calibri" panose="020F0502020204030204" pitchFamily="34" charset="0"/>
              </a:rPr>
              <a:t>“Every old and historically meaningful denomination of streets, squares, bridges, houses and whole districts is to be pro-</a:t>
            </a:r>
            <a:r>
              <a:rPr lang="en-GB" dirty="0" err="1">
                <a:ea typeface="Calibri" panose="020F0502020204030204" pitchFamily="34" charset="0"/>
              </a:rPr>
              <a:t>tected</a:t>
            </a:r>
            <a:r>
              <a:rPr lang="en-GB" dirty="0">
                <a:ea typeface="Calibri" panose="020F0502020204030204" pitchFamily="34" charset="0"/>
              </a:rPr>
              <a:t> in all cases and to be safe-guarded, the more so the more unique and meaningful it is”. </a:t>
            </a:r>
            <a:endParaRPr lang="de-DE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38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BCCEEFCE-6298-47A1-8A6F-3AA162336D4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100" y="1067300"/>
            <a:ext cx="5961520" cy="5760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313F60E-B860-422E-97D7-8BB4B93CEE12}"/>
              </a:ext>
            </a:extLst>
          </p:cNvPr>
          <p:cNvSpPr txBox="1"/>
          <p:nvPr/>
        </p:nvSpPr>
        <p:spPr>
          <a:xfrm>
            <a:off x="1524001" y="1080000"/>
            <a:ext cx="3734613" cy="732186"/>
          </a:xfrm>
          <a:prstGeom prst="rect">
            <a:avLst/>
          </a:prstGeom>
          <a:noFill/>
        </p:spPr>
        <p:txBody>
          <a:bodyPr wrap="square" lIns="91856" tIns="45928" rIns="91856" bIns="45928" rtlCol="0">
            <a:spAutoFit/>
          </a:bodyPr>
          <a:lstStyle/>
          <a:p>
            <a:pPr algn="ctr"/>
            <a:r>
              <a:rPr lang="en-GB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Alef" panose="00000500000000000000" pitchFamily="2" charset="-79"/>
                <a:cs typeface="Alef" panose="00000500000000000000" pitchFamily="2" charset="-79"/>
              </a:rPr>
              <a:t>1945-1988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D90F8E-F5E5-4051-8A9B-9E46D41C1395}"/>
              </a:ext>
            </a:extLst>
          </p:cNvPr>
          <p:cNvSpPr txBox="1"/>
          <p:nvPr/>
        </p:nvSpPr>
        <p:spPr>
          <a:xfrm>
            <a:off x="6407756" y="1579153"/>
            <a:ext cx="1517403" cy="512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de-DE" dirty="0"/>
              <a:t>Russ. </a:t>
            </a:r>
            <a:r>
              <a:rPr lang="de-DE" dirty="0" err="1"/>
              <a:t>artists</a:t>
            </a:r>
            <a:r>
              <a:rPr lang="de-DE" dirty="0"/>
              <a:t> + </a:t>
            </a:r>
          </a:p>
          <a:p>
            <a:pPr>
              <a:lnSpc>
                <a:spcPts val="1600"/>
              </a:lnSpc>
            </a:pPr>
            <a:r>
              <a:rPr lang="en-GB" dirty="0"/>
              <a:t>scientists</a:t>
            </a:r>
            <a:endParaRPr lang="de-D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ECB688-37DF-4EFF-849A-D13FF79AEF54}"/>
              </a:ext>
            </a:extLst>
          </p:cNvPr>
          <p:cNvSpPr txBox="1"/>
          <p:nvPr/>
        </p:nvSpPr>
        <p:spPr>
          <a:xfrm>
            <a:off x="6113027" y="2345780"/>
            <a:ext cx="2115644" cy="512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de-DE" dirty="0"/>
              <a:t>Resistance </a:t>
            </a:r>
            <a:r>
              <a:rPr lang="de-DE" dirty="0" err="1"/>
              <a:t>fighters</a:t>
            </a:r>
            <a:r>
              <a:rPr lang="de-DE" dirty="0"/>
              <a:t> +</a:t>
            </a:r>
          </a:p>
          <a:p>
            <a:pPr>
              <a:lnSpc>
                <a:spcPts val="1600"/>
              </a:lnSpc>
            </a:pPr>
            <a:r>
              <a:rPr lang="en-GB" dirty="0"/>
              <a:t>“degenerate” artists</a:t>
            </a:r>
            <a:endParaRPr lang="de-D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6A4A86-19A4-46DC-97D4-959A9C65934C}"/>
              </a:ext>
            </a:extLst>
          </p:cNvPr>
          <p:cNvSpPr txBox="1"/>
          <p:nvPr/>
        </p:nvSpPr>
        <p:spPr>
          <a:xfrm>
            <a:off x="6960096" y="5385479"/>
            <a:ext cx="2206117" cy="307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de-DE" dirty="0" err="1"/>
              <a:t>germanophone</a:t>
            </a:r>
            <a:r>
              <a:rPr lang="de-DE" dirty="0"/>
              <a:t> </a:t>
            </a:r>
            <a:r>
              <a:rPr lang="de-DE" dirty="0" err="1"/>
              <a:t>poets</a:t>
            </a:r>
            <a:endParaRPr lang="de-D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6F7DDB-0C81-4B27-BCA6-A3CFFC1AABA0}"/>
              </a:ext>
            </a:extLst>
          </p:cNvPr>
          <p:cNvSpPr txBox="1"/>
          <p:nvPr/>
        </p:nvSpPr>
        <p:spPr>
          <a:xfrm>
            <a:off x="720000" y="360000"/>
            <a:ext cx="10899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cs typeface="Arial" panose="020B0604020202020204" pitchFamily="34" charset="0"/>
              </a:rPr>
              <a:t>Spatio-temporal changes in Leipzig </a:t>
            </a:r>
            <a:r>
              <a:rPr lang="de-DE" sz="4000" b="1" dirty="0">
                <a:cs typeface="Arial" panose="020B0604020202020204" pitchFamily="34" charset="0"/>
              </a:rPr>
              <a:t>(</a:t>
            </a:r>
            <a:r>
              <a:rPr lang="pl-PL" sz="4000" b="1" dirty="0">
                <a:cs typeface="Arial" panose="020B0604020202020204" pitchFamily="34" charset="0"/>
              </a:rPr>
              <a:t>1916-2018</a:t>
            </a:r>
            <a:r>
              <a:rPr lang="de-DE" sz="4000" b="1" dirty="0">
                <a:cs typeface="Arial" panose="020B0604020202020204" pitchFamily="34" charset="0"/>
              </a:rPr>
              <a:t>)</a:t>
            </a:r>
            <a:endParaRPr lang="pl-PL" sz="4000" b="1" dirty="0">
              <a:cs typeface="Arial" panose="020B0604020202020204" pitchFamily="34" charset="0"/>
            </a:endParaRPr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301F95BA-4BB2-4615-8C94-51D1973C3B66}"/>
              </a:ext>
            </a:extLst>
          </p:cNvPr>
          <p:cNvSpPr txBox="1"/>
          <p:nvPr/>
        </p:nvSpPr>
        <p:spPr>
          <a:xfrm>
            <a:off x="8544331" y="5760001"/>
            <a:ext cx="479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22263">
              <a:tabLst>
                <a:tab pos="2147888" algn="l"/>
              </a:tabLst>
            </a:pPr>
            <a:r>
              <a:rPr lang="en-GB" dirty="0">
                <a:solidFill>
                  <a:srgbClr val="0070C0"/>
                </a:solidFill>
                <a:cs typeface="Alef" panose="00000500000000000000" pitchFamily="2" charset="-79"/>
              </a:rPr>
              <a:t>non-ideological 	266   </a:t>
            </a:r>
            <a:r>
              <a:rPr lang="en-GB" i="1" dirty="0">
                <a:solidFill>
                  <a:srgbClr val="0070C0"/>
                </a:solidFill>
                <a:cs typeface="Alef" panose="00000500000000000000" pitchFamily="2" charset="-79"/>
              </a:rPr>
              <a:t>(~6.0)</a:t>
            </a:r>
          </a:p>
          <a:p>
            <a:pPr defTabSz="538163">
              <a:tabLst>
                <a:tab pos="2147888" algn="l"/>
              </a:tabLst>
            </a:pPr>
            <a:r>
              <a:rPr lang="en-GB" dirty="0">
                <a:solidFill>
                  <a:srgbClr val="FF0000"/>
                </a:solidFill>
                <a:cs typeface="Alef" panose="00000500000000000000" pitchFamily="2" charset="-79"/>
              </a:rPr>
              <a:t>ideological 		523  </a:t>
            </a:r>
            <a:r>
              <a:rPr lang="en-GB" i="1" dirty="0">
                <a:solidFill>
                  <a:srgbClr val="FF0000"/>
                </a:solidFill>
                <a:cs typeface="Alef" panose="00000500000000000000" pitchFamily="2" charset="-79"/>
              </a:rPr>
              <a:t>(~11.9)</a:t>
            </a:r>
            <a:endParaRPr lang="en-GB" i="1" dirty="0">
              <a:solidFill>
                <a:srgbClr val="0070C0"/>
              </a:solidFill>
              <a:cs typeface="Alef" panose="00000500000000000000" pitchFamily="2" charset="-79"/>
            </a:endParaRPr>
          </a:p>
          <a:p>
            <a:pPr defTabSz="806450">
              <a:tabLst>
                <a:tab pos="2147888" algn="l"/>
              </a:tabLst>
            </a:pPr>
            <a:r>
              <a:rPr lang="en-GB" i="1" dirty="0">
                <a:cs typeface="Alef" panose="00000500000000000000" pitchFamily="2" charset="-79"/>
              </a:rPr>
              <a:t>Total (~mean) 	789</a:t>
            </a:r>
            <a:r>
              <a:rPr lang="en-GB" dirty="0">
                <a:cs typeface="Alef" panose="00000500000000000000" pitchFamily="2" charset="-79"/>
              </a:rPr>
              <a:t>  </a:t>
            </a:r>
            <a:r>
              <a:rPr lang="en-GB" i="1" dirty="0">
                <a:cs typeface="Alef" panose="00000500000000000000" pitchFamily="2" charset="-79"/>
              </a:rPr>
              <a:t> (~17.9)</a:t>
            </a:r>
          </a:p>
        </p:txBody>
      </p:sp>
    </p:spTree>
    <p:extLst>
      <p:ext uri="{BB962C8B-B14F-4D97-AF65-F5344CB8AC3E}">
        <p14:creationId xmlns:p14="http://schemas.microsoft.com/office/powerpoint/2010/main" val="3165223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BCCEEFCE-6298-47A1-8A6F-3AA162336D4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100" y="1067300"/>
            <a:ext cx="5961520" cy="5760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313F60E-B860-422E-97D7-8BB4B93CEE12}"/>
              </a:ext>
            </a:extLst>
          </p:cNvPr>
          <p:cNvSpPr txBox="1"/>
          <p:nvPr/>
        </p:nvSpPr>
        <p:spPr>
          <a:xfrm>
            <a:off x="1524001" y="1080000"/>
            <a:ext cx="3734613" cy="732186"/>
          </a:xfrm>
          <a:prstGeom prst="rect">
            <a:avLst/>
          </a:prstGeom>
          <a:noFill/>
        </p:spPr>
        <p:txBody>
          <a:bodyPr wrap="square" lIns="91856" tIns="45928" rIns="91856" bIns="45928" rtlCol="0">
            <a:spAutoFit/>
          </a:bodyPr>
          <a:lstStyle/>
          <a:p>
            <a:pPr algn="ctr"/>
            <a:r>
              <a:rPr lang="en-GB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Alef" panose="00000500000000000000" pitchFamily="2" charset="-79"/>
                <a:cs typeface="Alef" panose="00000500000000000000" pitchFamily="2" charset="-79"/>
              </a:rPr>
              <a:t>1945-1988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3CC9D0-EDCE-40BE-88F9-F7A87BA284BC}"/>
              </a:ext>
            </a:extLst>
          </p:cNvPr>
          <p:cNvSpPr txBox="1"/>
          <p:nvPr/>
        </p:nvSpPr>
        <p:spPr>
          <a:xfrm>
            <a:off x="5485675" y="5145773"/>
            <a:ext cx="1652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Karl Liebknecht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CB2643-09AE-48A8-8E7B-16176E728CCD}"/>
              </a:ext>
            </a:extLst>
          </p:cNvPr>
          <p:cNvSpPr txBox="1"/>
          <p:nvPr/>
        </p:nvSpPr>
        <p:spPr>
          <a:xfrm>
            <a:off x="5485676" y="4906067"/>
            <a:ext cx="1844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Richard Lehmann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C66E37-3775-4336-9CAD-D450F4DA25DE}"/>
              </a:ext>
            </a:extLst>
          </p:cNvPr>
          <p:cNvSpPr txBox="1"/>
          <p:nvPr/>
        </p:nvSpPr>
        <p:spPr>
          <a:xfrm>
            <a:off x="6278924" y="4416882"/>
            <a:ext cx="1832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Arthur Hoffmann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38F857-C762-44EB-82EC-CF3E68D682B0}"/>
              </a:ext>
            </a:extLst>
          </p:cNvPr>
          <p:cNvSpPr txBox="1"/>
          <p:nvPr/>
        </p:nvSpPr>
        <p:spPr>
          <a:xfrm>
            <a:off x="5066584" y="4656588"/>
            <a:ext cx="144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August Bebel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2CAF21-452B-4F4C-8DCD-4A0B0F32FE3E}"/>
              </a:ext>
            </a:extLst>
          </p:cNvPr>
          <p:cNvSpPr txBox="1"/>
          <p:nvPr/>
        </p:nvSpPr>
        <p:spPr>
          <a:xfrm>
            <a:off x="7234298" y="4843174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Lenin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77155E-138B-4B13-B712-353612FF111C}"/>
              </a:ext>
            </a:extLst>
          </p:cNvPr>
          <p:cNvSpPr txBox="1"/>
          <p:nvPr/>
        </p:nvSpPr>
        <p:spPr>
          <a:xfrm>
            <a:off x="6723876" y="5539045"/>
            <a:ext cx="1116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Karl Marx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7F733A-79B6-43EB-993A-ED554A237384}"/>
              </a:ext>
            </a:extLst>
          </p:cNvPr>
          <p:cNvSpPr txBox="1"/>
          <p:nvPr/>
        </p:nvSpPr>
        <p:spPr>
          <a:xfrm>
            <a:off x="3982511" y="5313594"/>
            <a:ext cx="165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Gerhard </a:t>
            </a:r>
            <a:r>
              <a:rPr lang="de-DE" b="1" dirty="0" err="1"/>
              <a:t>Ellrodt</a:t>
            </a:r>
            <a:endParaRPr lang="de-DE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6AF3A9-0176-49DE-8FC3-AE4B15944252}"/>
              </a:ext>
            </a:extLst>
          </p:cNvPr>
          <p:cNvSpPr txBox="1"/>
          <p:nvPr/>
        </p:nvSpPr>
        <p:spPr>
          <a:xfrm>
            <a:off x="3562080" y="3308128"/>
            <a:ext cx="1594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Georg Schwarz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8DEE4E-9CC8-4646-B51D-497568BF079B}"/>
              </a:ext>
            </a:extLst>
          </p:cNvPr>
          <p:cNvSpPr txBox="1"/>
          <p:nvPr/>
        </p:nvSpPr>
        <p:spPr>
          <a:xfrm>
            <a:off x="3539383" y="2601460"/>
            <a:ext cx="1812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Georg Schumann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33E3F4-0DBF-4699-85BF-FF72348D82D5}"/>
              </a:ext>
            </a:extLst>
          </p:cNvPr>
          <p:cNvSpPr txBox="1"/>
          <p:nvPr/>
        </p:nvSpPr>
        <p:spPr>
          <a:xfrm>
            <a:off x="6619359" y="3011667"/>
            <a:ext cx="1751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Rosa Luxemburg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94CBB5-027A-4D1C-9E1C-162EAE9D1D40}"/>
              </a:ext>
            </a:extLst>
          </p:cNvPr>
          <p:cNvSpPr txBox="1"/>
          <p:nvPr/>
        </p:nvSpPr>
        <p:spPr>
          <a:xfrm>
            <a:off x="6613861" y="3329531"/>
            <a:ext cx="1679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Ernst Thälmann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C95F09-199D-4B52-B19B-4FBD8DD19C34}"/>
              </a:ext>
            </a:extLst>
          </p:cNvPr>
          <p:cNvSpPr txBox="1"/>
          <p:nvPr/>
        </p:nvSpPr>
        <p:spPr>
          <a:xfrm>
            <a:off x="4795042" y="2998723"/>
            <a:ext cx="1934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Rudolf Breitscheid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D689897-5374-4A47-BD0A-476298904A3F}"/>
              </a:ext>
            </a:extLst>
          </p:cNvPr>
          <p:cNvSpPr txBox="1"/>
          <p:nvPr/>
        </p:nvSpPr>
        <p:spPr>
          <a:xfrm>
            <a:off x="4636752" y="3547834"/>
            <a:ext cx="15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Friedrich Jahn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78C547C-D85E-475F-AC39-CF2C26824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00" y="2700000"/>
            <a:ext cx="1954438" cy="1800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DC6EF36-27E7-414D-A126-F4AF616C0EE8}"/>
              </a:ext>
            </a:extLst>
          </p:cNvPr>
          <p:cNvSpPr txBox="1"/>
          <p:nvPr/>
        </p:nvSpPr>
        <p:spPr>
          <a:xfrm>
            <a:off x="6407756" y="1579153"/>
            <a:ext cx="1517403" cy="512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de-DE" dirty="0"/>
              <a:t>Russ. </a:t>
            </a:r>
            <a:r>
              <a:rPr lang="de-DE" dirty="0" err="1"/>
              <a:t>artists</a:t>
            </a:r>
            <a:r>
              <a:rPr lang="de-DE" dirty="0"/>
              <a:t> + </a:t>
            </a:r>
          </a:p>
          <a:p>
            <a:pPr>
              <a:lnSpc>
                <a:spcPts val="1600"/>
              </a:lnSpc>
            </a:pPr>
            <a:r>
              <a:rPr lang="en-GB" dirty="0"/>
              <a:t>scientists</a:t>
            </a:r>
            <a:endParaRPr lang="de-DE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09D85F1-507C-4790-BA1D-7E102F3790A2}"/>
              </a:ext>
            </a:extLst>
          </p:cNvPr>
          <p:cNvSpPr txBox="1"/>
          <p:nvPr/>
        </p:nvSpPr>
        <p:spPr>
          <a:xfrm>
            <a:off x="6113027" y="2345780"/>
            <a:ext cx="2222083" cy="512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de-DE" dirty="0"/>
              <a:t>Resistance </a:t>
            </a:r>
            <a:r>
              <a:rPr lang="de-DE" dirty="0" err="1"/>
              <a:t>fighters</a:t>
            </a:r>
            <a:r>
              <a:rPr lang="de-DE" dirty="0"/>
              <a:t> +</a:t>
            </a:r>
          </a:p>
          <a:p>
            <a:pPr>
              <a:lnSpc>
                <a:spcPts val="1600"/>
              </a:lnSpc>
            </a:pPr>
            <a:r>
              <a:rPr lang="en-GB" dirty="0"/>
              <a:t>“degenerative” artists</a:t>
            </a:r>
            <a:endParaRPr lang="de-DE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713E962-E011-4415-A092-8D7429E97C18}"/>
              </a:ext>
            </a:extLst>
          </p:cNvPr>
          <p:cNvSpPr txBox="1"/>
          <p:nvPr/>
        </p:nvSpPr>
        <p:spPr>
          <a:xfrm>
            <a:off x="6960096" y="5385479"/>
            <a:ext cx="2206117" cy="307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de-DE" dirty="0" err="1"/>
              <a:t>germanophone</a:t>
            </a:r>
            <a:r>
              <a:rPr lang="de-DE" dirty="0"/>
              <a:t> </a:t>
            </a:r>
            <a:r>
              <a:rPr lang="de-DE" dirty="0" err="1"/>
              <a:t>poets</a:t>
            </a:r>
            <a:endParaRPr lang="de-DE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5ABA40B-29A9-4CDB-91FE-5C632E644D9C}"/>
              </a:ext>
            </a:extLst>
          </p:cNvPr>
          <p:cNvSpPr/>
          <p:nvPr/>
        </p:nvSpPr>
        <p:spPr>
          <a:xfrm>
            <a:off x="131023" y="2202501"/>
            <a:ext cx="27859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err="1">
                <a:cs typeface="Arial" panose="020B0604020202020204" pitchFamily="34" charset="0"/>
              </a:rPr>
              <a:t>Annaberg-Buchholtz</a:t>
            </a:r>
            <a:endParaRPr lang="de-DE" sz="2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B44F300-F3BD-4452-8FC0-5780CCE624D6}"/>
              </a:ext>
            </a:extLst>
          </p:cNvPr>
          <p:cNvSpPr txBox="1"/>
          <p:nvPr/>
        </p:nvSpPr>
        <p:spPr>
          <a:xfrm>
            <a:off x="720000" y="360000"/>
            <a:ext cx="10899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cs typeface="Arial" panose="020B0604020202020204" pitchFamily="34" charset="0"/>
              </a:rPr>
              <a:t>Spatio-temporal changes in Leipzig </a:t>
            </a:r>
            <a:r>
              <a:rPr lang="de-DE" sz="4000" b="1" dirty="0">
                <a:cs typeface="Arial" panose="020B0604020202020204" pitchFamily="34" charset="0"/>
              </a:rPr>
              <a:t>(</a:t>
            </a:r>
            <a:r>
              <a:rPr lang="pl-PL" sz="4000" b="1" dirty="0">
                <a:cs typeface="Arial" panose="020B0604020202020204" pitchFamily="34" charset="0"/>
              </a:rPr>
              <a:t>1916-2018</a:t>
            </a:r>
            <a:r>
              <a:rPr lang="de-DE" sz="4000" b="1" dirty="0">
                <a:cs typeface="Arial" panose="020B0604020202020204" pitchFamily="34" charset="0"/>
              </a:rPr>
              <a:t>)</a:t>
            </a:r>
            <a:endParaRPr lang="pl-PL" sz="4000" b="1" dirty="0">
              <a:cs typeface="Arial" panose="020B0604020202020204" pitchFamily="34" charset="0"/>
            </a:endParaRPr>
          </a:p>
        </p:txBody>
      </p:sp>
      <p:sp>
        <p:nvSpPr>
          <p:cNvPr id="34" name="TextBox 3">
            <a:extLst>
              <a:ext uri="{FF2B5EF4-FFF2-40B4-BE49-F238E27FC236}">
                <a16:creationId xmlns:a16="http://schemas.microsoft.com/office/drawing/2014/main" id="{CA15D7F9-7EE3-466D-9B12-A86E861C9CA6}"/>
              </a:ext>
            </a:extLst>
          </p:cNvPr>
          <p:cNvSpPr txBox="1"/>
          <p:nvPr/>
        </p:nvSpPr>
        <p:spPr>
          <a:xfrm>
            <a:off x="8544331" y="5760001"/>
            <a:ext cx="479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22263">
              <a:tabLst>
                <a:tab pos="2147888" algn="l"/>
              </a:tabLst>
            </a:pPr>
            <a:r>
              <a:rPr lang="en-GB" dirty="0">
                <a:solidFill>
                  <a:srgbClr val="0070C0"/>
                </a:solidFill>
                <a:cs typeface="Alef" panose="00000500000000000000" pitchFamily="2" charset="-79"/>
              </a:rPr>
              <a:t>non-ideological 	266   </a:t>
            </a:r>
            <a:r>
              <a:rPr lang="en-GB" i="1" dirty="0">
                <a:solidFill>
                  <a:srgbClr val="0070C0"/>
                </a:solidFill>
                <a:cs typeface="Alef" panose="00000500000000000000" pitchFamily="2" charset="-79"/>
              </a:rPr>
              <a:t>(~6.0)</a:t>
            </a:r>
          </a:p>
          <a:p>
            <a:pPr defTabSz="538163">
              <a:tabLst>
                <a:tab pos="2147888" algn="l"/>
              </a:tabLst>
            </a:pPr>
            <a:r>
              <a:rPr lang="en-GB" dirty="0">
                <a:solidFill>
                  <a:srgbClr val="FF0000"/>
                </a:solidFill>
                <a:cs typeface="Alef" panose="00000500000000000000" pitchFamily="2" charset="-79"/>
              </a:rPr>
              <a:t>ideological 		523  </a:t>
            </a:r>
            <a:r>
              <a:rPr lang="en-GB" i="1" dirty="0">
                <a:solidFill>
                  <a:srgbClr val="FF0000"/>
                </a:solidFill>
                <a:cs typeface="Alef" panose="00000500000000000000" pitchFamily="2" charset="-79"/>
              </a:rPr>
              <a:t>(~11.9)</a:t>
            </a:r>
            <a:endParaRPr lang="en-GB" i="1" dirty="0">
              <a:solidFill>
                <a:srgbClr val="0070C0"/>
              </a:solidFill>
              <a:cs typeface="Alef" panose="00000500000000000000" pitchFamily="2" charset="-79"/>
            </a:endParaRPr>
          </a:p>
          <a:p>
            <a:pPr defTabSz="806450">
              <a:tabLst>
                <a:tab pos="2147888" algn="l"/>
              </a:tabLst>
            </a:pPr>
            <a:r>
              <a:rPr lang="en-GB" i="1" dirty="0">
                <a:cs typeface="Alef" panose="00000500000000000000" pitchFamily="2" charset="-79"/>
              </a:rPr>
              <a:t>Total (~mean) 	789</a:t>
            </a:r>
            <a:r>
              <a:rPr lang="en-GB" dirty="0">
                <a:cs typeface="Alef" panose="00000500000000000000" pitchFamily="2" charset="-79"/>
              </a:rPr>
              <a:t>  </a:t>
            </a:r>
            <a:r>
              <a:rPr lang="en-GB" i="1" dirty="0">
                <a:cs typeface="Alef" panose="00000500000000000000" pitchFamily="2" charset="-79"/>
              </a:rPr>
              <a:t> (~17.9)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BCD981-4C19-4259-9B55-6547C141A40C}"/>
              </a:ext>
            </a:extLst>
          </p:cNvPr>
          <p:cNvSpPr/>
          <p:nvPr/>
        </p:nvSpPr>
        <p:spPr>
          <a:xfrm>
            <a:off x="206881" y="5692614"/>
            <a:ext cx="40972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ea typeface="Arial" panose="020B0604020202020204" pitchFamily="34" charset="0"/>
              </a:rPr>
              <a:t>Streets are “propaganda carriers [since] … major political changes are reflected in the renaming of streets” </a:t>
            </a:r>
          </a:p>
          <a:p>
            <a:r>
              <a:rPr lang="en-GB" dirty="0">
                <a:ea typeface="Arial" panose="020B0604020202020204" pitchFamily="34" charset="0"/>
              </a:rPr>
              <a:t>(</a:t>
            </a:r>
            <a:r>
              <a:rPr lang="en-GB" dirty="0" err="1">
                <a:ea typeface="Arial" panose="020B0604020202020204" pitchFamily="34" charset="0"/>
              </a:rPr>
              <a:t>Azaryahu</a:t>
            </a:r>
            <a:r>
              <a:rPr lang="en-GB" dirty="0">
                <a:ea typeface="Arial" panose="020B0604020202020204" pitchFamily="34" charset="0"/>
              </a:rPr>
              <a:t> 1986:581-7)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73731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880B3B-605C-4098-94F4-E51E03118C8D}"/>
              </a:ext>
            </a:extLst>
          </p:cNvPr>
          <p:cNvSpPr/>
          <p:nvPr/>
        </p:nvSpPr>
        <p:spPr>
          <a:xfrm>
            <a:off x="457199" y="1043692"/>
            <a:ext cx="1154853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b="1" dirty="0">
                <a:solidFill>
                  <a:srgbClr val="000000"/>
                </a:solidFill>
              </a:rPr>
              <a:t>Constructional frame: </a:t>
            </a:r>
          </a:p>
          <a:p>
            <a:r>
              <a:rPr lang="en-US" sz="2400" dirty="0">
                <a:solidFill>
                  <a:srgbClr val="000000"/>
                </a:solidFill>
              </a:rPr>
              <a:t>STREET + ART.GEN3 + REFERENT [EVENT, GROUP/ORGANISATION OR VALUE] </a:t>
            </a:r>
          </a:p>
          <a:p>
            <a:endParaRPr lang="de-DE" sz="2400" dirty="0">
              <a:solidFill>
                <a:srgbClr val="000000"/>
              </a:solidFill>
            </a:endParaRPr>
          </a:p>
          <a:p>
            <a:r>
              <a:rPr lang="de-DE" sz="2400" dirty="0">
                <a:solidFill>
                  <a:srgbClr val="000000"/>
                </a:solidFill>
              </a:rPr>
              <a:t>Straße der Solidarität (‘</a:t>
            </a:r>
            <a:r>
              <a:rPr lang="de-DE" sz="2400" i="1" dirty="0">
                <a:solidFill>
                  <a:srgbClr val="000000"/>
                </a:solidFill>
              </a:rPr>
              <a:t>Street </a:t>
            </a:r>
            <a:r>
              <a:rPr lang="de-DE" sz="2400" i="1" dirty="0" err="1">
                <a:solidFill>
                  <a:srgbClr val="000000"/>
                </a:solidFill>
              </a:rPr>
              <a:t>of</a:t>
            </a:r>
            <a:r>
              <a:rPr lang="de-DE" sz="2400" i="1" dirty="0">
                <a:solidFill>
                  <a:srgbClr val="000000"/>
                </a:solidFill>
              </a:rPr>
              <a:t> </a:t>
            </a:r>
            <a:r>
              <a:rPr lang="de-DE" sz="2400" i="1" dirty="0" err="1">
                <a:solidFill>
                  <a:srgbClr val="000000"/>
                </a:solidFill>
              </a:rPr>
              <a:t>solidarity</a:t>
            </a:r>
            <a:r>
              <a:rPr lang="de-DE" sz="2400" i="1" dirty="0">
                <a:solidFill>
                  <a:srgbClr val="000000"/>
                </a:solidFill>
              </a:rPr>
              <a:t>’) </a:t>
            </a:r>
            <a:endParaRPr lang="de-DE" sz="2400" dirty="0">
              <a:solidFill>
                <a:srgbClr val="000000"/>
              </a:solidFill>
            </a:endParaRPr>
          </a:p>
          <a:p>
            <a:r>
              <a:rPr lang="en-US" sz="2400" dirty="0" err="1">
                <a:solidFill>
                  <a:srgbClr val="000000"/>
                </a:solidFill>
              </a:rPr>
              <a:t>Straße</a:t>
            </a:r>
            <a:r>
              <a:rPr lang="en-US" sz="2400" dirty="0">
                <a:solidFill>
                  <a:srgbClr val="000000"/>
                </a:solidFill>
              </a:rPr>
              <a:t> des Friedens (‘</a:t>
            </a:r>
            <a:r>
              <a:rPr lang="en-US" sz="2400" i="1" dirty="0">
                <a:solidFill>
                  <a:srgbClr val="000000"/>
                </a:solidFill>
              </a:rPr>
              <a:t>Street of peace’</a:t>
            </a:r>
            <a:r>
              <a:rPr lang="en-US" sz="2400" dirty="0">
                <a:solidFill>
                  <a:srgbClr val="000000"/>
                </a:solidFill>
              </a:rPr>
              <a:t>) </a:t>
            </a:r>
          </a:p>
          <a:p>
            <a:r>
              <a:rPr lang="en-US" sz="2400" dirty="0" err="1">
                <a:solidFill>
                  <a:srgbClr val="000000"/>
                </a:solidFill>
              </a:rPr>
              <a:t>Straße</a:t>
            </a:r>
            <a:r>
              <a:rPr lang="en-US" sz="2400" dirty="0">
                <a:solidFill>
                  <a:srgbClr val="000000"/>
                </a:solidFill>
              </a:rPr>
              <a:t> der </a:t>
            </a:r>
            <a:r>
              <a:rPr lang="en-US" sz="2400" dirty="0" err="1">
                <a:solidFill>
                  <a:srgbClr val="000000"/>
                </a:solidFill>
              </a:rPr>
              <a:t>jungen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Pioniere</a:t>
            </a:r>
            <a:r>
              <a:rPr lang="en-US" sz="2400" dirty="0">
                <a:solidFill>
                  <a:srgbClr val="000000"/>
                </a:solidFill>
              </a:rPr>
              <a:t> (‘</a:t>
            </a:r>
            <a:r>
              <a:rPr lang="en-US" sz="2400" i="1" dirty="0">
                <a:solidFill>
                  <a:srgbClr val="000000"/>
                </a:solidFill>
              </a:rPr>
              <a:t>Street of young pioneers’)     </a:t>
            </a:r>
            <a:r>
              <a:rPr lang="de-DE" sz="2400" dirty="0">
                <a:solidFill>
                  <a:srgbClr val="000000"/>
                </a:solidFill>
              </a:rPr>
              <a:t>[</a:t>
            </a:r>
            <a:r>
              <a:rPr lang="de-DE" sz="2400" dirty="0" err="1">
                <a:solidFill>
                  <a:srgbClr val="000000"/>
                </a:solidFill>
              </a:rPr>
              <a:t>socialist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</a:rPr>
              <a:t>youth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</a:rPr>
              <a:t>organization</a:t>
            </a:r>
            <a:r>
              <a:rPr lang="de-DE" sz="2400" dirty="0">
                <a:solidFill>
                  <a:srgbClr val="000000"/>
                </a:solidFill>
              </a:rPr>
              <a:t>] </a:t>
            </a:r>
          </a:p>
          <a:p>
            <a:r>
              <a:rPr lang="en-US" sz="2400" dirty="0" err="1">
                <a:solidFill>
                  <a:srgbClr val="000000"/>
                </a:solidFill>
              </a:rPr>
              <a:t>Straße</a:t>
            </a:r>
            <a:r>
              <a:rPr lang="en-US" sz="2400" dirty="0">
                <a:solidFill>
                  <a:srgbClr val="000000"/>
                </a:solidFill>
              </a:rPr>
              <a:t> der </a:t>
            </a:r>
            <a:r>
              <a:rPr lang="en-US" sz="2400" dirty="0" err="1">
                <a:solidFill>
                  <a:srgbClr val="000000"/>
                </a:solidFill>
              </a:rPr>
              <a:t>Befreiung</a:t>
            </a:r>
            <a:r>
              <a:rPr lang="en-US" sz="2400" dirty="0">
                <a:solidFill>
                  <a:srgbClr val="000000"/>
                </a:solidFill>
              </a:rPr>
              <a:t> 8. Mai 1945 (‘</a:t>
            </a:r>
            <a:r>
              <a:rPr lang="en-US" sz="2400" i="1" dirty="0">
                <a:solidFill>
                  <a:srgbClr val="000000"/>
                </a:solidFill>
              </a:rPr>
              <a:t>Street of liberation 8th May 1945’)   </a:t>
            </a:r>
            <a:r>
              <a:rPr lang="de-DE" sz="2400" dirty="0">
                <a:solidFill>
                  <a:srgbClr val="000000"/>
                </a:solidFill>
              </a:rPr>
              <a:t>[</a:t>
            </a:r>
            <a:r>
              <a:rPr lang="de-DE" sz="2400" dirty="0" err="1">
                <a:solidFill>
                  <a:srgbClr val="000000"/>
                </a:solidFill>
              </a:rPr>
              <a:t>from</a:t>
            </a:r>
            <a:r>
              <a:rPr lang="de-DE" sz="2400" dirty="0">
                <a:solidFill>
                  <a:srgbClr val="000000"/>
                </a:solidFill>
              </a:rPr>
              <a:t> Nazis] 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Areal distribution of streets fitting the constructional frame of communist-socialist naming strategies in Germany (n= 872).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477D6B-5716-43B9-99A3-3E529D00A538}"/>
              </a:ext>
            </a:extLst>
          </p:cNvPr>
          <p:cNvSpPr/>
          <p:nvPr/>
        </p:nvSpPr>
        <p:spPr>
          <a:xfrm>
            <a:off x="457199" y="422654"/>
            <a:ext cx="112776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</a:rPr>
              <a:t>The “socialist genitive” in naming strategies </a:t>
            </a:r>
          </a:p>
        </p:txBody>
      </p:sp>
    </p:spTree>
    <p:extLst>
      <p:ext uri="{BB962C8B-B14F-4D97-AF65-F5344CB8AC3E}">
        <p14:creationId xmlns:p14="http://schemas.microsoft.com/office/powerpoint/2010/main" val="36356076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477D6B-5716-43B9-99A3-3E529D00A538}"/>
              </a:ext>
            </a:extLst>
          </p:cNvPr>
          <p:cNvSpPr/>
          <p:nvPr/>
        </p:nvSpPr>
        <p:spPr>
          <a:xfrm>
            <a:off x="457199" y="422654"/>
            <a:ext cx="112776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</a:rPr>
              <a:t>The “socialist genitive” in naming strategies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F4B3E0-CE69-42A9-9601-DE7708A14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730" y="1130540"/>
            <a:ext cx="10077450" cy="62769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B0748F-3131-41C2-AE7E-9A8229AB287E}"/>
              </a:ext>
            </a:extLst>
          </p:cNvPr>
          <p:cNvSpPr/>
          <p:nvPr/>
        </p:nvSpPr>
        <p:spPr>
          <a:xfrm>
            <a:off x="1122220" y="1130540"/>
            <a:ext cx="987396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Areal distribution of </a:t>
            </a:r>
            <a:r>
              <a:rPr lang="en-US" sz="2400" i="1" dirty="0">
                <a:solidFill>
                  <a:srgbClr val="000000"/>
                </a:solidFill>
              </a:rPr>
              <a:t>“</a:t>
            </a:r>
            <a:r>
              <a:rPr lang="en-US" sz="2400" i="1" dirty="0" err="1">
                <a:solidFill>
                  <a:srgbClr val="000000"/>
                </a:solidFill>
              </a:rPr>
              <a:t>Straße</a:t>
            </a:r>
            <a:r>
              <a:rPr lang="en-US" sz="2400" i="1" dirty="0">
                <a:solidFill>
                  <a:srgbClr val="000000"/>
                </a:solidFill>
              </a:rPr>
              <a:t> der” </a:t>
            </a:r>
            <a:r>
              <a:rPr lang="en-US" sz="2400" dirty="0">
                <a:solidFill>
                  <a:srgbClr val="000000"/>
                </a:solidFill>
              </a:rPr>
              <a:t>	     Areal distribution of </a:t>
            </a:r>
            <a:r>
              <a:rPr lang="en-US" sz="2400" i="1" dirty="0">
                <a:solidFill>
                  <a:srgbClr val="000000"/>
                </a:solidFill>
              </a:rPr>
              <a:t>“</a:t>
            </a:r>
            <a:r>
              <a:rPr lang="en-US" sz="2400" i="1" dirty="0" err="1">
                <a:solidFill>
                  <a:srgbClr val="000000"/>
                </a:solidFill>
              </a:rPr>
              <a:t>Straße</a:t>
            </a:r>
            <a:r>
              <a:rPr lang="en-US" sz="2400" i="1" dirty="0">
                <a:solidFill>
                  <a:srgbClr val="000000"/>
                </a:solidFill>
              </a:rPr>
              <a:t> des” </a:t>
            </a:r>
            <a:r>
              <a:rPr lang="en-US" dirty="0">
                <a:solidFill>
                  <a:srgbClr val="000000"/>
                </a:solidFill>
              </a:rPr>
              <a:t>	</a:t>
            </a:r>
            <a:endParaRPr lang="de-DE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ED86CE-1F4A-4053-90DB-55B92339AD64}"/>
              </a:ext>
            </a:extLst>
          </p:cNvPr>
          <p:cNvGrpSpPr/>
          <p:nvPr/>
        </p:nvGrpSpPr>
        <p:grpSpPr>
          <a:xfrm>
            <a:off x="8777127" y="4038195"/>
            <a:ext cx="1292341" cy="830997"/>
            <a:chOff x="8777127" y="4038195"/>
            <a:chExt cx="1292341" cy="83099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211F38E-E6EF-4DFC-B229-67F0281B6CA8}"/>
                </a:ext>
              </a:extLst>
            </p:cNvPr>
            <p:cNvSpPr txBox="1"/>
            <p:nvPr/>
          </p:nvSpPr>
          <p:spPr>
            <a:xfrm>
              <a:off x="8777127" y="4361190"/>
              <a:ext cx="129234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 err="1"/>
                <a:t>Annaberg</a:t>
              </a:r>
              <a:r>
                <a:rPr lang="en-GB" sz="1100" dirty="0"/>
                <a:t> Buchholz</a:t>
              </a:r>
              <a:endParaRPr lang="de-DE" sz="1100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E6F8DEF-D273-4879-B89A-BE8A7EF4333B}"/>
                </a:ext>
              </a:extLst>
            </p:cNvPr>
            <p:cNvSpPr txBox="1"/>
            <p:nvPr/>
          </p:nvSpPr>
          <p:spPr>
            <a:xfrm>
              <a:off x="9074047" y="4038195"/>
              <a:ext cx="34015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800" dirty="0"/>
                <a:t>.</a:t>
              </a:r>
              <a:endParaRPr lang="de-DE" sz="4800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2F559A5-BFFA-4833-B096-1BD407B7C343}"/>
              </a:ext>
            </a:extLst>
          </p:cNvPr>
          <p:cNvSpPr txBox="1"/>
          <p:nvPr/>
        </p:nvSpPr>
        <p:spPr>
          <a:xfrm>
            <a:off x="3773327" y="4385331"/>
            <a:ext cx="12923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err="1"/>
              <a:t>Annaberg</a:t>
            </a:r>
            <a:r>
              <a:rPr lang="en-GB" sz="1100" dirty="0"/>
              <a:t> Buchholz</a:t>
            </a:r>
            <a:endParaRPr lang="de-DE" sz="11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CABEF6-98F4-436A-B7D4-CAFDE3B905CE}"/>
              </a:ext>
            </a:extLst>
          </p:cNvPr>
          <p:cNvSpPr txBox="1"/>
          <p:nvPr/>
        </p:nvSpPr>
        <p:spPr>
          <a:xfrm>
            <a:off x="3995418" y="4076294"/>
            <a:ext cx="3401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.</a:t>
            </a:r>
            <a:endParaRPr lang="de-DE" sz="4800" dirty="0"/>
          </a:p>
        </p:txBody>
      </p:sp>
    </p:spTree>
    <p:extLst>
      <p:ext uri="{BB962C8B-B14F-4D97-AF65-F5344CB8AC3E}">
        <p14:creationId xmlns:p14="http://schemas.microsoft.com/office/powerpoint/2010/main" val="19387211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436FBE4B-C411-42EF-9FBF-E61092DA8B2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000" y="1080000"/>
            <a:ext cx="6012320" cy="5760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313F60E-B860-422E-97D7-8BB4B93CEE12}"/>
              </a:ext>
            </a:extLst>
          </p:cNvPr>
          <p:cNvSpPr txBox="1"/>
          <p:nvPr/>
        </p:nvSpPr>
        <p:spPr>
          <a:xfrm>
            <a:off x="1524001" y="1080000"/>
            <a:ext cx="3734613" cy="732186"/>
          </a:xfrm>
          <a:prstGeom prst="rect">
            <a:avLst/>
          </a:prstGeom>
          <a:noFill/>
        </p:spPr>
        <p:txBody>
          <a:bodyPr wrap="square" lIns="91856" tIns="45928" rIns="91856" bIns="45928" rtlCol="0">
            <a:spAutoFit/>
          </a:bodyPr>
          <a:lstStyle/>
          <a:p>
            <a:pPr algn="ctr"/>
            <a:r>
              <a:rPr lang="en-GB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Alef" panose="00000500000000000000" pitchFamily="2" charset="-79"/>
                <a:cs typeface="Alef" panose="00000500000000000000" pitchFamily="2" charset="-79"/>
              </a:rPr>
              <a:t>1989-2018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5AF8BA-E742-4FA0-928F-C78021EF8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00" y="2700000"/>
            <a:ext cx="2117972" cy="1800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7708720-91F8-438E-AFFB-D27563760DB4}"/>
              </a:ext>
            </a:extLst>
          </p:cNvPr>
          <p:cNvSpPr/>
          <p:nvPr/>
        </p:nvSpPr>
        <p:spPr>
          <a:xfrm>
            <a:off x="131023" y="2202501"/>
            <a:ext cx="27859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err="1">
                <a:cs typeface="Arial" panose="020B0604020202020204" pitchFamily="34" charset="0"/>
              </a:rPr>
              <a:t>Annaberg-Buchholtz</a:t>
            </a:r>
            <a:endParaRPr lang="de-DE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CE6C54-2E87-43FB-AAA6-21F8F1525507}"/>
              </a:ext>
            </a:extLst>
          </p:cNvPr>
          <p:cNvSpPr txBox="1"/>
          <p:nvPr/>
        </p:nvSpPr>
        <p:spPr>
          <a:xfrm>
            <a:off x="5132637" y="3341097"/>
            <a:ext cx="1773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Henri Hinrichsen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EC39A6-C1DD-4D45-B643-6AC60459EC9B}"/>
              </a:ext>
            </a:extLst>
          </p:cNvPr>
          <p:cNvSpPr txBox="1"/>
          <p:nvPr/>
        </p:nvSpPr>
        <p:spPr>
          <a:xfrm>
            <a:off x="3124452" y="4966785"/>
            <a:ext cx="1688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Else Staffelstein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204B54-AF70-4BE4-91E6-A2C804274227}"/>
              </a:ext>
            </a:extLst>
          </p:cNvPr>
          <p:cNvSpPr txBox="1"/>
          <p:nvPr/>
        </p:nvSpPr>
        <p:spPr>
          <a:xfrm>
            <a:off x="7107417" y="2863537"/>
            <a:ext cx="1132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Kurt Weill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629246-2ABC-4C36-9DF1-4CE009490C29}"/>
              </a:ext>
            </a:extLst>
          </p:cNvPr>
          <p:cNvSpPr txBox="1"/>
          <p:nvPr/>
        </p:nvSpPr>
        <p:spPr>
          <a:xfrm>
            <a:off x="5523241" y="4073283"/>
            <a:ext cx="187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Felix Mendelsohn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56387E-3923-40F6-B5CA-D4B08A6353DE}"/>
              </a:ext>
            </a:extLst>
          </p:cNvPr>
          <p:cNvSpPr txBox="1"/>
          <p:nvPr/>
        </p:nvSpPr>
        <p:spPr>
          <a:xfrm>
            <a:off x="5451233" y="2073998"/>
            <a:ext cx="1882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Hedwig </a:t>
            </a:r>
            <a:r>
              <a:rPr lang="de-DE" b="1" dirty="0" err="1"/>
              <a:t>Burgheim</a:t>
            </a:r>
            <a:endParaRPr lang="de-DE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B8462F-BD0C-4107-BD19-2BAE306468EC}"/>
              </a:ext>
            </a:extLst>
          </p:cNvPr>
          <p:cNvSpPr txBox="1"/>
          <p:nvPr/>
        </p:nvSpPr>
        <p:spPr>
          <a:xfrm>
            <a:off x="7251433" y="2017835"/>
            <a:ext cx="1976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Ephraim Carlebach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4FF479-F9ED-4FCD-9BC2-86DB3118F659}"/>
              </a:ext>
            </a:extLst>
          </p:cNvPr>
          <p:cNvSpPr txBox="1"/>
          <p:nvPr/>
        </p:nvSpPr>
        <p:spPr>
          <a:xfrm>
            <a:off x="7251432" y="2238156"/>
            <a:ext cx="1803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Daniel </a:t>
            </a:r>
            <a:r>
              <a:rPr lang="de-DE" b="1" dirty="0" err="1"/>
              <a:t>Katzmann</a:t>
            </a:r>
            <a:endParaRPr lang="de-DE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C9D160-2D04-431E-BDD2-191027E6A2CA}"/>
              </a:ext>
            </a:extLst>
          </p:cNvPr>
          <p:cNvSpPr txBox="1"/>
          <p:nvPr/>
        </p:nvSpPr>
        <p:spPr>
          <a:xfrm>
            <a:off x="6737005" y="926367"/>
            <a:ext cx="4177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Righting the wrongs of the past</a:t>
            </a:r>
            <a:endParaRPr lang="de-DE" sz="24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CB782E-5C40-48C4-88E5-188011C67201}"/>
              </a:ext>
            </a:extLst>
          </p:cNvPr>
          <p:cNvSpPr txBox="1"/>
          <p:nvPr/>
        </p:nvSpPr>
        <p:spPr>
          <a:xfrm>
            <a:off x="154968" y="4599104"/>
            <a:ext cx="2969484" cy="2292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en-GB" sz="2000" b="1" dirty="0"/>
              <a:t>Commodification </a:t>
            </a:r>
          </a:p>
          <a:p>
            <a:pPr>
              <a:lnSpc>
                <a:spcPts val="1900"/>
              </a:lnSpc>
            </a:pPr>
            <a:r>
              <a:rPr lang="en-GB" sz="2000" b="1" dirty="0"/>
              <a:t>of cultural heritage</a:t>
            </a:r>
          </a:p>
          <a:p>
            <a:pPr>
              <a:lnSpc>
                <a:spcPts val="1900"/>
              </a:lnSpc>
            </a:pPr>
            <a:endParaRPr lang="en-GB" sz="2000" b="1" dirty="0"/>
          </a:p>
          <a:p>
            <a:pPr>
              <a:lnSpc>
                <a:spcPts val="1900"/>
              </a:lnSpc>
            </a:pPr>
            <a:endParaRPr lang="en-GB" sz="2000" b="1" dirty="0"/>
          </a:p>
          <a:p>
            <a:pPr>
              <a:lnSpc>
                <a:spcPts val="1900"/>
              </a:lnSpc>
            </a:pPr>
            <a:endParaRPr lang="en-GB" sz="2000" b="1" dirty="0"/>
          </a:p>
          <a:p>
            <a:pPr>
              <a:lnSpc>
                <a:spcPts val="1900"/>
              </a:lnSpc>
            </a:pPr>
            <a:r>
              <a:rPr lang="en-GB" sz="2000" dirty="0"/>
              <a:t>‘copper street’</a:t>
            </a:r>
          </a:p>
          <a:p>
            <a:pPr>
              <a:lnSpc>
                <a:spcPts val="1900"/>
              </a:lnSpc>
            </a:pPr>
            <a:r>
              <a:rPr lang="en-GB" sz="2000" i="1" dirty="0"/>
              <a:t>ore street</a:t>
            </a:r>
          </a:p>
          <a:p>
            <a:pPr>
              <a:lnSpc>
                <a:spcPts val="1900"/>
              </a:lnSpc>
            </a:pPr>
            <a:r>
              <a:rPr lang="en-GB" sz="2000" i="1" dirty="0"/>
              <a:t>cobalt street </a:t>
            </a:r>
          </a:p>
          <a:p>
            <a:pPr>
              <a:lnSpc>
                <a:spcPts val="1900"/>
              </a:lnSpc>
            </a:pPr>
            <a:endParaRPr lang="de-DE" sz="2000" i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B7E249-F849-4754-B050-F763A0B619D2}"/>
              </a:ext>
            </a:extLst>
          </p:cNvPr>
          <p:cNvSpPr txBox="1"/>
          <p:nvPr/>
        </p:nvSpPr>
        <p:spPr>
          <a:xfrm>
            <a:off x="5041153" y="2354592"/>
            <a:ext cx="1417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Wolfgang Zill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740F14-3A74-4438-9E12-12967056B7EA}"/>
              </a:ext>
            </a:extLst>
          </p:cNvPr>
          <p:cNvSpPr txBox="1"/>
          <p:nvPr/>
        </p:nvSpPr>
        <p:spPr>
          <a:xfrm>
            <a:off x="4812671" y="3818265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Luz Long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28FC5A-430A-4FB4-9A30-36E30E0C7197}"/>
              </a:ext>
            </a:extLst>
          </p:cNvPr>
          <p:cNvSpPr txBox="1"/>
          <p:nvPr/>
        </p:nvSpPr>
        <p:spPr>
          <a:xfrm>
            <a:off x="6234959" y="3847298"/>
            <a:ext cx="121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Max Spohr</a:t>
            </a:r>
          </a:p>
        </p:txBody>
      </p:sp>
      <p:sp>
        <p:nvSpPr>
          <p:cNvPr id="23" name="TextBox 3">
            <a:extLst>
              <a:ext uri="{FF2B5EF4-FFF2-40B4-BE49-F238E27FC236}">
                <a16:creationId xmlns:a16="http://schemas.microsoft.com/office/drawing/2014/main" id="{2C99D10D-013C-4D46-93FC-D834A3A29BB7}"/>
              </a:ext>
            </a:extLst>
          </p:cNvPr>
          <p:cNvSpPr txBox="1"/>
          <p:nvPr/>
        </p:nvSpPr>
        <p:spPr>
          <a:xfrm>
            <a:off x="8544331" y="5760001"/>
            <a:ext cx="479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22263">
              <a:tabLst>
                <a:tab pos="2147888" algn="l"/>
              </a:tabLst>
            </a:pPr>
            <a:r>
              <a:rPr lang="en-GB" dirty="0">
                <a:solidFill>
                  <a:srgbClr val="0070C0"/>
                </a:solidFill>
                <a:cs typeface="Alef" panose="00000500000000000000" pitchFamily="2" charset="-79"/>
              </a:rPr>
              <a:t>non-ideological 	379   </a:t>
            </a:r>
            <a:r>
              <a:rPr lang="en-GB" i="1" dirty="0">
                <a:solidFill>
                  <a:srgbClr val="0070C0"/>
                </a:solidFill>
                <a:cs typeface="Alef" panose="00000500000000000000" pitchFamily="2" charset="-79"/>
              </a:rPr>
              <a:t>(~12.6)</a:t>
            </a:r>
          </a:p>
          <a:p>
            <a:pPr defTabSz="538163">
              <a:tabLst>
                <a:tab pos="2147888" algn="l"/>
              </a:tabLst>
            </a:pPr>
            <a:r>
              <a:rPr lang="en-GB" dirty="0">
                <a:solidFill>
                  <a:srgbClr val="FF0000"/>
                </a:solidFill>
                <a:cs typeface="Alef" panose="00000500000000000000" pitchFamily="2" charset="-79"/>
              </a:rPr>
              <a:t>ideological 		182  </a:t>
            </a:r>
            <a:r>
              <a:rPr lang="en-GB" i="1" dirty="0">
                <a:solidFill>
                  <a:srgbClr val="FF0000"/>
                </a:solidFill>
                <a:cs typeface="Alef" panose="00000500000000000000" pitchFamily="2" charset="-79"/>
              </a:rPr>
              <a:t>(~6.1)</a:t>
            </a:r>
            <a:endParaRPr lang="en-GB" i="1" dirty="0">
              <a:solidFill>
                <a:srgbClr val="0070C0"/>
              </a:solidFill>
              <a:cs typeface="Alef" panose="00000500000000000000" pitchFamily="2" charset="-79"/>
            </a:endParaRPr>
          </a:p>
          <a:p>
            <a:pPr defTabSz="806450">
              <a:tabLst>
                <a:tab pos="2147888" algn="l"/>
              </a:tabLst>
            </a:pPr>
            <a:r>
              <a:rPr lang="en-GB" i="1" dirty="0">
                <a:cs typeface="Alef" panose="00000500000000000000" pitchFamily="2" charset="-79"/>
              </a:rPr>
              <a:t>Total (~mean) 	561</a:t>
            </a:r>
            <a:r>
              <a:rPr lang="en-GB" dirty="0">
                <a:cs typeface="Alef" panose="00000500000000000000" pitchFamily="2" charset="-79"/>
              </a:rPr>
              <a:t>  </a:t>
            </a:r>
            <a:r>
              <a:rPr lang="en-GB" i="1" dirty="0">
                <a:cs typeface="Alef" panose="00000500000000000000" pitchFamily="2" charset="-79"/>
              </a:rPr>
              <a:t> (~18.7)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4DA107-6192-4D06-8A76-D60A58D9BBB1}"/>
              </a:ext>
            </a:extLst>
          </p:cNvPr>
          <p:cNvSpPr txBox="1"/>
          <p:nvPr/>
        </p:nvSpPr>
        <p:spPr>
          <a:xfrm>
            <a:off x="720000" y="360000"/>
            <a:ext cx="10899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cs typeface="Arial" panose="020B0604020202020204" pitchFamily="34" charset="0"/>
              </a:rPr>
              <a:t>Spatio-temporal changes in Leipzig </a:t>
            </a:r>
            <a:r>
              <a:rPr lang="de-DE" sz="4000" b="1" dirty="0">
                <a:cs typeface="Arial" panose="020B0604020202020204" pitchFamily="34" charset="0"/>
              </a:rPr>
              <a:t>(</a:t>
            </a:r>
            <a:r>
              <a:rPr lang="pl-PL" sz="4000" b="1" dirty="0">
                <a:cs typeface="Arial" panose="020B0604020202020204" pitchFamily="34" charset="0"/>
              </a:rPr>
              <a:t>1916-2018</a:t>
            </a:r>
            <a:r>
              <a:rPr lang="de-DE" sz="4000" b="1" dirty="0">
                <a:cs typeface="Arial" panose="020B0604020202020204" pitchFamily="34" charset="0"/>
              </a:rPr>
              <a:t>)</a:t>
            </a:r>
            <a:endParaRPr lang="pl-PL" sz="4000" b="1" dirty="0"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7A599E-876D-480B-8A63-90F9FC14F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814" y="5193016"/>
            <a:ext cx="1901215" cy="5502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B7E64F-7232-4B4B-A482-8822683FD9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5063" y="3925156"/>
            <a:ext cx="1603758" cy="11206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55BCAF-C71C-42D9-849E-5C7D74A78A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4829" y="2705855"/>
            <a:ext cx="1619246" cy="112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7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18" grpId="0"/>
      <p:bldP spid="20" grpId="0"/>
      <p:bldP spid="2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6BD7D-08D3-405B-A5C7-F85569C6D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0"/>
            <a:ext cx="11215255" cy="537873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Commemorative change of street names is hegemonic process: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Public display of ((changes in)) state political / social / cultural  identity. </a:t>
            </a:r>
          </a:p>
          <a:p>
            <a:pPr marL="0" indent="0">
              <a:buNone/>
            </a:pPr>
            <a:r>
              <a:rPr lang="en-US" sz="2400" dirty="0"/>
              <a:t>Different versions of history exist + are sequentially replaced</a:t>
            </a:r>
          </a:p>
          <a:p>
            <a:pPr marL="0" indent="0">
              <a:buNone/>
            </a:pPr>
            <a:r>
              <a:rPr lang="en-US" sz="2400" dirty="0"/>
              <a:t>Subversive potential of street name changes as "creation of a natural order of things" (Fairclough 2003:2). </a:t>
            </a:r>
          </a:p>
          <a:p>
            <a:pPr marL="0" indent="0">
              <a:buNone/>
            </a:pPr>
            <a:r>
              <a:rPr lang="en-US" sz="2400" dirty="0"/>
              <a:t>Street names appropriate and construct space (</a:t>
            </a:r>
            <a:r>
              <a:rPr lang="en-US" sz="2400" dirty="0" err="1"/>
              <a:t>Tufi</a:t>
            </a:r>
            <a:r>
              <a:rPr lang="en-US" sz="2400" dirty="0"/>
              <a:t> 2019) </a:t>
            </a:r>
          </a:p>
          <a:p>
            <a:pPr marL="1703388" indent="-1703388">
              <a:buNone/>
            </a:pPr>
            <a:r>
              <a:rPr lang="en-US" sz="2400" dirty="0"/>
              <a:t>                         propaganda carriers, "as important political changes are reflected in the renaming of streets" (</a:t>
            </a:r>
            <a:r>
              <a:rPr lang="en-US" sz="2400" dirty="0" err="1"/>
              <a:t>Azaryahu</a:t>
            </a:r>
            <a:r>
              <a:rPr lang="en-US" sz="2400" dirty="0"/>
              <a:t> 1986:581-7).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Our project: interdisciplinary approach to changes in the "ideological robe of the city" (</a:t>
            </a:r>
            <a:r>
              <a:rPr lang="en-US" sz="2400" dirty="0" err="1"/>
              <a:t>Zieliński</a:t>
            </a:r>
            <a:r>
              <a:rPr lang="en-US" sz="2400" dirty="0"/>
              <a:t> 1994:195).  </a:t>
            </a:r>
          </a:p>
          <a:p>
            <a:r>
              <a:rPr lang="en-US" sz="2400" dirty="0"/>
              <a:t>dynamic geographic visualization </a:t>
            </a:r>
          </a:p>
          <a:p>
            <a:r>
              <a:rPr lang="en-US" sz="2400" dirty="0"/>
              <a:t>CDA analysis of media data.  </a:t>
            </a:r>
            <a:endParaRPr lang="de-DE" sz="2400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6F7B1234-3CB2-4441-94A3-1EC8882A7831}"/>
              </a:ext>
            </a:extLst>
          </p:cNvPr>
          <p:cNvSpPr txBox="1"/>
          <p:nvPr/>
        </p:nvSpPr>
        <p:spPr>
          <a:xfrm>
            <a:off x="720000" y="720000"/>
            <a:ext cx="9184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 err="1"/>
              <a:t>Conclusions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25891710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712363-4A5B-47F9-82A7-0A8E619DF76E}"/>
              </a:ext>
            </a:extLst>
          </p:cNvPr>
          <p:cNvSpPr/>
          <p:nvPr/>
        </p:nvSpPr>
        <p:spPr>
          <a:xfrm>
            <a:off x="720000" y="1692000"/>
            <a:ext cx="11361164" cy="4378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44805" algn="just"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Street names are revelatory for tracing changes in representational politics as a result of successive political-ideological regimes (</a:t>
            </a:r>
            <a:r>
              <a:rPr lang="en-GB" sz="24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Arazyahu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2011). </a:t>
            </a:r>
          </a:p>
          <a:p>
            <a:pPr marR="344805" algn="just">
              <a:spcAft>
                <a:spcPts val="0"/>
              </a:spcAft>
            </a:pPr>
            <a:endParaRPr lang="en-GB" sz="2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R="344805" algn="just"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Over time, what for older generations was a revolutionary wiping out of old heroes and values they stood for, for the younger generation becomes a “natural order of things” (Fairclough 2003:2). </a:t>
            </a:r>
          </a:p>
          <a:p>
            <a:pPr marR="344805" algn="just">
              <a:spcAft>
                <a:spcPts val="0"/>
              </a:spcAft>
            </a:pPr>
            <a:endParaRPr lang="en-GB" sz="2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R="344805" algn="just"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Eastern European nations are paradigm cases for radical upheavals in the </a:t>
            </a:r>
            <a:r>
              <a:rPr lang="en-GB" sz="2400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political, economic and technological structures that impact upon and are reflected in the LL. </a:t>
            </a:r>
          </a:p>
          <a:p>
            <a:pPr marR="344805" algn="just">
              <a:lnSpc>
                <a:spcPct val="115000"/>
              </a:lnSpc>
              <a:spcAft>
                <a:spcPts val="0"/>
              </a:spcAft>
            </a:pPr>
            <a:endParaRPr lang="en-GB" sz="2800" dirty="0">
              <a:solidFill>
                <a:srgbClr val="21212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R="344805" algn="just">
              <a:lnSpc>
                <a:spcPct val="115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de-DE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03D94E6D-E124-471C-87E9-5EB009AE9B05}"/>
              </a:ext>
            </a:extLst>
          </p:cNvPr>
          <p:cNvSpPr txBox="1"/>
          <p:nvPr/>
        </p:nvSpPr>
        <p:spPr>
          <a:xfrm>
            <a:off x="720000" y="720000"/>
            <a:ext cx="9184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 err="1"/>
              <a:t>Conclusions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2424729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712363-4A5B-47F9-82A7-0A8E619DF76E}"/>
              </a:ext>
            </a:extLst>
          </p:cNvPr>
          <p:cNvSpPr/>
          <p:nvPr/>
        </p:nvSpPr>
        <p:spPr>
          <a:xfrm>
            <a:off x="720000" y="1692000"/>
            <a:ext cx="11361164" cy="4857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44805" algn="just"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Combined methodology explores locally negotiated and renegotiated ways in which memory and identity are enshrined in and exculpated from public space. </a:t>
            </a:r>
          </a:p>
          <a:p>
            <a:pPr marR="344805" algn="just">
              <a:spcAft>
                <a:spcPts val="0"/>
              </a:spcAft>
            </a:pPr>
            <a:endParaRPr lang="en-GB" sz="2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R="344805" algn="just"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</a:t>
            </a:r>
            <a:r>
              <a:rPr lang="en-GB" sz="24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spatio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-historical patterns that emerge suggest that commemorative renaming is a continuous struggle for representation in the cityscape, a barometer reflecting political changes and a tool for creating and displaying different types of identity.</a:t>
            </a:r>
          </a:p>
          <a:p>
            <a:pPr marR="344805" algn="just">
              <a:spcAft>
                <a:spcPts val="0"/>
              </a:spcAft>
            </a:pPr>
            <a:endParaRPr lang="en-GB" sz="2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R="344805" algn="just"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Street renaming continues -- different world views and concepts encoded:</a:t>
            </a:r>
          </a:p>
          <a:p>
            <a:pPr marL="342900" marR="344805" indent="-342900" algn="just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anti antisemitism </a:t>
            </a:r>
          </a:p>
          <a:p>
            <a:pPr marL="342900" marR="344805" indent="-342900" algn="just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anti colonialism </a:t>
            </a:r>
          </a:p>
          <a:p>
            <a:pPr marL="342900" marR="344805" indent="-342900" algn="just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civil liberties </a:t>
            </a:r>
          </a:p>
          <a:p>
            <a:pPr marL="342900" marR="344805" indent="-342900" algn="just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feminism</a:t>
            </a:r>
          </a:p>
          <a:p>
            <a:pPr marL="342900" marR="344805" indent="-342900" algn="just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marketing   / commodification of identity (Weller 2003)</a:t>
            </a: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344805" algn="just">
              <a:lnSpc>
                <a:spcPct val="115000"/>
              </a:lnSpc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de-D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03D94E6D-E124-471C-87E9-5EB009AE9B05}"/>
              </a:ext>
            </a:extLst>
          </p:cNvPr>
          <p:cNvSpPr txBox="1"/>
          <p:nvPr/>
        </p:nvSpPr>
        <p:spPr>
          <a:xfrm>
            <a:off x="720000" y="720000"/>
            <a:ext cx="9184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 err="1"/>
              <a:t>Conclusions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24183991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031938-0D4C-4741-97C3-647DFB11B756}"/>
              </a:ext>
            </a:extLst>
          </p:cNvPr>
          <p:cNvSpPr txBox="1"/>
          <p:nvPr/>
        </p:nvSpPr>
        <p:spPr>
          <a:xfrm>
            <a:off x="2097653" y="1956518"/>
            <a:ext cx="7156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listening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926115-0A1E-5A40-B49E-1F8D21E94339}"/>
              </a:ext>
            </a:extLst>
          </p:cNvPr>
          <p:cNvSpPr txBox="1"/>
          <p:nvPr/>
        </p:nvSpPr>
        <p:spPr>
          <a:xfrm>
            <a:off x="1411356" y="3494887"/>
            <a:ext cx="882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rgbClr val="002060"/>
                </a:solidFill>
              </a:rPr>
              <a:t>http://</a:t>
            </a:r>
            <a:r>
              <a:rPr lang="pl-PL" sz="3600" dirty="0" err="1">
                <a:solidFill>
                  <a:srgbClr val="002060"/>
                </a:solidFill>
              </a:rPr>
              <a:t>mill.wa.amu.edu.pl</a:t>
            </a:r>
            <a:r>
              <a:rPr lang="pl-PL" sz="3600" dirty="0">
                <a:solidFill>
                  <a:srgbClr val="002060"/>
                </a:solidFill>
              </a:rPr>
              <a:t>/</a:t>
            </a:r>
            <a:r>
              <a:rPr lang="pl-PL" sz="3600" dirty="0" err="1">
                <a:solidFill>
                  <a:srgbClr val="002060"/>
                </a:solidFill>
              </a:rPr>
              <a:t>beethoven_project</a:t>
            </a:r>
            <a:endParaRPr lang="pl-PL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091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CA33D-6ED5-4DA5-A147-6F455E1FD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0"/>
            <a:ext cx="11298476" cy="54108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GB" sz="2400" b="1" u="sng" dirty="0"/>
              <a:t>Street names</a:t>
            </a:r>
            <a:r>
              <a:rPr lang="en-GB" sz="2400" b="1" dirty="0"/>
              <a:t> </a:t>
            </a:r>
          </a:p>
          <a:p>
            <a:pPr marL="0" indent="0" algn="just">
              <a:buNone/>
            </a:pPr>
            <a:r>
              <a:rPr lang="en-US" sz="2400" dirty="0"/>
              <a:t>“site[s] of memory” (Winter 1998:102) </a:t>
            </a:r>
            <a:r>
              <a:rPr lang="en-GB" sz="2400" dirty="0"/>
              <a:t>our city, of its past and its destiny. </a:t>
            </a:r>
          </a:p>
          <a:p>
            <a:pPr marL="0" indent="0">
              <a:buNone/>
            </a:pPr>
            <a:endParaRPr lang="de-DE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n-GB" sz="2400" dirty="0"/>
          </a:p>
          <a:p>
            <a:pPr marL="0" indent="0">
              <a:buNone/>
            </a:pPr>
            <a:endParaRPr lang="de-DE" sz="2000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A1F6898-0577-4EA9-83F5-DB883B6B089B}"/>
              </a:ext>
            </a:extLst>
          </p:cNvPr>
          <p:cNvSpPr txBox="1"/>
          <p:nvPr/>
        </p:nvSpPr>
        <p:spPr>
          <a:xfrm>
            <a:off x="720000" y="720000"/>
            <a:ext cx="1318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900" b="1" dirty="0"/>
              <a:t>Commemorative street (re)naming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7405B3-B097-4133-A50B-11D14431DC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31"/>
          <a:stretch/>
        </p:blipFill>
        <p:spPr>
          <a:xfrm>
            <a:off x="8717836" y="2688914"/>
            <a:ext cx="3220617" cy="41854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6375DB5-B57A-4E0A-B8D6-AB3C0025C524}"/>
              </a:ext>
            </a:extLst>
          </p:cNvPr>
          <p:cNvSpPr/>
          <p:nvPr/>
        </p:nvSpPr>
        <p:spPr>
          <a:xfrm>
            <a:off x="751068" y="2750296"/>
            <a:ext cx="775611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dirty="0"/>
              <a:t>“Whether they remind us of activities since disappeared, whether they commemorate important events in our history or pay homage to exceptional people, street and square names are fraught with significance” (</a:t>
            </a:r>
            <a:r>
              <a:rPr lang="en-GB" sz="2400" dirty="0" err="1"/>
              <a:t>Moszberger</a:t>
            </a:r>
            <a:r>
              <a:rPr lang="en-GB" sz="2400" dirty="0"/>
              <a:t> et al. 2002:5) </a:t>
            </a:r>
          </a:p>
          <a:p>
            <a:pPr algn="just"/>
            <a:endParaRPr lang="en-GB" dirty="0"/>
          </a:p>
          <a:p>
            <a:pPr algn="just"/>
            <a:r>
              <a:rPr lang="en-US" sz="2400" dirty="0"/>
              <a:t>Street names show “which visions of history are …. inscribed” (</a:t>
            </a:r>
            <a:r>
              <a:rPr lang="en-US" sz="2400" dirty="0" err="1"/>
              <a:t>Azaryahu</a:t>
            </a:r>
            <a:r>
              <a:rPr lang="en-US" sz="2400" dirty="0"/>
              <a:t> 2012:388) in public naming</a:t>
            </a:r>
          </a:p>
          <a:p>
            <a:pPr algn="just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2923840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35D2E-6C3B-FD43-BDFB-F50C4DD19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266" y="898669"/>
            <a:ext cx="7886700" cy="994172"/>
          </a:xfrm>
        </p:spPr>
        <p:txBody>
          <a:bodyPr/>
          <a:lstStyle/>
          <a:p>
            <a:r>
              <a:rPr 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Methodological</a:t>
            </a: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remarks</a:t>
            </a:r>
            <a:endParaRPr lang="pl-P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BBE6EB-7FE8-7845-B221-6B277DA87288}"/>
              </a:ext>
            </a:extLst>
          </p:cNvPr>
          <p:cNvGrpSpPr/>
          <p:nvPr/>
        </p:nvGrpSpPr>
        <p:grpSpPr>
          <a:xfrm>
            <a:off x="1783779" y="1652961"/>
            <a:ext cx="9033995" cy="4228069"/>
            <a:chOff x="403905" y="1316441"/>
            <a:chExt cx="7188121" cy="563742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ED9879-4643-1945-A2E6-CE4A47001A65}"/>
                </a:ext>
              </a:extLst>
            </p:cNvPr>
            <p:cNvSpPr txBox="1"/>
            <p:nvPr/>
          </p:nvSpPr>
          <p:spPr>
            <a:xfrm>
              <a:off x="3089075" y="3711496"/>
              <a:ext cx="2046111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pl-PL" sz="13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patiotemporal maps</a:t>
              </a:r>
            </a:p>
            <a:p>
              <a:pPr marL="132160" indent="-132160"/>
              <a:r>
                <a:rPr lang="pl-PL" sz="13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extent of the ideological marking of the city</a:t>
              </a:r>
            </a:p>
            <a:p>
              <a:pPr marL="132160" indent="-132160"/>
              <a:r>
                <a:rPr lang="pl-PL" sz="13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pl-PL" sz="135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compression</a:t>
              </a:r>
              <a:r>
                <a:rPr lang="pl-PL" sz="13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of </a:t>
              </a:r>
              <a:r>
                <a:rPr lang="pl-PL" sz="135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eras</a:t>
              </a:r>
              <a:r>
                <a:rPr lang="pl-PL" sz="13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of </a:t>
              </a:r>
              <a:r>
                <a:rPr lang="pl-PL" sz="135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different</a:t>
              </a:r>
              <a:r>
                <a:rPr lang="pl-PL" sz="13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l-PL" sz="135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length</a:t>
              </a:r>
              <a:r>
                <a:rPr lang="pl-PL" sz="13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l-PL" sz="135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into</a:t>
              </a:r>
              <a:r>
                <a:rPr lang="pl-PL" sz="13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one </a:t>
              </a:r>
              <a:r>
                <a:rPr lang="pl-PL" sz="135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frame</a:t>
              </a:r>
              <a:endParaRPr lang="pl-PL" sz="1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5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E56A2171-CDFB-2249-98BB-189B06A51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3850" y="1316441"/>
              <a:ext cx="1458575" cy="218419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6C6A641-B15C-1344-8137-0B6BE9EF803C}"/>
                </a:ext>
              </a:extLst>
            </p:cNvPr>
            <p:cNvSpPr txBox="1"/>
            <p:nvPr/>
          </p:nvSpPr>
          <p:spPr>
            <a:xfrm>
              <a:off x="403905" y="5476538"/>
              <a:ext cx="697231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Only a combination of </a:t>
              </a:r>
              <a:endParaRPr lang="en-GB" sz="16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57175" indent="-257175">
                <a:buFontTx/>
                <a:buChar char="-"/>
              </a:pPr>
              <a:r>
                <a:rPr lang="pl-PL" sz="16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quantitative and qualitative analyses and </a:t>
              </a:r>
              <a:endParaRPr lang="en-GB" sz="16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57175" indent="-257175">
                <a:buFontTx/>
                <a:buChar char="-"/>
              </a:pPr>
              <a:r>
                <a:rPr lang="pl-PL" sz="16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different types of quantitative data analysis </a:t>
              </a:r>
              <a:endParaRPr lang="en-GB" sz="16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pl-PL" sz="16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can give us </a:t>
              </a:r>
              <a:r>
                <a:rPr lang="en-GB" sz="16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comprehensive</a:t>
              </a:r>
              <a:r>
                <a:rPr lang="pl-PL" sz="16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ins</a:t>
              </a:r>
              <a:r>
                <a:rPr lang="en-GB" sz="165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pl-PL" sz="16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ght</a:t>
              </a:r>
              <a:r>
                <a:rPr lang="en-GB" sz="16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 </a:t>
              </a:r>
              <a:r>
                <a:rPr lang="pl-PL" sz="16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into the complex na</a:t>
              </a:r>
              <a:r>
                <a:rPr lang="en-GB" sz="16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pl-PL" sz="16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ure of commemorative cityscape</a:t>
              </a:r>
              <a:r>
                <a:rPr lang="en-GB" sz="16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pl-PL" sz="16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8" name="Grafik 44">
              <a:extLst>
                <a:ext uri="{FF2B5EF4-FFF2-40B4-BE49-F238E27FC236}">
                  <a16:creationId xmlns:a16="http://schemas.microsoft.com/office/drawing/2014/main" id="{6B6A2A18-EAA6-E040-B306-C7EFE94EF541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5308977" y="1670295"/>
              <a:ext cx="1979711" cy="147648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8E6F6B2-06F4-1B44-90F6-FEF6B4FDF39F}"/>
                </a:ext>
              </a:extLst>
            </p:cNvPr>
            <p:cNvSpPr txBox="1"/>
            <p:nvPr/>
          </p:nvSpPr>
          <p:spPr>
            <a:xfrm>
              <a:off x="5308977" y="3711496"/>
              <a:ext cx="2283049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pl-PL" sz="13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ormalis</a:t>
              </a:r>
              <a:r>
                <a:rPr lang="en-GB" sz="13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</a:t>
              </a:r>
              <a:r>
                <a:rPr lang="pl-PL" sz="13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renamings by year</a:t>
              </a:r>
            </a:p>
            <a:p>
              <a:pPr marL="133350" indent="-133350"/>
              <a:r>
                <a:rPr lang="pl-PL" sz="13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balanced representation of the intensity of ideological marking</a:t>
              </a:r>
              <a:endParaRPr lang="en-GB" sz="1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33350" indent="-133350"/>
              <a:r>
                <a:rPr lang="en-GB" sz="13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variation hidden behind average</a:t>
              </a:r>
              <a:endParaRPr lang="pl-PL" sz="1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58E3E18-E1E1-4D90-A8B7-5B17340AC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462" y="1919077"/>
            <a:ext cx="2887636" cy="12507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3672E6-F3A7-4F17-9780-91BFC0AD7195}"/>
              </a:ext>
            </a:extLst>
          </p:cNvPr>
          <p:cNvSpPr txBox="1"/>
          <p:nvPr/>
        </p:nvSpPr>
        <p:spPr>
          <a:xfrm>
            <a:off x="1783779" y="3449252"/>
            <a:ext cx="2571542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 graph by year</a:t>
            </a:r>
            <a:endParaRPr lang="pl-PL" sz="13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2160" indent="-132160"/>
            <a:r>
              <a:rPr lang="pl-PL" sz="1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GB" sz="1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detailed longitudinal viz. of </a:t>
            </a:r>
            <a:r>
              <a:rPr lang="pl-PL" sz="1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ideological marking of the city</a:t>
            </a:r>
          </a:p>
          <a:p>
            <a:pPr marL="132160" indent="-132160"/>
            <a:r>
              <a:rPr lang="pl-PL" sz="1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sz="1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too detailed variation, no geographical information  </a:t>
            </a:r>
            <a:endParaRPr lang="pl-PL" sz="13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6844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1B51B4CF-BE83-4BBA-A24D-23F6E23E4270}"/>
              </a:ext>
            </a:extLst>
          </p:cNvPr>
          <p:cNvSpPr txBox="1"/>
          <p:nvPr/>
        </p:nvSpPr>
        <p:spPr>
          <a:xfrm>
            <a:off x="2040537" y="439063"/>
            <a:ext cx="8476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cs typeface="Arial" panose="020B0604020202020204" pitchFamily="34" charset="0"/>
              </a:rPr>
              <a:t>Spatio-temporal changes in Leipzig </a:t>
            </a:r>
            <a:r>
              <a:rPr lang="de-DE" sz="3200" b="1" dirty="0">
                <a:cs typeface="Arial" panose="020B0604020202020204" pitchFamily="34" charset="0"/>
              </a:rPr>
              <a:t>(</a:t>
            </a:r>
            <a:r>
              <a:rPr lang="pl-PL" sz="3200" b="1" dirty="0">
                <a:cs typeface="Arial" panose="020B0604020202020204" pitchFamily="34" charset="0"/>
              </a:rPr>
              <a:t>1916-2018</a:t>
            </a:r>
            <a:r>
              <a:rPr lang="de-DE" sz="3200" b="1" dirty="0">
                <a:cs typeface="Arial" panose="020B0604020202020204" pitchFamily="34" charset="0"/>
              </a:rPr>
              <a:t>)</a:t>
            </a:r>
            <a:endParaRPr lang="pl-PL" sz="3200" b="1" dirty="0"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4E53F82-5938-D74F-805A-F8E4509D6803}"/>
              </a:ext>
            </a:extLst>
          </p:cNvPr>
          <p:cNvGrpSpPr/>
          <p:nvPr/>
        </p:nvGrpSpPr>
        <p:grpSpPr>
          <a:xfrm>
            <a:off x="2111747" y="908721"/>
            <a:ext cx="8302500" cy="5834163"/>
            <a:chOff x="3200895" y="467832"/>
            <a:chExt cx="8607190" cy="629095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AE5F743-5E0F-3E47-B7E6-EEF4696494D7}"/>
                </a:ext>
              </a:extLst>
            </p:cNvPr>
            <p:cNvGrpSpPr/>
            <p:nvPr/>
          </p:nvGrpSpPr>
          <p:grpSpPr>
            <a:xfrm>
              <a:off x="3255464" y="663532"/>
              <a:ext cx="3914754" cy="3256087"/>
              <a:chOff x="379133" y="315918"/>
              <a:chExt cx="3914754" cy="3256087"/>
            </a:xfrm>
          </p:grpSpPr>
          <p:pic>
            <p:nvPicPr>
              <p:cNvPr id="4" name="Picture 3" descr="Diagram, map&#10;&#10;Description automatically generated">
                <a:extLst>
                  <a:ext uri="{FF2B5EF4-FFF2-40B4-BE49-F238E27FC236}">
                    <a16:creationId xmlns:a16="http://schemas.microsoft.com/office/drawing/2014/main" id="{28DBBD3F-9373-214F-AD98-5AC43AC98638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133" y="315918"/>
                <a:ext cx="3914754" cy="3256087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1A56242-7722-564A-A96E-C4BD1073010A}"/>
                  </a:ext>
                </a:extLst>
              </p:cNvPr>
              <p:cNvSpPr txBox="1"/>
              <p:nvPr/>
            </p:nvSpPr>
            <p:spPr>
              <a:xfrm>
                <a:off x="489098" y="404037"/>
                <a:ext cx="1913860" cy="323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1350" dirty="0">
                    <a:solidFill>
                      <a:srgbClr val="002060"/>
                    </a:solidFill>
                  </a:rPr>
                  <a:t>Weimar Republic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7D9FBBE-412B-C74C-8789-AC41A1CC6F75}"/>
                </a:ext>
              </a:extLst>
            </p:cNvPr>
            <p:cNvGrpSpPr/>
            <p:nvPr/>
          </p:nvGrpSpPr>
          <p:grpSpPr>
            <a:xfrm>
              <a:off x="8080745" y="467832"/>
              <a:ext cx="3727340" cy="3102643"/>
              <a:chOff x="5433671" y="433731"/>
              <a:chExt cx="3727340" cy="3102643"/>
            </a:xfrm>
          </p:grpSpPr>
          <p:pic>
            <p:nvPicPr>
              <p:cNvPr id="6" name="Grafik 8">
                <a:extLst>
                  <a:ext uri="{FF2B5EF4-FFF2-40B4-BE49-F238E27FC236}">
                    <a16:creationId xmlns:a16="http://schemas.microsoft.com/office/drawing/2014/main" id="{6103744C-85B8-6049-99A8-F844CF418A75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41" r="5014"/>
              <a:stretch/>
            </p:blipFill>
            <p:spPr>
              <a:xfrm>
                <a:off x="5433671" y="433731"/>
                <a:ext cx="3727340" cy="3102643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3D5D967-70B8-4945-A7B1-10790EDD2EE0}"/>
                  </a:ext>
                </a:extLst>
              </p:cNvPr>
              <p:cNvSpPr txBox="1"/>
              <p:nvPr/>
            </p:nvSpPr>
            <p:spPr>
              <a:xfrm>
                <a:off x="5699051" y="718300"/>
                <a:ext cx="1594884" cy="323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1350" dirty="0">
                    <a:solidFill>
                      <a:srgbClr val="002060"/>
                    </a:solidFill>
                  </a:rPr>
                  <a:t>Nazi era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DD5F7D2-31B0-2E4B-97D2-20E4FBA4BE2C}"/>
                </a:ext>
              </a:extLst>
            </p:cNvPr>
            <p:cNvGrpSpPr/>
            <p:nvPr/>
          </p:nvGrpSpPr>
          <p:grpSpPr>
            <a:xfrm>
              <a:off x="3200895" y="3741683"/>
              <a:ext cx="3631907" cy="3017099"/>
              <a:chOff x="152317" y="3879683"/>
              <a:chExt cx="3631907" cy="3017099"/>
            </a:xfrm>
          </p:grpSpPr>
          <p:pic>
            <p:nvPicPr>
              <p:cNvPr id="8" name="Picture 7" descr="A picture containing chart&#10;&#10;Description automatically generated">
                <a:extLst>
                  <a:ext uri="{FF2B5EF4-FFF2-40B4-BE49-F238E27FC236}">
                    <a16:creationId xmlns:a16="http://schemas.microsoft.com/office/drawing/2014/main" id="{08AF58F0-5E3A-1749-8F4C-C079D14463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317" y="3879683"/>
                <a:ext cx="3631907" cy="3017099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58FDB1C-0A1A-EE4A-A4DE-1A346FAFE15B}"/>
                  </a:ext>
                </a:extLst>
              </p:cNvPr>
              <p:cNvSpPr txBox="1"/>
              <p:nvPr/>
            </p:nvSpPr>
            <p:spPr>
              <a:xfrm>
                <a:off x="317422" y="3997842"/>
                <a:ext cx="1148316" cy="323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1350" dirty="0">
                    <a:solidFill>
                      <a:srgbClr val="002060"/>
                    </a:solidFill>
                  </a:rPr>
                  <a:t>GDR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6F45880-3280-4743-B62B-58A8FE18D0F6}"/>
                </a:ext>
              </a:extLst>
            </p:cNvPr>
            <p:cNvGrpSpPr/>
            <p:nvPr/>
          </p:nvGrpSpPr>
          <p:grpSpPr>
            <a:xfrm>
              <a:off x="7986152" y="3854549"/>
              <a:ext cx="3700130" cy="2904233"/>
              <a:chOff x="5604459" y="3915463"/>
              <a:chExt cx="3700130" cy="2904233"/>
            </a:xfrm>
          </p:grpSpPr>
          <p:pic>
            <p:nvPicPr>
              <p:cNvPr id="10" name="Picture 9" descr="Map&#10;&#10;Description automatically generated">
                <a:extLst>
                  <a:ext uri="{FF2B5EF4-FFF2-40B4-BE49-F238E27FC236}">
                    <a16:creationId xmlns:a16="http://schemas.microsoft.com/office/drawing/2014/main" id="{2742FEA3-F23C-FE46-BB89-542F5AFEA344}"/>
                  </a:ext>
                </a:extLst>
              </p:cNvPr>
              <p:cNvPicPr/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4459" y="3915463"/>
                <a:ext cx="3700130" cy="2904233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A46BB56-3A33-D548-9B07-7C2922970A91}"/>
                  </a:ext>
                </a:extLst>
              </p:cNvPr>
              <p:cNvSpPr txBox="1"/>
              <p:nvPr/>
            </p:nvSpPr>
            <p:spPr>
              <a:xfrm>
                <a:off x="5963107" y="3920114"/>
                <a:ext cx="1403498" cy="323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1350" dirty="0">
                    <a:solidFill>
                      <a:srgbClr val="002060"/>
                    </a:solidFill>
                  </a:rPr>
                  <a:t>Post</a:t>
                </a:r>
                <a:r>
                  <a:rPr lang="en-GB" sz="1350" dirty="0">
                    <a:solidFill>
                      <a:srgbClr val="002060"/>
                    </a:solidFill>
                  </a:rPr>
                  <a:t>-</a:t>
                </a:r>
                <a:r>
                  <a:rPr lang="pl-PL" sz="1350" dirty="0">
                    <a:solidFill>
                      <a:srgbClr val="002060"/>
                    </a:solidFill>
                  </a:rPr>
                  <a:t>1989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716125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C2B81-3707-4E2E-A104-5DAA34F80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48000"/>
            <a:ext cx="11225718" cy="954667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number of (re)namings by outcome (normalised by length of regime in years)</a:t>
            </a:r>
          </a:p>
        </p:txBody>
      </p:sp>
      <p:pic>
        <p:nvPicPr>
          <p:cNvPr id="5" name="Grafik 44">
            <a:extLst>
              <a:ext uri="{FF2B5EF4-FFF2-40B4-BE49-F238E27FC236}">
                <a16:creationId xmlns:a16="http://schemas.microsoft.com/office/drawing/2014/main" id="{199842AB-ABBA-4E7E-8C30-5C77DC0916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76658" y="2081723"/>
            <a:ext cx="11225717" cy="3657601"/>
          </a:xfrm>
          <a:prstGeom prst="rect">
            <a:avLst/>
          </a:prstGeom>
        </p:spPr>
      </p:pic>
      <p:sp>
        <p:nvSpPr>
          <p:cNvPr id="4" name="Arrow: Pentagon 3">
            <a:extLst>
              <a:ext uri="{FF2B5EF4-FFF2-40B4-BE49-F238E27FC236}">
                <a16:creationId xmlns:a16="http://schemas.microsoft.com/office/drawing/2014/main" id="{EA41A7C4-1362-4727-821B-D03AD6EE1B72}"/>
              </a:ext>
            </a:extLst>
          </p:cNvPr>
          <p:cNvSpPr/>
          <p:nvPr/>
        </p:nvSpPr>
        <p:spPr>
          <a:xfrm rot="5400000">
            <a:off x="6312187" y="2864644"/>
            <a:ext cx="400050" cy="728662"/>
          </a:xfrm>
          <a:prstGeom prst="homePlat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E118FA86-2F4A-4903-B4C3-182143FB2FCB}"/>
              </a:ext>
            </a:extLst>
          </p:cNvPr>
          <p:cNvSpPr/>
          <p:nvPr/>
        </p:nvSpPr>
        <p:spPr>
          <a:xfrm rot="5400000">
            <a:off x="3622533" y="1969176"/>
            <a:ext cx="400050" cy="728662"/>
          </a:xfrm>
          <a:prstGeom prst="homePlat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5793DF-2732-47E8-B31C-12913CAC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7759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>
            <a:extLst>
              <a:ext uri="{FF2B5EF4-FFF2-40B4-BE49-F238E27FC236}">
                <a16:creationId xmlns:a16="http://schemas.microsoft.com/office/drawing/2014/main" id="{8BC56981-A318-314B-ACFC-192343F69A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4414" y="316473"/>
            <a:ext cx="4053637" cy="298709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00F922-75B0-604E-9630-9D08A5253F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414" y="3596556"/>
            <a:ext cx="4053637" cy="30776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28EFAC-8284-6E4C-8A5D-E037C84605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490" y="316472"/>
            <a:ext cx="4080511" cy="29870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C2BA6B-0EB6-C741-9B83-5D61FF3883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489" y="3596556"/>
            <a:ext cx="4080511" cy="30815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3C8395-4D79-5949-B8A6-CF0C73C42175}"/>
              </a:ext>
            </a:extLst>
          </p:cNvPr>
          <p:cNvSpPr txBox="1"/>
          <p:nvPr/>
        </p:nvSpPr>
        <p:spPr>
          <a:xfrm>
            <a:off x="2941760" y="371863"/>
            <a:ext cx="1446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2060"/>
                </a:solidFill>
              </a:rPr>
              <a:t>2nd </a:t>
            </a:r>
            <a:r>
              <a:rPr lang="pl-PL" dirty="0" err="1">
                <a:solidFill>
                  <a:srgbClr val="002060"/>
                </a:solidFill>
              </a:rPr>
              <a:t>Polish</a:t>
            </a:r>
            <a:r>
              <a:rPr lang="pl-PL" dirty="0">
                <a:solidFill>
                  <a:srgbClr val="002060"/>
                </a:solidFill>
              </a:rPr>
              <a:t> Republic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DDEA3A-B1E8-7049-AC9B-AFBCC9405D98}"/>
              </a:ext>
            </a:extLst>
          </p:cNvPr>
          <p:cNvSpPr txBox="1"/>
          <p:nvPr/>
        </p:nvSpPr>
        <p:spPr>
          <a:xfrm>
            <a:off x="7804212" y="371863"/>
            <a:ext cx="1446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2060"/>
                </a:solidFill>
              </a:rPr>
              <a:t>Nazi era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490A7B-C89C-8643-8E8D-6C4BE1B63668}"/>
              </a:ext>
            </a:extLst>
          </p:cNvPr>
          <p:cNvSpPr txBox="1"/>
          <p:nvPr/>
        </p:nvSpPr>
        <p:spPr>
          <a:xfrm>
            <a:off x="3002361" y="3596556"/>
            <a:ext cx="1446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>
                <a:solidFill>
                  <a:srgbClr val="002060"/>
                </a:solidFill>
              </a:rPr>
              <a:t>communist</a:t>
            </a:r>
            <a:r>
              <a:rPr lang="pl-PL" dirty="0">
                <a:solidFill>
                  <a:srgbClr val="002060"/>
                </a:solidFill>
              </a:rPr>
              <a:t> Poland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1C2552-BD5E-2640-AC21-BFF576BC7A94}"/>
              </a:ext>
            </a:extLst>
          </p:cNvPr>
          <p:cNvSpPr txBox="1"/>
          <p:nvPr/>
        </p:nvSpPr>
        <p:spPr>
          <a:xfrm>
            <a:off x="7804212" y="3596556"/>
            <a:ext cx="1370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2060"/>
                </a:solidFill>
              </a:rPr>
              <a:t>post-1989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146F19-C9D5-084B-98A8-65D101EFB9F0}"/>
              </a:ext>
            </a:extLst>
          </p:cNvPr>
          <p:cNvSpPr txBox="1"/>
          <p:nvPr/>
        </p:nvSpPr>
        <p:spPr>
          <a:xfrm>
            <a:off x="251981" y="517671"/>
            <a:ext cx="27503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Spatio-temporal</a:t>
            </a:r>
            <a:r>
              <a:rPr lang="pl-P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</a:t>
            </a:r>
            <a:endParaRPr lang="pl-PL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pl-PL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Poznań</a:t>
            </a:r>
          </a:p>
          <a:p>
            <a:r>
              <a:rPr lang="pl-P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1916-2018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EDE0FE-D6A2-4E4E-B73C-E80BE7955E27}"/>
              </a:ext>
            </a:extLst>
          </p:cNvPr>
          <p:cNvSpPr txBox="1"/>
          <p:nvPr/>
        </p:nvSpPr>
        <p:spPr>
          <a:xfrm>
            <a:off x="111573" y="5045346"/>
            <a:ext cx="31066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2nd Republic</a:t>
            </a:r>
            <a:r>
              <a:rPr lang="en-GB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 yrs</a:t>
            </a:r>
          </a:p>
          <a:p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Nazi e</a:t>
            </a:r>
            <a:r>
              <a:rPr lang="en-GB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yrs</a:t>
            </a:r>
          </a:p>
          <a:p>
            <a:r>
              <a:rPr lang="en-GB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ommunist r. </a:t>
            </a:r>
            <a:r>
              <a:rPr lang="en-GB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 yrs</a:t>
            </a:r>
          </a:p>
          <a:p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</a:t>
            </a:r>
            <a:r>
              <a:rPr lang="en-GB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1989 </a:t>
            </a:r>
            <a:r>
              <a:rPr lang="en-GB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yrs</a:t>
            </a:r>
          </a:p>
        </p:txBody>
      </p:sp>
    </p:spTree>
    <p:extLst>
      <p:ext uri="{BB962C8B-B14F-4D97-AF65-F5344CB8AC3E}">
        <p14:creationId xmlns:p14="http://schemas.microsoft.com/office/powerpoint/2010/main" val="40401937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8">
            <a:extLst>
              <a:ext uri="{FF2B5EF4-FFF2-40B4-BE49-F238E27FC236}">
                <a16:creationId xmlns:a16="http://schemas.microsoft.com/office/drawing/2014/main" id="{78F36D0E-AFB6-7D47-A8A4-FADF81931FF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" r="5014"/>
          <a:stretch/>
        </p:blipFill>
        <p:spPr>
          <a:xfrm>
            <a:off x="307758" y="2229984"/>
            <a:ext cx="5452307" cy="453850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3905080-6A8C-5D4E-91BE-90CAB700A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758" y="365125"/>
            <a:ext cx="11046042" cy="1325563"/>
          </a:xfrm>
        </p:spPr>
        <p:txBody>
          <a:bodyPr/>
          <a:lstStyle/>
          <a:p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Nazi era </a:t>
            </a:r>
            <a:r>
              <a:rPr 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in the </a:t>
            </a:r>
            <a:r>
              <a:rPr 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occupied</a:t>
            </a: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territories</a:t>
            </a:r>
            <a:endParaRPr lang="pl-P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2">
            <a:extLst>
              <a:ext uri="{FF2B5EF4-FFF2-40B4-BE49-F238E27FC236}">
                <a16:creationId xmlns:a16="http://schemas.microsoft.com/office/drawing/2014/main" id="{9822B60F-4FA9-164D-A7EC-0CABE158700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2229984"/>
            <a:ext cx="5792787" cy="4268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DADF91-5A03-7945-8A43-ECDFE835B93E}"/>
              </a:ext>
            </a:extLst>
          </p:cNvPr>
          <p:cNvSpPr txBox="1"/>
          <p:nvPr/>
        </p:nvSpPr>
        <p:spPr>
          <a:xfrm>
            <a:off x="609600" y="2229984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002060"/>
                </a:solidFill>
              </a:rPr>
              <a:t>Leipzig</a:t>
            </a:r>
            <a:endParaRPr lang="pl-PL" sz="2400" b="1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41C7F8-F7F0-E94F-B5B5-ACE81D78FB5C}"/>
              </a:ext>
            </a:extLst>
          </p:cNvPr>
          <p:cNvSpPr txBox="1"/>
          <p:nvPr/>
        </p:nvSpPr>
        <p:spPr>
          <a:xfrm>
            <a:off x="6249193" y="2229984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002060"/>
                </a:solidFill>
              </a:rPr>
              <a:t>Poznań</a:t>
            </a:r>
          </a:p>
        </p:txBody>
      </p:sp>
    </p:spTree>
    <p:extLst>
      <p:ext uri="{BB962C8B-B14F-4D97-AF65-F5344CB8AC3E}">
        <p14:creationId xmlns:p14="http://schemas.microsoft.com/office/powerpoint/2010/main" val="24685613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>
            <a:extLst>
              <a:ext uri="{FF2B5EF4-FFF2-40B4-BE49-F238E27FC236}">
                <a16:creationId xmlns:a16="http://schemas.microsoft.com/office/drawing/2014/main" id="{FF8CC51F-2EF7-5247-86C3-403D8A42AB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2299" y="313040"/>
            <a:ext cx="10393250" cy="1143000"/>
          </a:xfrm>
        </p:spPr>
        <p:txBody>
          <a:bodyPr>
            <a:normAutofit fontScale="90000"/>
          </a:bodyPr>
          <a:lstStyle/>
          <a:p>
            <a:r>
              <a:rPr lang="pl-PL" alt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Poznań: </a:t>
            </a:r>
            <a:r>
              <a:rPr lang="pl-PL" alt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additinal</a:t>
            </a:r>
            <a:r>
              <a:rPr lang="pl-PL" alt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alt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variables</a:t>
            </a:r>
            <a:r>
              <a:rPr lang="pl-PL" alt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pl-PL" alt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renamings</a:t>
            </a:r>
            <a:r>
              <a:rPr lang="pl-PL" alt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br>
              <a:rPr lang="pl-PL" alt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</a:t>
            </a:r>
            <a:r>
              <a:rPr lang="pl-PL" alt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alt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identity</a:t>
            </a:r>
            <a:r>
              <a:rPr lang="pl-PL" alt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pl-PL" alt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  <a:r>
              <a:rPr lang="pl-PL" alt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alt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</a:t>
            </a:r>
            <a:endParaRPr lang="pl-PL" altLang="pl-P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2936FB7-CB6E-CC44-9C53-9E117E2C0350}"/>
              </a:ext>
            </a:extLst>
          </p:cNvPr>
          <p:cNvGrpSpPr/>
          <p:nvPr/>
        </p:nvGrpSpPr>
        <p:grpSpPr>
          <a:xfrm>
            <a:off x="906475" y="1878683"/>
            <a:ext cx="9893945" cy="1883522"/>
            <a:chOff x="1336431" y="1505195"/>
            <a:chExt cx="9893945" cy="1883522"/>
          </a:xfrm>
        </p:grpSpPr>
        <p:sp>
          <p:nvSpPr>
            <p:cNvPr id="4" name="Right Arrow 3">
              <a:extLst>
                <a:ext uri="{FF2B5EF4-FFF2-40B4-BE49-F238E27FC236}">
                  <a16:creationId xmlns:a16="http://schemas.microsoft.com/office/drawing/2014/main" id="{0CE1D60E-160D-664A-B178-EFA2C9B8891E}"/>
                </a:ext>
              </a:extLst>
            </p:cNvPr>
            <p:cNvSpPr/>
            <p:nvPr/>
          </p:nvSpPr>
          <p:spPr bwMode="auto">
            <a:xfrm>
              <a:off x="1336431" y="1898651"/>
              <a:ext cx="9893945" cy="360363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Font typeface="Arial" pitchFamily="-103" charset="0"/>
                <a:buChar char="•"/>
                <a:defRPr/>
              </a:pPr>
              <a:endParaRPr lang="pl-PL">
                <a:latin typeface="Arial" pitchFamily="-103" charset="0"/>
                <a:ea typeface="Arial" pitchFamily="-103" charset="0"/>
                <a:cs typeface="Arial" pitchFamily="-103" charset="0"/>
              </a:endParaRPr>
            </a:p>
          </p:txBody>
        </p:sp>
        <p:sp>
          <p:nvSpPr>
            <p:cNvPr id="72707" name="TextBox 4">
              <a:extLst>
                <a:ext uri="{FF2B5EF4-FFF2-40B4-BE49-F238E27FC236}">
                  <a16:creationId xmlns:a16="http://schemas.microsoft.com/office/drawing/2014/main" id="{634BC64E-B206-C244-8804-BA87ACE4B5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431" y="2363826"/>
              <a:ext cx="247571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pl-PL" altLang="pl-PL" dirty="0" err="1"/>
                <a:t>Prussian</a:t>
              </a:r>
              <a:r>
                <a:rPr lang="pl-PL" altLang="pl-PL" dirty="0"/>
                <a:t> </a:t>
              </a:r>
              <a:r>
                <a:rPr lang="pl-PL" altLang="pl-PL" dirty="0" err="1"/>
                <a:t>street</a:t>
              </a:r>
              <a:r>
                <a:rPr lang="pl-PL" altLang="pl-PL" dirty="0"/>
                <a:t> </a:t>
              </a:r>
              <a:r>
                <a:rPr lang="pl-PL" altLang="pl-PL" dirty="0" err="1"/>
                <a:t>names</a:t>
              </a:r>
              <a:endParaRPr lang="pl-PL" altLang="pl-PL" dirty="0"/>
            </a:p>
          </p:txBody>
        </p:sp>
        <p:sp>
          <p:nvSpPr>
            <p:cNvPr id="72708" name="TextBox 5">
              <a:extLst>
                <a:ext uri="{FF2B5EF4-FFF2-40B4-BE49-F238E27FC236}">
                  <a16:creationId xmlns:a16="http://schemas.microsoft.com/office/drawing/2014/main" id="{EBDD3877-C6C1-FA47-9AF4-5D3EF63D71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4974" y="2419350"/>
              <a:ext cx="2774011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pl-PL" altLang="pl-PL" dirty="0"/>
                <a:t>&gt; </a:t>
              </a:r>
              <a:r>
                <a:rPr lang="pl-PL" altLang="pl-PL" dirty="0" err="1"/>
                <a:t>renaming</a:t>
              </a:r>
              <a:r>
                <a:rPr lang="pl-PL" altLang="pl-PL" dirty="0"/>
                <a:t> </a:t>
              </a:r>
              <a:r>
                <a:rPr lang="pl-PL" altLang="pl-PL" dirty="0" err="1"/>
                <a:t>into</a:t>
              </a:r>
              <a:r>
                <a:rPr lang="pl-PL" altLang="pl-PL" dirty="0"/>
                <a:t> </a:t>
              </a:r>
              <a:r>
                <a:rPr lang="pl-PL" altLang="pl-PL" dirty="0" err="1"/>
                <a:t>Polish</a:t>
              </a:r>
              <a:endParaRPr lang="pl-PL" altLang="pl-PL" dirty="0"/>
            </a:p>
            <a:p>
              <a:r>
                <a:rPr lang="pl-PL" altLang="pl-PL" dirty="0"/>
                <a:t> (</a:t>
              </a:r>
              <a:r>
                <a:rPr lang="pl-PL" altLang="pl-PL" dirty="0" err="1"/>
                <a:t>translation</a:t>
              </a:r>
              <a:r>
                <a:rPr lang="pl-PL" altLang="pl-PL" dirty="0"/>
                <a:t> and </a:t>
              </a:r>
              <a:r>
                <a:rPr lang="pl-PL" altLang="pl-PL" dirty="0" err="1"/>
                <a:t>change</a:t>
              </a:r>
              <a:r>
                <a:rPr lang="pl-PL" altLang="pl-PL" dirty="0"/>
                <a:t>)</a:t>
              </a:r>
            </a:p>
            <a:p>
              <a:r>
                <a:rPr lang="pl-PL" altLang="pl-PL" dirty="0"/>
                <a:t>&gt; </a:t>
              </a:r>
              <a:r>
                <a:rPr lang="pl-PL" altLang="pl-PL" dirty="0" err="1"/>
                <a:t>new</a:t>
              </a:r>
              <a:r>
                <a:rPr lang="pl-PL" altLang="pl-PL" dirty="0"/>
                <a:t> </a:t>
              </a:r>
              <a:r>
                <a:rPr lang="pl-PL" altLang="pl-PL" dirty="0" err="1"/>
                <a:t>Polish</a:t>
              </a:r>
              <a:r>
                <a:rPr lang="pl-PL" altLang="pl-PL" dirty="0"/>
                <a:t> </a:t>
              </a:r>
              <a:r>
                <a:rPr lang="pl-PL" altLang="pl-PL" dirty="0" err="1"/>
                <a:t>names</a:t>
              </a:r>
              <a:endParaRPr lang="pl-PL" altLang="pl-PL" dirty="0"/>
            </a:p>
          </p:txBody>
        </p:sp>
        <p:sp>
          <p:nvSpPr>
            <p:cNvPr id="72709" name="TextBox 6">
              <a:extLst>
                <a:ext uri="{FF2B5EF4-FFF2-40B4-BE49-F238E27FC236}">
                  <a16:creationId xmlns:a16="http://schemas.microsoft.com/office/drawing/2014/main" id="{8A6BF70F-F8FA-9648-B529-774368FCB4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20163" y="2465387"/>
              <a:ext cx="391021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2D6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pl-PL" altLang="pl-PL" dirty="0"/>
                <a:t>&gt; </a:t>
              </a:r>
              <a:r>
                <a:rPr lang="pl-PL" altLang="pl-PL" dirty="0" err="1"/>
                <a:t>renaming</a:t>
              </a:r>
              <a:r>
                <a:rPr lang="pl-PL" altLang="pl-PL" dirty="0"/>
                <a:t> </a:t>
              </a:r>
              <a:r>
                <a:rPr lang="pl-PL" altLang="pl-PL" dirty="0" err="1"/>
                <a:t>Polish</a:t>
              </a:r>
              <a:r>
                <a:rPr lang="pl-PL" altLang="pl-PL" dirty="0"/>
                <a:t> </a:t>
              </a:r>
              <a:r>
                <a:rPr lang="pl-PL" altLang="pl-PL" dirty="0" err="1"/>
                <a:t>back</a:t>
              </a:r>
              <a:r>
                <a:rPr lang="pl-PL" altLang="pl-PL" dirty="0"/>
                <a:t> to </a:t>
              </a:r>
              <a:r>
                <a:rPr lang="pl-PL" altLang="pl-PL" dirty="0" err="1"/>
                <a:t>Prussian</a:t>
              </a:r>
              <a:endParaRPr lang="pl-PL" altLang="pl-PL" dirty="0"/>
            </a:p>
            <a:p>
              <a:r>
                <a:rPr lang="pl-PL" altLang="pl-PL" dirty="0"/>
                <a:t>&gt; </a:t>
              </a:r>
              <a:r>
                <a:rPr lang="pl-PL" altLang="pl-PL" dirty="0" err="1"/>
                <a:t>changing</a:t>
              </a:r>
              <a:r>
                <a:rPr lang="pl-PL" altLang="pl-PL" dirty="0"/>
                <a:t> </a:t>
              </a:r>
              <a:r>
                <a:rPr lang="pl-PL" altLang="pl-PL" dirty="0" err="1"/>
                <a:t>Prussian</a:t>
              </a:r>
              <a:r>
                <a:rPr lang="pl-PL" altLang="pl-PL" dirty="0"/>
                <a:t> to Nazi</a:t>
              </a:r>
            </a:p>
            <a:p>
              <a:r>
                <a:rPr lang="pl-PL" altLang="pl-PL" dirty="0"/>
                <a:t>&gt; </a:t>
              </a:r>
              <a:r>
                <a:rPr lang="pl-PL" altLang="pl-PL" dirty="0" err="1"/>
                <a:t>renaming</a:t>
              </a:r>
              <a:r>
                <a:rPr lang="pl-PL" altLang="pl-PL" dirty="0"/>
                <a:t> </a:t>
              </a:r>
              <a:r>
                <a:rPr lang="pl-PL" altLang="pl-PL" dirty="0" err="1"/>
                <a:t>new</a:t>
              </a:r>
              <a:r>
                <a:rPr lang="pl-PL" altLang="pl-PL" dirty="0"/>
                <a:t> </a:t>
              </a:r>
              <a:r>
                <a:rPr lang="pl-PL" altLang="pl-PL" dirty="0" err="1"/>
                <a:t>Polish</a:t>
              </a:r>
              <a:r>
                <a:rPr lang="pl-PL" altLang="pl-PL" dirty="0"/>
                <a:t> to Nazi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190A6D9-D907-4A47-895F-7288B4F7C562}"/>
                </a:ext>
              </a:extLst>
            </p:cNvPr>
            <p:cNvSpPr txBox="1"/>
            <p:nvPr/>
          </p:nvSpPr>
          <p:spPr>
            <a:xfrm>
              <a:off x="1336431" y="1506828"/>
              <a:ext cx="20378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altLang="pl-PL" dirty="0">
                  <a:solidFill>
                    <a:srgbClr val="002060"/>
                  </a:solidFill>
                </a:rPr>
                <a:t>1916-1921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2D201C-167B-2040-B663-FEF8787EA4AC}"/>
                </a:ext>
              </a:extLst>
            </p:cNvPr>
            <p:cNvSpPr txBox="1"/>
            <p:nvPr/>
          </p:nvSpPr>
          <p:spPr>
            <a:xfrm>
              <a:off x="7442918" y="1518074"/>
              <a:ext cx="20378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altLang="pl-PL" dirty="0">
                  <a:solidFill>
                    <a:srgbClr val="002060"/>
                  </a:solidFill>
                </a:rPr>
                <a:t>1939-1944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E106B93-9C94-CE4D-A0AA-112A80C7BEAF}"/>
                </a:ext>
              </a:extLst>
            </p:cNvPr>
            <p:cNvSpPr txBox="1"/>
            <p:nvPr/>
          </p:nvSpPr>
          <p:spPr>
            <a:xfrm>
              <a:off x="4109268" y="1505195"/>
              <a:ext cx="20378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altLang="pl-PL" dirty="0">
                  <a:solidFill>
                    <a:srgbClr val="002060"/>
                  </a:solidFill>
                </a:rPr>
                <a:t>1921-1939</a:t>
              </a:r>
            </a:p>
          </p:txBody>
        </p:sp>
      </p:grp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8D9D845-D277-684A-AA06-A500C24B16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648764"/>
              </p:ext>
            </p:extLst>
          </p:nvPr>
        </p:nvGraphicFramePr>
        <p:xfrm>
          <a:off x="649949" y="4218721"/>
          <a:ext cx="10730280" cy="118698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471582">
                  <a:extLst>
                    <a:ext uri="{9D8B030D-6E8A-4147-A177-3AD203B41FA5}">
                      <a16:colId xmlns:a16="http://schemas.microsoft.com/office/drawing/2014/main" val="3288068795"/>
                    </a:ext>
                  </a:extLst>
                </a:gridCol>
                <a:gridCol w="1621319">
                  <a:extLst>
                    <a:ext uri="{9D8B030D-6E8A-4147-A177-3AD203B41FA5}">
                      <a16:colId xmlns:a16="http://schemas.microsoft.com/office/drawing/2014/main" val="2696439800"/>
                    </a:ext>
                  </a:extLst>
                </a:gridCol>
                <a:gridCol w="1667774">
                  <a:extLst>
                    <a:ext uri="{9D8B030D-6E8A-4147-A177-3AD203B41FA5}">
                      <a16:colId xmlns:a16="http://schemas.microsoft.com/office/drawing/2014/main" val="2442941549"/>
                    </a:ext>
                  </a:extLst>
                </a:gridCol>
                <a:gridCol w="1535277">
                  <a:extLst>
                    <a:ext uri="{9D8B030D-6E8A-4147-A177-3AD203B41FA5}">
                      <a16:colId xmlns:a16="http://schemas.microsoft.com/office/drawing/2014/main" val="120279385"/>
                    </a:ext>
                  </a:extLst>
                </a:gridCol>
                <a:gridCol w="1434328">
                  <a:extLst>
                    <a:ext uri="{9D8B030D-6E8A-4147-A177-3AD203B41FA5}">
                      <a16:colId xmlns:a16="http://schemas.microsoft.com/office/drawing/2014/main" val="1127750752"/>
                    </a:ext>
                  </a:extLst>
                </a:gridCol>
              </a:tblGrid>
              <a:tr h="150891">
                <a:tc>
                  <a:txBody>
                    <a:bodyPr/>
                    <a:lstStyle/>
                    <a:p>
                      <a:pPr indent="17780"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Street name change</a:t>
                      </a:r>
                      <a:endParaRPr lang="pl-PL" sz="1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Change</a:t>
                      </a:r>
                      <a:endParaRPr lang="pl-PL" sz="1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Transl.</a:t>
                      </a:r>
                      <a:endParaRPr lang="pl-PL" sz="1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pl-PL" sz="1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of change</a:t>
                      </a:r>
                      <a:endParaRPr lang="pl-PL" sz="1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extLst>
                  <a:ext uri="{0D108BD9-81ED-4DB2-BD59-A6C34878D82A}">
                    <a16:rowId xmlns:a16="http://schemas.microsoft.com/office/drawing/2014/main" val="1800167092"/>
                  </a:ext>
                </a:extLst>
              </a:tr>
              <a:tr h="150891">
                <a:tc>
                  <a:txBody>
                    <a:bodyPr/>
                    <a:lstStyle/>
                    <a:p>
                      <a:pPr indent="17780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1921 from Prussian to Polish</a:t>
                      </a:r>
                      <a:endParaRPr lang="pl-PL" sz="1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166</a:t>
                      </a:r>
                      <a:endParaRPr lang="pl-PL" sz="1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</a:t>
                      </a:r>
                      <a:endParaRPr lang="pl-PL" sz="1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315*</a:t>
                      </a:r>
                      <a:endParaRPr lang="pl-PL" sz="1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53%</a:t>
                      </a:r>
                      <a:endParaRPr lang="pl-PL" sz="1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extLst>
                  <a:ext uri="{0D108BD9-81ED-4DB2-BD59-A6C34878D82A}">
                    <a16:rowId xmlns:a16="http://schemas.microsoft.com/office/drawing/2014/main" val="1652964909"/>
                  </a:ext>
                </a:extLst>
              </a:tr>
              <a:tr h="150891">
                <a:tc>
                  <a:txBody>
                    <a:bodyPr/>
                    <a:lstStyle/>
                    <a:p>
                      <a:pPr indent="17780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1919 Prussian to 1939 Nazi German</a:t>
                      </a:r>
                      <a:endParaRPr lang="pl-PL" sz="1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</a:t>
                      </a:r>
                      <a:endParaRPr lang="pl-PL" sz="1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</a:t>
                      </a:r>
                      <a:endParaRPr lang="pl-PL" sz="1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325*</a:t>
                      </a:r>
                      <a:endParaRPr lang="pl-PL" sz="1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41%</a:t>
                      </a:r>
                      <a:endParaRPr lang="pl-PL" sz="1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extLst>
                  <a:ext uri="{0D108BD9-81ED-4DB2-BD59-A6C34878D82A}">
                    <a16:rowId xmlns:a16="http://schemas.microsoft.com/office/drawing/2014/main" val="1905416318"/>
                  </a:ext>
                </a:extLst>
              </a:tr>
              <a:tr h="364025">
                <a:tc>
                  <a:txBody>
                    <a:bodyPr/>
                    <a:lstStyle/>
                    <a:p>
                      <a:pPr indent="17780"/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1939 Polish to Nazi German</a:t>
                      </a:r>
                      <a:endParaRPr lang="pl-PL" sz="1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indent="17780" algn="ctr"/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346</a:t>
                      </a:r>
                      <a:endParaRPr lang="pl-PL" sz="1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indent="17780" algn="ctr"/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</a:t>
                      </a:r>
                      <a:endParaRPr lang="pl-PL" sz="1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indent="17780" algn="ctr"/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451</a:t>
                      </a:r>
                      <a:endParaRPr lang="pl-PL" sz="1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tc>
                  <a:txBody>
                    <a:bodyPr/>
                    <a:lstStyle/>
                    <a:p>
                      <a:pPr indent="17780" algn="ctr"/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77%</a:t>
                      </a:r>
                      <a:endParaRPr lang="pl-PL" sz="1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01" marR="67901" marT="0" marB="0" anchor="ctr"/>
                </a:tc>
                <a:extLst>
                  <a:ext uri="{0D108BD9-81ED-4DB2-BD59-A6C34878D82A}">
                    <a16:rowId xmlns:a16="http://schemas.microsoft.com/office/drawing/2014/main" val="306945938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BD13FC4-45E3-D841-A74E-3710F7070A89}"/>
              </a:ext>
            </a:extLst>
          </p:cNvPr>
          <p:cNvSpPr txBox="1"/>
          <p:nvPr/>
        </p:nvSpPr>
        <p:spPr>
          <a:xfrm>
            <a:off x="711124" y="5988676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*These two numbers should be identical, but Ring road has been divided into a bigger number of secions by the Polish administration, hence a different number of streets.</a:t>
            </a:r>
          </a:p>
        </p:txBody>
      </p:sp>
    </p:spTree>
    <p:extLst>
      <p:ext uri="{BB962C8B-B14F-4D97-AF65-F5344CB8AC3E}">
        <p14:creationId xmlns:p14="http://schemas.microsoft.com/office/powerpoint/2010/main" val="22927833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8F30A-B5E0-524B-96B2-1BA158C08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365125"/>
            <a:ext cx="10995991" cy="1325563"/>
          </a:xfrm>
        </p:spPr>
        <p:txBody>
          <a:bodyPr>
            <a:normAutofit/>
          </a:bodyPr>
          <a:lstStyle/>
          <a:p>
            <a:r>
              <a:rPr 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b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Similarities</a:t>
            </a: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patterns</a:t>
            </a: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</a:t>
            </a:r>
            <a:endParaRPr lang="pl-P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11D63-AF88-5B40-997D-17B4A1BF7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2491409"/>
            <a:ext cx="11352410" cy="3685554"/>
          </a:xfrm>
        </p:spPr>
        <p:txBody>
          <a:bodyPr>
            <a:normAutofit/>
          </a:bodyPr>
          <a:lstStyle/>
          <a:p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peaks of change at the onset of a new regime with a lower </a:t>
            </a:r>
            <a:endParaRPr lang="en-GB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followed by 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balanced rate of change as the system stablized</a:t>
            </a:r>
          </a:p>
          <a:p>
            <a:r>
              <a:rPr lang="pl-PL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renamings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focussed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pl-PL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names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 </a:t>
            </a:r>
            <a:r>
              <a:rPr lang="pl-PL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particular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l-PL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political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pl-PL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military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leaders</a:t>
            </a:r>
            <a:endParaRPr lang="pl-PL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pl-PL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thouroughfares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leading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out of the </a:t>
            </a:r>
            <a:r>
              <a:rPr lang="pl-PL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most </a:t>
            </a:r>
            <a:r>
              <a:rPr lang="pl-PL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prone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pl-PL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</a:t>
            </a:r>
            <a:endParaRPr lang="pl-PL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Nazi and communist administration more extensive ideological marking of the commemorative cityscape than the democratic governments post WWI and post 1989</a:t>
            </a:r>
          </a:p>
        </p:txBody>
      </p:sp>
    </p:spTree>
    <p:extLst>
      <p:ext uri="{BB962C8B-B14F-4D97-AF65-F5344CB8AC3E}">
        <p14:creationId xmlns:p14="http://schemas.microsoft.com/office/powerpoint/2010/main" val="41898913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09EB3-F411-A547-BDF7-B48BEB0F4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Conlusion</a:t>
            </a: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Idiosynchrasies</a:t>
            </a:r>
            <a:endParaRPr lang="pl-P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62C54-6557-8A49-81F7-A78427170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101552" cy="48799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Poznań</a:t>
            </a:r>
            <a:r>
              <a:rPr lang="en-GB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pl-PL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pl-PL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variables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influencing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pl-PL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spatio-temporal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patterns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l-PL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renamings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(1) </a:t>
            </a:r>
            <a:r>
              <a:rPr lang="pl-PL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pl-PL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identity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pl-PL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administration</a:t>
            </a:r>
            <a:endParaRPr lang="pl-PL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(2) </a:t>
            </a:r>
            <a:r>
              <a:rPr lang="pl-PL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pl-PL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l-PL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administration</a:t>
            </a:r>
            <a:endParaRPr lang="pl-PL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 r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esulted in the emergence of an additional analytic category – translated name</a:t>
            </a:r>
            <a:r>
              <a:rPr lang="en-GB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</a:t>
            </a:r>
            <a:endParaRPr lang="pl-PL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N</a:t>
            </a:r>
            <a:r>
              <a:rPr lang="pl-PL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ecessity to analyse the changes not only year by year, but across all periods.</a:t>
            </a:r>
          </a:p>
          <a:p>
            <a:pPr marL="0" indent="0">
              <a:buNone/>
            </a:pPr>
            <a:endParaRPr lang="pl-PL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6667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35D2E-6C3B-FD43-BDFB-F50C4DD19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354" y="55225"/>
            <a:ext cx="10515600" cy="1325563"/>
          </a:xfrm>
        </p:spPr>
        <p:txBody>
          <a:bodyPr/>
          <a:lstStyle/>
          <a:p>
            <a:r>
              <a:rPr 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Methodological</a:t>
            </a: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remarks</a:t>
            </a:r>
            <a:endParaRPr lang="pl-P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BBE6EB-7FE8-7845-B221-6B277DA87288}"/>
              </a:ext>
            </a:extLst>
          </p:cNvPr>
          <p:cNvGrpSpPr/>
          <p:nvPr/>
        </p:nvGrpSpPr>
        <p:grpSpPr>
          <a:xfrm>
            <a:off x="346371" y="1060946"/>
            <a:ext cx="12045326" cy="5606647"/>
            <a:chOff x="403905" y="1316441"/>
            <a:chExt cx="7188121" cy="560664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ED9879-4643-1945-A2E6-CE4A47001A65}"/>
                </a:ext>
              </a:extLst>
            </p:cNvPr>
            <p:cNvSpPr txBox="1"/>
            <p:nvPr/>
          </p:nvSpPr>
          <p:spPr>
            <a:xfrm>
              <a:off x="3089075" y="3711495"/>
              <a:ext cx="204611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pl-PL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patiotemporal maps</a:t>
              </a:r>
            </a:p>
            <a:p>
              <a:pPr marL="176213" indent="-176213"/>
              <a:r>
                <a:rPr lang="pl-PL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extent of the ideological marking of the city</a:t>
              </a:r>
            </a:p>
            <a:p>
              <a:pPr marL="176213" indent="-176213"/>
              <a:r>
                <a:rPr lang="pl-PL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pl-PL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compression</a:t>
              </a:r>
              <a:r>
                <a:rPr lang="pl-PL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of </a:t>
              </a:r>
              <a:r>
                <a:rPr lang="pl-PL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eras</a:t>
              </a:r>
              <a:r>
                <a:rPr lang="pl-PL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of </a:t>
              </a:r>
              <a:r>
                <a:rPr lang="pl-PL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different</a:t>
              </a:r>
              <a:r>
                <a:rPr lang="pl-PL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l-PL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length</a:t>
              </a:r>
              <a:r>
                <a:rPr lang="pl-PL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l-PL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into</a:t>
              </a:r>
              <a:r>
                <a:rPr lang="pl-PL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one </a:t>
              </a:r>
              <a:r>
                <a:rPr lang="pl-PL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frame</a:t>
              </a:r>
              <a:endPara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5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E56A2171-CDFB-2249-98BB-189B06A51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3850" y="1316441"/>
              <a:ext cx="1458575" cy="218419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6C6A641-B15C-1344-8137-0B6BE9EF803C}"/>
                </a:ext>
              </a:extLst>
            </p:cNvPr>
            <p:cNvSpPr txBox="1"/>
            <p:nvPr/>
          </p:nvSpPr>
          <p:spPr>
            <a:xfrm>
              <a:off x="403905" y="5476538"/>
              <a:ext cx="697231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Only a combination of </a:t>
              </a:r>
              <a:endParaRPr lang="en-GB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>
                <a:buFontTx/>
                <a:buChar char="-"/>
              </a:pPr>
              <a:r>
                <a:rPr lang="pl-PL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quantitative and qualitative analyses and </a:t>
              </a:r>
              <a:endParaRPr lang="en-GB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>
                <a:buFontTx/>
                <a:buChar char="-"/>
              </a:pPr>
              <a:r>
                <a:rPr lang="pl-PL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different types of quantitative data analysis </a:t>
              </a:r>
              <a:endParaRPr lang="en-GB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pl-PL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can give us </a:t>
              </a:r>
              <a:r>
                <a:rPr lang="en-GB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comprehensive</a:t>
              </a:r>
              <a:r>
                <a:rPr lang="pl-PL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ins</a:t>
              </a:r>
              <a:r>
                <a:rPr lang="en-GB" sz="2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pl-PL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ght</a:t>
              </a:r>
              <a:r>
                <a:rPr lang="en-GB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 </a:t>
              </a:r>
              <a:r>
                <a:rPr lang="pl-PL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into the complex na</a:t>
              </a:r>
              <a:r>
                <a:rPr lang="en-GB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pl-PL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ure of commemorative cityscape</a:t>
              </a:r>
              <a:r>
                <a:rPr lang="en-GB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pl-PL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8" name="Grafik 44">
              <a:extLst>
                <a:ext uri="{FF2B5EF4-FFF2-40B4-BE49-F238E27FC236}">
                  <a16:creationId xmlns:a16="http://schemas.microsoft.com/office/drawing/2014/main" id="{6B6A2A18-EAA6-E040-B306-C7EFE94EF541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5308977" y="1670295"/>
              <a:ext cx="1979711" cy="147648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8E6F6B2-06F4-1B44-90F6-FEF6B4FDF39F}"/>
                </a:ext>
              </a:extLst>
            </p:cNvPr>
            <p:cNvSpPr txBox="1"/>
            <p:nvPr/>
          </p:nvSpPr>
          <p:spPr>
            <a:xfrm>
              <a:off x="5308977" y="3711495"/>
              <a:ext cx="22830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pl-PL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ormalis</a:t>
              </a:r>
              <a:r>
                <a:rPr lang="en-GB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</a:t>
              </a:r>
              <a:r>
                <a:rPr lang="pl-PL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renamings by year</a:t>
              </a:r>
            </a:p>
            <a:p>
              <a:pPr marL="177800" indent="-177800"/>
              <a:r>
                <a:rPr lang="pl-PL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balanced representation of the intensity of ideological marking</a:t>
              </a:r>
              <a:endPara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7800" indent="-177800"/>
              <a:r>
                <a:rPr lang="en-GB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variation hidden behind average</a:t>
              </a:r>
              <a:endPara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58E3E18-E1E1-4D90-A8B7-5B17340AC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15" y="1415767"/>
            <a:ext cx="3850181" cy="16676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3672E6-F3A7-4F17-9780-91BFC0AD7195}"/>
              </a:ext>
            </a:extLst>
          </p:cNvPr>
          <p:cNvSpPr txBox="1"/>
          <p:nvPr/>
        </p:nvSpPr>
        <p:spPr>
          <a:xfrm>
            <a:off x="346371" y="3456000"/>
            <a:ext cx="34287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 graph by year</a:t>
            </a:r>
            <a:endParaRPr lang="pl-P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6213" indent="-176213"/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detailed longitudinal viz. of </a:t>
            </a: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ideological marking of the city</a:t>
            </a:r>
          </a:p>
          <a:p>
            <a:pPr marL="176213" indent="-176213"/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too detailed variation, no geographical information  </a:t>
            </a:r>
            <a:endParaRPr lang="pl-P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4236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FCF55-B9FC-6D4A-9863-EA9309F0F4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03297"/>
            <a:ext cx="9144000" cy="2387600"/>
          </a:xfrm>
        </p:spPr>
        <p:txBody>
          <a:bodyPr>
            <a:normAutofit/>
          </a:bodyPr>
          <a:lstStyle/>
          <a:p>
            <a:r>
              <a:rPr lang="pl-PL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Commemorative</a:t>
            </a:r>
            <a:r>
              <a:rPr lang="pl-PL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cityscapes</a:t>
            </a:r>
            <a:r>
              <a:rPr lang="pl-PL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l-PL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spatio-temporal</a:t>
            </a:r>
            <a:r>
              <a:rPr lang="pl-PL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patterns</a:t>
            </a:r>
            <a:r>
              <a:rPr lang="pl-PL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pl-PL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</a:t>
            </a:r>
            <a:r>
              <a:rPr lang="pl-PL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names</a:t>
            </a:r>
            <a:r>
              <a:rPr lang="pl-PL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pl-PL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Eastern</a:t>
            </a:r>
            <a:r>
              <a:rPr lang="pl-PL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Germany and Poland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E0821A-CF84-FE46-8248-CF16850FA7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38454"/>
            <a:ext cx="9144000" cy="1257300"/>
          </a:xfrm>
        </p:spPr>
        <p:txBody>
          <a:bodyPr/>
          <a:lstStyle/>
          <a:p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Serafeim Alvanides, Isabelle Buchstaller, Małgorzata Fabiszak, Frauke Griese, Patryk Dobkiewicz, Carolin Schneider, Anna Weronika Brzezińska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11EC7A-6BDF-6D4F-8C06-EB5EE884F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9063"/>
            <a:ext cx="2019300" cy="1003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F24F1D-E113-0848-80BF-C89D3A7F5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3514" y="196971"/>
            <a:ext cx="2144486" cy="9912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3D370D-8C07-4B10-8DEF-AD058A13B94F}"/>
              </a:ext>
            </a:extLst>
          </p:cNvPr>
          <p:cNvSpPr txBox="1"/>
          <p:nvPr/>
        </p:nvSpPr>
        <p:spPr>
          <a:xfrm>
            <a:off x="2533650" y="4575356"/>
            <a:ext cx="71561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lang="pl-PL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pl-PL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pl-PL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  <a:endParaRPr lang="pl-PL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谢谢大家的聆听</a:t>
            </a:r>
            <a:endParaRPr lang="pl-PL" altLang="zh-CN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2AA9EC-ECD3-4756-B00E-B7B220008594}"/>
              </a:ext>
            </a:extLst>
          </p:cNvPr>
          <p:cNvSpPr txBox="1"/>
          <p:nvPr/>
        </p:nvSpPr>
        <p:spPr>
          <a:xfrm>
            <a:off x="1842052" y="5931537"/>
            <a:ext cx="882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rgbClr val="002060"/>
                </a:solidFill>
              </a:rPr>
              <a:t>http://</a:t>
            </a:r>
            <a:r>
              <a:rPr lang="pl-PL" sz="3600" dirty="0" err="1">
                <a:solidFill>
                  <a:srgbClr val="002060"/>
                </a:solidFill>
              </a:rPr>
              <a:t>mill.wa.amu.edu.pl</a:t>
            </a:r>
            <a:r>
              <a:rPr lang="pl-PL" sz="3600" dirty="0">
                <a:solidFill>
                  <a:srgbClr val="002060"/>
                </a:solidFill>
              </a:rPr>
              <a:t>/</a:t>
            </a:r>
            <a:r>
              <a:rPr lang="pl-PL" sz="3600" dirty="0" err="1">
                <a:solidFill>
                  <a:srgbClr val="002060"/>
                </a:solidFill>
              </a:rPr>
              <a:t>beethoven_project</a:t>
            </a:r>
            <a:endParaRPr lang="pl-PL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812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CA33D-6ED5-4DA5-A147-6F455E1FD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0"/>
            <a:ext cx="11044844" cy="54108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GB" sz="2400" b="1" u="sng" dirty="0"/>
              <a:t>Street names</a:t>
            </a:r>
            <a:r>
              <a:rPr lang="en-GB" sz="2400" b="1" dirty="0"/>
              <a:t> 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A1F6898-0577-4EA9-83F5-DB883B6B089B}"/>
              </a:ext>
            </a:extLst>
          </p:cNvPr>
          <p:cNvSpPr txBox="1"/>
          <p:nvPr/>
        </p:nvSpPr>
        <p:spPr>
          <a:xfrm>
            <a:off x="720000" y="720000"/>
            <a:ext cx="1318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900" b="1" dirty="0"/>
              <a:t>Commemorative street (re)naming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51E6AC-9209-4D38-997D-40E304D90F80}"/>
              </a:ext>
            </a:extLst>
          </p:cNvPr>
          <p:cNvSpPr/>
          <p:nvPr/>
        </p:nvSpPr>
        <p:spPr>
          <a:xfrm>
            <a:off x="719999" y="2053324"/>
            <a:ext cx="1147200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dirty="0"/>
              <a:t>Research on politically-ideologically motivated (re)naming practices that examines the “wave[s] of </a:t>
            </a:r>
            <a:r>
              <a:rPr lang="en-GB" sz="2400" dirty="0" err="1"/>
              <a:t>renamings</a:t>
            </a:r>
            <a:r>
              <a:rPr lang="en-GB" sz="2400" dirty="0"/>
              <a:t> that swept” through time and space </a:t>
            </a:r>
            <a:r>
              <a:rPr lang="en-GB" sz="1400" dirty="0"/>
              <a:t>(</a:t>
            </a:r>
            <a:r>
              <a:rPr lang="en-GB" sz="1400" dirty="0" err="1"/>
              <a:t>Azaryahu</a:t>
            </a:r>
            <a:r>
              <a:rPr lang="en-GB" sz="1400" dirty="0"/>
              <a:t> 1986:590, </a:t>
            </a:r>
            <a:r>
              <a:rPr lang="en-GB" sz="1400" dirty="0" err="1"/>
              <a:t>Pavlenko</a:t>
            </a:r>
            <a:r>
              <a:rPr lang="en-GB" sz="1400" dirty="0"/>
              <a:t> and Mullen 2015). </a:t>
            </a:r>
            <a:endParaRPr lang="de-DE" sz="2400" dirty="0"/>
          </a:p>
          <a:p>
            <a:pPr algn="just"/>
            <a:endParaRPr lang="en-US" sz="1600" dirty="0"/>
          </a:p>
          <a:p>
            <a:pPr algn="just"/>
            <a:r>
              <a:rPr lang="en-US" sz="2400" dirty="0"/>
              <a:t>Ruptures in political history </a:t>
            </a:r>
            <a:r>
              <a:rPr lang="en-US" dirty="0"/>
              <a:t>(</a:t>
            </a:r>
            <a:r>
              <a:rPr lang="en-US" dirty="0" err="1"/>
              <a:t>Azaryahu</a:t>
            </a:r>
            <a:r>
              <a:rPr lang="en-US" dirty="0"/>
              <a:t> 1997:481).</a:t>
            </a:r>
            <a:endParaRPr lang="en-US" sz="2400" dirty="0"/>
          </a:p>
          <a:p>
            <a:pPr marL="342900" indent="-342900" algn="just">
              <a:buFont typeface="Wingdings" panose="05000000000000000000" pitchFamily="2" charset="2"/>
              <a:buChar char="à"/>
            </a:pPr>
            <a:r>
              <a:rPr lang="en-US" sz="2400" dirty="0">
                <a:sym typeface="Wingdings" panose="05000000000000000000" pitchFamily="2" charset="2"/>
              </a:rPr>
              <a:t> Different commemorative needs </a:t>
            </a:r>
            <a:r>
              <a:rPr lang="en-US" sz="2400" dirty="0"/>
              <a:t>of the new present which are played out in civic space</a:t>
            </a:r>
          </a:p>
          <a:p>
            <a:pPr algn="just"/>
            <a:endParaRPr lang="en-GB" sz="1400" dirty="0"/>
          </a:p>
          <a:p>
            <a:pPr algn="just"/>
            <a:r>
              <a:rPr lang="en-GB" sz="2400" dirty="0"/>
              <a:t>Commemorative renaming obliterates “the memory of the former </a:t>
            </a:r>
          </a:p>
          <a:p>
            <a:pPr algn="just"/>
            <a:r>
              <a:rPr lang="en-GB" sz="2400" dirty="0"/>
              <a:t>regime. [The public elimination of] the discredited past </a:t>
            </a:r>
          </a:p>
          <a:p>
            <a:pPr algn="just"/>
            <a:r>
              <a:rPr lang="en-GB" sz="2400" dirty="0"/>
              <a:t>from the public sphere demonstrate[s] the end of [one regime]</a:t>
            </a:r>
          </a:p>
          <a:p>
            <a:pPr algn="just"/>
            <a:r>
              <a:rPr lang="en-GB" sz="2400" dirty="0"/>
              <a:t> … and the beginning of a new era.” </a:t>
            </a:r>
            <a:r>
              <a:rPr lang="en-GB" dirty="0"/>
              <a:t>(</a:t>
            </a:r>
            <a:r>
              <a:rPr lang="en-GB" dirty="0" err="1"/>
              <a:t>Arazyahu</a:t>
            </a:r>
            <a:r>
              <a:rPr lang="en-GB" dirty="0"/>
              <a:t> 2012:387). </a:t>
            </a:r>
          </a:p>
          <a:p>
            <a:endParaRPr lang="en-US" dirty="0"/>
          </a:p>
          <a:p>
            <a:r>
              <a:rPr lang="en-US" sz="2400" dirty="0"/>
              <a:t>"Active forgetting" </a:t>
            </a:r>
            <a:r>
              <a:rPr lang="en-US" dirty="0"/>
              <a:t>(</a:t>
            </a:r>
            <a:r>
              <a:rPr lang="en-US" dirty="0" err="1"/>
              <a:t>Assman</a:t>
            </a:r>
            <a:r>
              <a:rPr lang="en-US" dirty="0"/>
              <a:t> 2010, Mitchell 2003)</a:t>
            </a:r>
          </a:p>
          <a:p>
            <a:r>
              <a:rPr lang="en-US" sz="2400" dirty="0"/>
              <a:t>“Repressive erasure” </a:t>
            </a:r>
            <a:r>
              <a:rPr lang="en-US" dirty="0"/>
              <a:t>(</a:t>
            </a:r>
            <a:r>
              <a:rPr lang="en-US" dirty="0" err="1"/>
              <a:t>Connerton</a:t>
            </a:r>
            <a:r>
              <a:rPr lang="en-US" dirty="0"/>
              <a:t> 2008)</a:t>
            </a:r>
            <a:endParaRPr lang="de-DE" dirty="0"/>
          </a:p>
          <a:p>
            <a:pPr algn="just"/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C508C4-5FDA-4584-BA84-3F76CC30C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7701" y="4221803"/>
            <a:ext cx="2560721" cy="255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83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252E93-5452-46F9-86D8-9109DA810571}"/>
              </a:ext>
            </a:extLst>
          </p:cNvPr>
          <p:cNvSpPr/>
          <p:nvPr/>
        </p:nvSpPr>
        <p:spPr>
          <a:xfrm>
            <a:off x="720000" y="5071342"/>
            <a:ext cx="1126740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1325" lvl="0" indent="-441325"/>
            <a:r>
              <a:rPr lang="en-US" sz="2400" dirty="0"/>
              <a:t>1) 	What were the longitudinal patterns of ideological and non-ideological changes in street names in Leipzig and </a:t>
            </a:r>
            <a:r>
              <a:rPr lang="en-US" sz="2400" dirty="0" err="1"/>
              <a:t>Poznań</a:t>
            </a:r>
            <a:r>
              <a:rPr lang="en-US" sz="2400" dirty="0"/>
              <a:t> between 1916-2018?</a:t>
            </a:r>
            <a:endParaRPr lang="de-DE" sz="2400" dirty="0"/>
          </a:p>
          <a:p>
            <a:pPr marL="441325" lvl="0" indent="-441325"/>
            <a:r>
              <a:rPr lang="en-US" sz="2400" dirty="0"/>
              <a:t>2) 	In which ways does the spatial distribution of street name changes in Leipzig and </a:t>
            </a:r>
            <a:r>
              <a:rPr lang="en-US" sz="2400" dirty="0" err="1"/>
              <a:t>Poznań</a:t>
            </a:r>
            <a:r>
              <a:rPr lang="en-US" sz="2400" dirty="0"/>
              <a:t> between 1916-2018 contribute to ongoing memory making via street names?</a:t>
            </a:r>
            <a:endParaRPr lang="de-DE" sz="2400" dirty="0"/>
          </a:p>
          <a:p>
            <a:pPr marL="441325" indent="-441325"/>
            <a:r>
              <a:rPr lang="en-US" b="1" dirty="0"/>
              <a:t> </a:t>
            </a:r>
            <a:endParaRPr lang="de-DE" dirty="0"/>
          </a:p>
          <a:p>
            <a:endParaRPr lang="de-D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E07667-13C8-4341-9E55-76C7B534DF67}"/>
              </a:ext>
            </a:extLst>
          </p:cNvPr>
          <p:cNvSpPr/>
          <p:nvPr/>
        </p:nvSpPr>
        <p:spPr>
          <a:xfrm>
            <a:off x="720000" y="3744000"/>
            <a:ext cx="112674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/>
              <a:t>Overall objectives:</a:t>
            </a:r>
          </a:p>
          <a:p>
            <a:pPr algn="just">
              <a:spcAft>
                <a:spcPts val="0"/>
              </a:spcAft>
            </a:pPr>
            <a:r>
              <a:rPr lang="en-US" sz="2400" dirty="0"/>
              <a:t>comparative analysis of naming practices in the streetscapes of Leipzig and </a:t>
            </a:r>
            <a:r>
              <a:rPr lang="en-US" sz="2400" dirty="0" err="1"/>
              <a:t>Poznań</a:t>
            </a:r>
            <a:r>
              <a:rPr lang="en-US" sz="2400" dirty="0"/>
              <a:t> through a century </a:t>
            </a:r>
            <a:r>
              <a:rPr lang="en-US" sz="2400" dirty="0" err="1"/>
              <a:t>characterised</a:t>
            </a:r>
            <a:r>
              <a:rPr lang="en-US" sz="2400" dirty="0"/>
              <a:t> by consecutive waves of political transformation</a:t>
            </a:r>
            <a:endParaRPr lang="de-DE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3C6713-022D-4170-AC33-53B00E482E8E}"/>
              </a:ext>
            </a:extLst>
          </p:cNvPr>
          <p:cNvSpPr/>
          <p:nvPr/>
        </p:nvSpPr>
        <p:spPr>
          <a:xfrm>
            <a:off x="720000" y="1692000"/>
            <a:ext cx="112674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Different versions of history encoded in street names and replaced across time: subversive potential of street names </a:t>
            </a:r>
          </a:p>
          <a:p>
            <a:r>
              <a:rPr lang="en-US" sz="2400" dirty="0">
                <a:sym typeface="Wingdings" panose="05000000000000000000" pitchFamily="2" charset="2"/>
              </a:rPr>
              <a:t>  </a:t>
            </a:r>
            <a:r>
              <a:rPr lang="en-US" sz="2400" dirty="0"/>
              <a:t>natural order of things implanted into public memory. </a:t>
            </a:r>
          </a:p>
          <a:p>
            <a:r>
              <a:rPr lang="en-US" sz="2400" dirty="0"/>
              <a:t>      </a:t>
            </a:r>
            <a:r>
              <a:rPr lang="en-US" sz="2400" dirty="0" err="1"/>
              <a:t>Azaryahu</a:t>
            </a:r>
            <a:r>
              <a:rPr lang="en-US" sz="2400" dirty="0"/>
              <a:t> (1986:581-7): streets are “propaganda carriers [since] … major political </a:t>
            </a:r>
          </a:p>
          <a:p>
            <a:r>
              <a:rPr lang="en-US" sz="2400" dirty="0"/>
              <a:t>      changes are reflected in the renaming of streets”.</a:t>
            </a:r>
            <a:endParaRPr lang="de-DE" sz="2400" dirty="0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8D2162D6-71E8-4DB8-B114-EA8196BE11F2}"/>
              </a:ext>
            </a:extLst>
          </p:cNvPr>
          <p:cNvSpPr txBox="1"/>
          <p:nvPr/>
        </p:nvSpPr>
        <p:spPr>
          <a:xfrm>
            <a:off x="720000" y="720000"/>
            <a:ext cx="1318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900" b="1" dirty="0"/>
              <a:t>Commemorative street (re)naming</a:t>
            </a:r>
          </a:p>
        </p:txBody>
      </p:sp>
    </p:spTree>
    <p:extLst>
      <p:ext uri="{BB962C8B-B14F-4D97-AF65-F5344CB8AC3E}">
        <p14:creationId xmlns:p14="http://schemas.microsoft.com/office/powerpoint/2010/main" val="104174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B52DA-F558-794F-AAB3-D7B5C3C6C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0"/>
            <a:ext cx="644137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b="1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400" b="1" dirty="0"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E44C846-E686-294E-A0DC-A0077CE9384F}"/>
              </a:ext>
            </a:extLst>
          </p:cNvPr>
          <p:cNvGrpSpPr/>
          <p:nvPr/>
        </p:nvGrpSpPr>
        <p:grpSpPr>
          <a:xfrm>
            <a:off x="8294874" y="2500808"/>
            <a:ext cx="3220081" cy="3991373"/>
            <a:chOff x="3630819" y="362824"/>
            <a:chExt cx="5231559" cy="613235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A5BFC9C-2CE3-7349-B1AA-CF8B1E81C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30819" y="362824"/>
              <a:ext cx="5210175" cy="214732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10F0184-DD3E-834C-BD64-87C22D14A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52203" y="2823683"/>
              <a:ext cx="5210175" cy="183832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6BF8DE7-1462-8846-9EBD-FC09FA48A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30819" y="4975542"/>
              <a:ext cx="5210175" cy="1519634"/>
            </a:xfrm>
            <a:prstGeom prst="rect">
              <a:avLst/>
            </a:prstGeom>
          </p:spPr>
        </p:pic>
      </p:grpSp>
      <p:sp>
        <p:nvSpPr>
          <p:cNvPr id="11" name="TextBox 4">
            <a:extLst>
              <a:ext uri="{FF2B5EF4-FFF2-40B4-BE49-F238E27FC236}">
                <a16:creationId xmlns:a16="http://schemas.microsoft.com/office/drawing/2014/main" id="{078AEDBB-013A-4A26-90D1-FFD949317FEC}"/>
              </a:ext>
            </a:extLst>
          </p:cNvPr>
          <p:cNvSpPr txBox="1"/>
          <p:nvPr/>
        </p:nvSpPr>
        <p:spPr>
          <a:xfrm>
            <a:off x="720000" y="720000"/>
            <a:ext cx="9184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Project </a:t>
            </a:r>
            <a:r>
              <a:rPr lang="de-DE" sz="4000" b="1" dirty="0" err="1"/>
              <a:t>data</a:t>
            </a:r>
            <a:r>
              <a:rPr lang="de-DE" sz="4000" b="1" dirty="0"/>
              <a:t> and </a:t>
            </a:r>
            <a:r>
              <a:rPr lang="de-DE" sz="4000" b="1" dirty="0" err="1"/>
              <a:t>methods</a:t>
            </a:r>
            <a:r>
              <a:rPr lang="de-DE" sz="4000" b="1" dirty="0"/>
              <a:t> </a:t>
            </a:r>
            <a:endParaRPr lang="en-GB" sz="40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04CD73-3FA9-47FD-948A-24E9FB5613E6}"/>
              </a:ext>
            </a:extLst>
          </p:cNvPr>
          <p:cNvSpPr/>
          <p:nvPr/>
        </p:nvSpPr>
        <p:spPr>
          <a:xfrm>
            <a:off x="719999" y="1530509"/>
            <a:ext cx="11472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Multidisciplinary approach: linguistic landscape research, collective memory studies and geographical information systems 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Rose-Redwood et al. 2010)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CC393F1-EB99-4161-B215-C6E21BF11E5F}"/>
              </a:ext>
            </a:extLst>
          </p:cNvPr>
          <p:cNvSpPr txBox="1">
            <a:spLocks/>
          </p:cNvSpPr>
          <p:nvPr/>
        </p:nvSpPr>
        <p:spPr>
          <a:xfrm>
            <a:off x="690210" y="2596323"/>
            <a:ext cx="7270978" cy="1506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dirty="0">
                <a:cs typeface="Arial" panose="020B0604020202020204" pitchFamily="34" charset="0"/>
              </a:rPr>
              <a:t>to uncover the spatio-temporal patterns of change in the street renaming practices</a:t>
            </a:r>
          </a:p>
          <a:p>
            <a:r>
              <a:rPr lang="pl-PL" sz="2400" dirty="0">
                <a:cs typeface="Arial" panose="020B0604020202020204" pitchFamily="34" charset="0"/>
              </a:rPr>
              <a:t>to identify the spread of the ideologically marked cityscape</a:t>
            </a:r>
            <a:r>
              <a:rPr lang="en-GB" sz="2400" dirty="0">
                <a:cs typeface="Arial" panose="020B0604020202020204" pitchFamily="34" charset="0"/>
              </a:rPr>
              <a:t> in Leipzig and </a:t>
            </a:r>
            <a:r>
              <a:rPr lang="en-US" sz="2400" dirty="0" err="1"/>
              <a:t>Poznań</a:t>
            </a:r>
            <a:endParaRPr lang="pl-PL" sz="2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188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BEAE51-404B-412E-B77C-2378CEDDE56D}"/>
              </a:ext>
            </a:extLst>
          </p:cNvPr>
          <p:cNvGrpSpPr/>
          <p:nvPr/>
        </p:nvGrpSpPr>
        <p:grpSpPr>
          <a:xfrm>
            <a:off x="2247128" y="756986"/>
            <a:ext cx="7697743" cy="5033139"/>
            <a:chOff x="1948721" y="1555037"/>
            <a:chExt cx="7697743" cy="503313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6DD6879-B7BA-4D78-B6C6-10D45C748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48721" y="1555037"/>
              <a:ext cx="7697743" cy="503313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DD84C8C-C9AD-4486-A4D1-0DFD1173ECCA}"/>
                </a:ext>
              </a:extLst>
            </p:cNvPr>
            <p:cNvSpPr txBox="1"/>
            <p:nvPr/>
          </p:nvSpPr>
          <p:spPr>
            <a:xfrm>
              <a:off x="3384062" y="2055446"/>
              <a:ext cx="3126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>
                  <a:solidFill>
                    <a:srgbClr val="FF0000"/>
                  </a:solidFill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CA03716-3B2B-4044-984B-D6B55C2C41BE}"/>
                </a:ext>
              </a:extLst>
            </p:cNvPr>
            <p:cNvSpPr txBox="1"/>
            <p:nvPr/>
          </p:nvSpPr>
          <p:spPr>
            <a:xfrm>
              <a:off x="7893539" y="1938216"/>
              <a:ext cx="4220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>
                  <a:solidFill>
                    <a:srgbClr val="FF0000"/>
                  </a:solidFill>
                </a:rPr>
                <a:t>*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51A1FC4-AAFF-49A4-8D12-013318736563}"/>
              </a:ext>
            </a:extLst>
          </p:cNvPr>
          <p:cNvSpPr/>
          <p:nvPr/>
        </p:nvSpPr>
        <p:spPr>
          <a:xfrm>
            <a:off x="9791998" y="724743"/>
            <a:ext cx="1785061" cy="1434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CEA72E-DD59-4DBF-84BD-1B93052ADD1A}"/>
              </a:ext>
            </a:extLst>
          </p:cNvPr>
          <p:cNvSpPr txBox="1"/>
          <p:nvPr/>
        </p:nvSpPr>
        <p:spPr>
          <a:xfrm>
            <a:off x="521110" y="1621772"/>
            <a:ext cx="1238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Leipzig</a:t>
            </a:r>
            <a:endParaRPr lang="pl-PL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5DA362-AE01-4253-BF49-61E9BEBA0966}"/>
              </a:ext>
            </a:extLst>
          </p:cNvPr>
          <p:cNvSpPr txBox="1"/>
          <p:nvPr/>
        </p:nvSpPr>
        <p:spPr>
          <a:xfrm>
            <a:off x="521110" y="4138376"/>
            <a:ext cx="1238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Poznań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BFF112-B5B0-4500-B2FC-76F7C93E9941}"/>
              </a:ext>
            </a:extLst>
          </p:cNvPr>
          <p:cNvSpPr/>
          <p:nvPr/>
        </p:nvSpPr>
        <p:spPr>
          <a:xfrm>
            <a:off x="4169623" y="889294"/>
            <a:ext cx="554777" cy="2421174"/>
          </a:xfrm>
          <a:prstGeom prst="rect">
            <a:avLst/>
          </a:prstGeom>
          <a:solidFill>
            <a:schemeClr val="accent4">
              <a:lumMod val="75000"/>
              <a:alpha val="29000"/>
            </a:schemeClr>
          </a:solidFill>
          <a:ln>
            <a:solidFill>
              <a:schemeClr val="accent4">
                <a:lumMod val="75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C8FB07-9F3B-48DB-8F7A-5E1D0F99BCEC}"/>
              </a:ext>
            </a:extLst>
          </p:cNvPr>
          <p:cNvSpPr/>
          <p:nvPr/>
        </p:nvSpPr>
        <p:spPr>
          <a:xfrm>
            <a:off x="4878214" y="877782"/>
            <a:ext cx="422031" cy="5044650"/>
          </a:xfrm>
          <a:prstGeom prst="rect">
            <a:avLst/>
          </a:prstGeom>
          <a:solidFill>
            <a:schemeClr val="accent4">
              <a:lumMod val="75000"/>
              <a:alpha val="29000"/>
            </a:schemeClr>
          </a:solidFill>
          <a:ln>
            <a:solidFill>
              <a:schemeClr val="accent4">
                <a:lumMod val="75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5EA09C0-B8D6-4F1C-9CEE-A6A79F29B88A}"/>
              </a:ext>
            </a:extLst>
          </p:cNvPr>
          <p:cNvSpPr/>
          <p:nvPr/>
        </p:nvSpPr>
        <p:spPr>
          <a:xfrm>
            <a:off x="7467603" y="889294"/>
            <a:ext cx="977898" cy="5033139"/>
          </a:xfrm>
          <a:prstGeom prst="rect">
            <a:avLst/>
          </a:prstGeom>
          <a:solidFill>
            <a:schemeClr val="accent4">
              <a:lumMod val="75000"/>
              <a:alpha val="29000"/>
            </a:schemeClr>
          </a:solidFill>
          <a:ln>
            <a:solidFill>
              <a:schemeClr val="accent4">
                <a:lumMod val="75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FA4925A-425C-4F3C-9044-C7E1C4C02732}"/>
              </a:ext>
            </a:extLst>
          </p:cNvPr>
          <p:cNvGrpSpPr/>
          <p:nvPr/>
        </p:nvGrpSpPr>
        <p:grpSpPr>
          <a:xfrm>
            <a:off x="2974437" y="217031"/>
            <a:ext cx="6112908" cy="678226"/>
            <a:chOff x="2974437" y="5995531"/>
            <a:chExt cx="6112908" cy="67822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CA60450-BDC5-4336-9A12-AFFA6BB3E76F}"/>
                </a:ext>
              </a:extLst>
            </p:cNvPr>
            <p:cNvSpPr txBox="1"/>
            <p:nvPr/>
          </p:nvSpPr>
          <p:spPr>
            <a:xfrm>
              <a:off x="2974437" y="5995531"/>
              <a:ext cx="8643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End of </a:t>
              </a:r>
            </a:p>
            <a:p>
              <a:r>
                <a:rPr lang="en-GB" dirty="0"/>
                <a:t>WWI 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688BD9-A5B1-4838-8C8C-FCB4F4E84FC5}"/>
                </a:ext>
              </a:extLst>
            </p:cNvPr>
            <p:cNvSpPr txBox="1"/>
            <p:nvPr/>
          </p:nvSpPr>
          <p:spPr>
            <a:xfrm>
              <a:off x="4152699" y="6008228"/>
              <a:ext cx="5886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Nazi</a:t>
              </a:r>
            </a:p>
            <a:p>
              <a:r>
                <a:rPr lang="de-DE" dirty="0"/>
                <a:t> </a:t>
              </a:r>
              <a:r>
                <a:rPr lang="de-DE" dirty="0" err="1"/>
                <a:t>era</a:t>
              </a:r>
              <a:endParaRPr lang="de-DE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164C456-1A7C-4DA1-BC69-911ED819D07F}"/>
                </a:ext>
              </a:extLst>
            </p:cNvPr>
            <p:cNvSpPr txBox="1"/>
            <p:nvPr/>
          </p:nvSpPr>
          <p:spPr>
            <a:xfrm>
              <a:off x="4712257" y="6027426"/>
              <a:ext cx="8643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End of </a:t>
              </a:r>
            </a:p>
            <a:p>
              <a:r>
                <a:rPr lang="en-GB" dirty="0"/>
                <a:t>WWII 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E1627FB-CF57-4127-8211-1D20C7EF4153}"/>
                </a:ext>
              </a:extLst>
            </p:cNvPr>
            <p:cNvSpPr txBox="1"/>
            <p:nvPr/>
          </p:nvSpPr>
          <p:spPr>
            <a:xfrm>
              <a:off x="7089106" y="6016389"/>
              <a:ext cx="19982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Fall of Berlin wall </a:t>
              </a:r>
            </a:p>
            <a:p>
              <a:r>
                <a:rPr lang="en-GB" dirty="0"/>
                <a:t>and transformation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4F75612E-577C-420E-B0F3-BB858887BFB3}"/>
              </a:ext>
            </a:extLst>
          </p:cNvPr>
          <p:cNvSpPr/>
          <p:nvPr/>
        </p:nvSpPr>
        <p:spPr>
          <a:xfrm>
            <a:off x="6216370" y="6064856"/>
            <a:ext cx="4797211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*Peaks are at least partly due to urban expansion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F9BC12D-D93E-49C9-BDBA-73657ACB1721}"/>
              </a:ext>
            </a:extLst>
          </p:cNvPr>
          <p:cNvSpPr/>
          <p:nvPr/>
        </p:nvSpPr>
        <p:spPr>
          <a:xfrm>
            <a:off x="2476500" y="971457"/>
            <a:ext cx="312615" cy="216000"/>
          </a:xfrm>
          <a:prstGeom prst="rect">
            <a:avLst/>
          </a:prstGeom>
          <a:noFill/>
          <a:ln w="31750">
            <a:solidFill>
              <a:schemeClr val="accent6">
                <a:lumMod val="75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02BE0B6-AFCB-4B4F-B393-83ABD04AF144}"/>
              </a:ext>
            </a:extLst>
          </p:cNvPr>
          <p:cNvSpPr/>
          <p:nvPr/>
        </p:nvSpPr>
        <p:spPr>
          <a:xfrm>
            <a:off x="2458471" y="3413350"/>
            <a:ext cx="312615" cy="216000"/>
          </a:xfrm>
          <a:prstGeom prst="rect">
            <a:avLst/>
          </a:prstGeom>
          <a:noFill/>
          <a:ln w="31750">
            <a:solidFill>
              <a:schemeClr val="accent6">
                <a:lumMod val="75000"/>
                <a:alpha val="9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EF61F2-4D59-4199-A2CF-9D3EF5800FAF}"/>
              </a:ext>
            </a:extLst>
          </p:cNvPr>
          <p:cNvSpPr/>
          <p:nvPr/>
        </p:nvSpPr>
        <p:spPr>
          <a:xfrm>
            <a:off x="511747" y="2400705"/>
            <a:ext cx="162675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900"/>
              </a:lnSpc>
            </a:pPr>
            <a:r>
              <a:rPr lang="de-DE" sz="2000" b="1" dirty="0">
                <a:solidFill>
                  <a:schemeClr val="accent6">
                    <a:lumMod val="50000"/>
                  </a:schemeClr>
                </a:solidFill>
              </a:rPr>
              <a:t>Magnitude </a:t>
            </a:r>
            <a:r>
              <a:rPr lang="de-DE" sz="2000" b="1" dirty="0" err="1">
                <a:solidFill>
                  <a:schemeClr val="accent6">
                    <a:lumMod val="50000"/>
                  </a:schemeClr>
                </a:solidFill>
              </a:rPr>
              <a:t>of</a:t>
            </a:r>
            <a:r>
              <a:rPr lang="de-DE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DE" sz="2000" b="1" dirty="0" err="1">
                <a:solidFill>
                  <a:schemeClr val="accent6">
                    <a:lumMod val="50000"/>
                  </a:schemeClr>
                </a:solidFill>
              </a:rPr>
              <a:t>change</a:t>
            </a:r>
            <a:r>
              <a:rPr lang="de-DE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6E1A968-4A20-49DB-8A9E-0DCF9BCB0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6625" y="88022"/>
            <a:ext cx="2425065" cy="1800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55B05A-72F1-43C0-8722-3EDDD249538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5535" y="2071127"/>
            <a:ext cx="2447244" cy="1800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421AB80-172D-46AB-BBF1-C7EA9ECDA5E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2921" y="4067991"/>
            <a:ext cx="2442520" cy="1800000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AC31397-DD1C-4C9E-A7F1-3FF5C2002FA5}"/>
              </a:ext>
            </a:extLst>
          </p:cNvPr>
          <p:cNvCxnSpPr>
            <a:cxnSpLocks/>
          </p:cNvCxnSpPr>
          <p:nvPr/>
        </p:nvCxnSpPr>
        <p:spPr>
          <a:xfrm>
            <a:off x="4521199" y="3276000"/>
            <a:ext cx="0" cy="262043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2E2079D-4436-4919-90EF-6F3F7544C75F}"/>
              </a:ext>
            </a:extLst>
          </p:cNvPr>
          <p:cNvCxnSpPr>
            <a:cxnSpLocks/>
          </p:cNvCxnSpPr>
          <p:nvPr/>
        </p:nvCxnSpPr>
        <p:spPr>
          <a:xfrm>
            <a:off x="4910668" y="3276000"/>
            <a:ext cx="0" cy="262043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63DB8C9-4120-4EA6-89F5-9B2514BFADBD}"/>
              </a:ext>
            </a:extLst>
          </p:cNvPr>
          <p:cNvSpPr txBox="1"/>
          <p:nvPr/>
        </p:nvSpPr>
        <p:spPr>
          <a:xfrm>
            <a:off x="483761" y="5236228"/>
            <a:ext cx="24418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2">
                    <a:lumMod val="75000"/>
                  </a:schemeClr>
                </a:solidFill>
              </a:rPr>
              <a:t>Changes in </a:t>
            </a:r>
          </a:p>
          <a:p>
            <a:r>
              <a:rPr lang="en-GB" b="1" dirty="0">
                <a:solidFill>
                  <a:schemeClr val="accent2">
                    <a:lumMod val="75000"/>
                  </a:schemeClr>
                </a:solidFill>
              </a:rPr>
              <a:t>ethnolinguistic identity </a:t>
            </a:r>
          </a:p>
          <a:p>
            <a:endParaRPr lang="de-DE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E99A106-BFDC-4C2D-A55B-13BB1B586ACA}"/>
              </a:ext>
            </a:extLst>
          </p:cNvPr>
          <p:cNvSpPr/>
          <p:nvPr/>
        </p:nvSpPr>
        <p:spPr>
          <a:xfrm>
            <a:off x="1071523" y="798239"/>
            <a:ext cx="2861187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14F4512-5EB0-47DD-9408-EE93E8D785AD}"/>
              </a:ext>
            </a:extLst>
          </p:cNvPr>
          <p:cNvSpPr/>
          <p:nvPr/>
        </p:nvSpPr>
        <p:spPr>
          <a:xfrm>
            <a:off x="1209065" y="3296468"/>
            <a:ext cx="2861187" cy="1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40C026-4346-41CD-ADAF-09A876B53E14}"/>
              </a:ext>
            </a:extLst>
          </p:cNvPr>
          <p:cNvSpPr/>
          <p:nvPr/>
        </p:nvSpPr>
        <p:spPr>
          <a:xfrm>
            <a:off x="3141132" y="889293"/>
            <a:ext cx="312615" cy="5033139"/>
          </a:xfrm>
          <a:prstGeom prst="rect">
            <a:avLst/>
          </a:prstGeom>
          <a:solidFill>
            <a:schemeClr val="accent4">
              <a:lumMod val="75000"/>
              <a:alpha val="29000"/>
            </a:schemeClr>
          </a:solidFill>
          <a:ln>
            <a:solidFill>
              <a:schemeClr val="accent4">
                <a:lumMod val="75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907D6CB-FE57-45DC-A8BF-E268B4F78C12}"/>
              </a:ext>
            </a:extLst>
          </p:cNvPr>
          <p:cNvCxnSpPr>
            <a:cxnSpLocks/>
          </p:cNvCxnSpPr>
          <p:nvPr/>
        </p:nvCxnSpPr>
        <p:spPr>
          <a:xfrm>
            <a:off x="3287659" y="3282350"/>
            <a:ext cx="0" cy="262043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DCC781E1-C42A-46B9-9276-BD8922880A13}"/>
              </a:ext>
            </a:extLst>
          </p:cNvPr>
          <p:cNvSpPr/>
          <p:nvPr/>
        </p:nvSpPr>
        <p:spPr>
          <a:xfrm>
            <a:off x="4447011" y="3323703"/>
            <a:ext cx="277389" cy="2598729"/>
          </a:xfrm>
          <a:prstGeom prst="rect">
            <a:avLst/>
          </a:prstGeom>
          <a:solidFill>
            <a:schemeClr val="accent4">
              <a:lumMod val="75000"/>
              <a:alpha val="29000"/>
            </a:schemeClr>
          </a:solidFill>
          <a:ln>
            <a:solidFill>
              <a:schemeClr val="accent4">
                <a:lumMod val="75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4E1634-6BC6-425E-8EDD-C57CB08EB366}"/>
              </a:ext>
            </a:extLst>
          </p:cNvPr>
          <p:cNvSpPr txBox="1"/>
          <p:nvPr/>
        </p:nvSpPr>
        <p:spPr>
          <a:xfrm>
            <a:off x="10409223" y="847621"/>
            <a:ext cx="279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x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7DFED5-6FE0-4776-A624-22192A4C5939}"/>
              </a:ext>
            </a:extLst>
          </p:cNvPr>
          <p:cNvSpPr txBox="1"/>
          <p:nvPr/>
        </p:nvSpPr>
        <p:spPr>
          <a:xfrm>
            <a:off x="10572047" y="859638"/>
            <a:ext cx="1238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Poznań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2789A8A-AC3F-46B0-B58A-6ADD38CC1A48}"/>
              </a:ext>
            </a:extLst>
          </p:cNvPr>
          <p:cNvSpPr txBox="1"/>
          <p:nvPr/>
        </p:nvSpPr>
        <p:spPr>
          <a:xfrm>
            <a:off x="10358262" y="2803672"/>
            <a:ext cx="279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x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1B6FDB9-F9BC-461C-ABCC-F4AAFDF09BC6}"/>
              </a:ext>
            </a:extLst>
          </p:cNvPr>
          <p:cNvSpPr txBox="1"/>
          <p:nvPr/>
        </p:nvSpPr>
        <p:spPr>
          <a:xfrm>
            <a:off x="10320160" y="4744686"/>
            <a:ext cx="279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x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C47BADD-6DB3-45D8-B0A1-0C5D1D94A41B}"/>
              </a:ext>
            </a:extLst>
          </p:cNvPr>
          <p:cNvSpPr txBox="1"/>
          <p:nvPr/>
        </p:nvSpPr>
        <p:spPr>
          <a:xfrm>
            <a:off x="10546643" y="2836602"/>
            <a:ext cx="1238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Poznań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4BD6733-B458-49E8-8537-79D0031EBE52}"/>
              </a:ext>
            </a:extLst>
          </p:cNvPr>
          <p:cNvSpPr txBox="1"/>
          <p:nvPr/>
        </p:nvSpPr>
        <p:spPr>
          <a:xfrm>
            <a:off x="10483143" y="4758533"/>
            <a:ext cx="1238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Poznań</a:t>
            </a:r>
          </a:p>
        </p:txBody>
      </p:sp>
      <p:pic>
        <p:nvPicPr>
          <p:cNvPr id="53" name="Picture 6" descr="Image result for poland flag">
            <a:extLst>
              <a:ext uri="{FF2B5EF4-FFF2-40B4-BE49-F238E27FC236}">
                <a16:creationId xmlns:a16="http://schemas.microsoft.com/office/drawing/2014/main" id="{9704D16C-3E9E-4E32-9672-56EC0D6DC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200" y="4132800"/>
            <a:ext cx="424800" cy="220834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Arrow: Right 53">
            <a:extLst>
              <a:ext uri="{FF2B5EF4-FFF2-40B4-BE49-F238E27FC236}">
                <a16:creationId xmlns:a16="http://schemas.microsoft.com/office/drawing/2014/main" id="{D6B75F56-688C-4F3F-8B3D-B6EA7BB929B7}"/>
              </a:ext>
            </a:extLst>
          </p:cNvPr>
          <p:cNvSpPr/>
          <p:nvPr/>
        </p:nvSpPr>
        <p:spPr>
          <a:xfrm>
            <a:off x="9982800" y="4101827"/>
            <a:ext cx="425685" cy="261023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C0ABFFA-8352-4212-9B7B-3DD1E3B5D051}"/>
              </a:ext>
            </a:extLst>
          </p:cNvPr>
          <p:cNvSpPr/>
          <p:nvPr/>
        </p:nvSpPr>
        <p:spPr>
          <a:xfrm>
            <a:off x="9679516" y="30238"/>
            <a:ext cx="1785061" cy="509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8E25700-C14E-4CC8-9E1C-C13B14B62C2D}"/>
              </a:ext>
            </a:extLst>
          </p:cNvPr>
          <p:cNvGrpSpPr/>
          <p:nvPr/>
        </p:nvGrpSpPr>
        <p:grpSpPr>
          <a:xfrm>
            <a:off x="10144817" y="194948"/>
            <a:ext cx="938250" cy="203696"/>
            <a:chOff x="9297950" y="139211"/>
            <a:chExt cx="1789283" cy="261023"/>
          </a:xfrm>
        </p:grpSpPr>
        <p:pic>
          <p:nvPicPr>
            <p:cNvPr id="49" name="Picture 2" descr="Image result for german flag">
              <a:extLst>
                <a:ext uri="{FF2B5EF4-FFF2-40B4-BE49-F238E27FC236}">
                  <a16:creationId xmlns:a16="http://schemas.microsoft.com/office/drawing/2014/main" id="{BE81FBD3-2F18-4A71-BD7D-A4FFF1F84D5A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7950" y="168334"/>
              <a:ext cx="425685" cy="219219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6" descr="Image result for poland flag">
              <a:extLst>
                <a:ext uri="{FF2B5EF4-FFF2-40B4-BE49-F238E27FC236}">
                  <a16:creationId xmlns:a16="http://schemas.microsoft.com/office/drawing/2014/main" id="{54A25F2C-BA26-47A8-9EE4-79F0529A67CA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3200" y="169199"/>
              <a:ext cx="424033" cy="231035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Arrow: Right 50">
              <a:extLst>
                <a:ext uri="{FF2B5EF4-FFF2-40B4-BE49-F238E27FC236}">
                  <a16:creationId xmlns:a16="http://schemas.microsoft.com/office/drawing/2014/main" id="{796538C3-23D7-4108-AA2E-B6314F24177A}"/>
                </a:ext>
              </a:extLst>
            </p:cNvPr>
            <p:cNvSpPr/>
            <p:nvPr/>
          </p:nvSpPr>
          <p:spPr>
            <a:xfrm>
              <a:off x="9983089" y="139211"/>
              <a:ext cx="425685" cy="261023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09AAB4A3-F57B-4ED1-9624-E72F94CA129E}"/>
              </a:ext>
            </a:extLst>
          </p:cNvPr>
          <p:cNvSpPr/>
          <p:nvPr/>
        </p:nvSpPr>
        <p:spPr>
          <a:xfrm>
            <a:off x="9680400" y="4017203"/>
            <a:ext cx="1785061" cy="509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A324665-3915-4D38-9985-183F84C3C31F}"/>
              </a:ext>
            </a:extLst>
          </p:cNvPr>
          <p:cNvGrpSpPr/>
          <p:nvPr/>
        </p:nvGrpSpPr>
        <p:grpSpPr>
          <a:xfrm>
            <a:off x="10144817" y="4197988"/>
            <a:ext cx="938250" cy="203696"/>
            <a:chOff x="9297950" y="139211"/>
            <a:chExt cx="1789283" cy="261023"/>
          </a:xfrm>
        </p:grpSpPr>
        <p:pic>
          <p:nvPicPr>
            <p:cNvPr id="63" name="Picture 2" descr="Image result for german flag">
              <a:extLst>
                <a:ext uri="{FF2B5EF4-FFF2-40B4-BE49-F238E27FC236}">
                  <a16:creationId xmlns:a16="http://schemas.microsoft.com/office/drawing/2014/main" id="{765FED2F-55AA-4E45-9C9D-D5A9647411D9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7950" y="168334"/>
              <a:ext cx="425685" cy="219219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6" descr="Image result for poland flag">
              <a:extLst>
                <a:ext uri="{FF2B5EF4-FFF2-40B4-BE49-F238E27FC236}">
                  <a16:creationId xmlns:a16="http://schemas.microsoft.com/office/drawing/2014/main" id="{D5014873-062A-4A8D-A942-F318057DE84A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3200" y="169199"/>
              <a:ext cx="424033" cy="231035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Arrow: Right 64">
              <a:extLst>
                <a:ext uri="{FF2B5EF4-FFF2-40B4-BE49-F238E27FC236}">
                  <a16:creationId xmlns:a16="http://schemas.microsoft.com/office/drawing/2014/main" id="{BA6B4D09-1383-43EE-8FC2-89CFFB01C9B7}"/>
                </a:ext>
              </a:extLst>
            </p:cNvPr>
            <p:cNvSpPr/>
            <p:nvPr/>
          </p:nvSpPr>
          <p:spPr>
            <a:xfrm>
              <a:off x="9983089" y="139211"/>
              <a:ext cx="425685" cy="261023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E9F4414F-4EF7-42E6-83A6-6F903FCCF7CC}"/>
              </a:ext>
            </a:extLst>
          </p:cNvPr>
          <p:cNvSpPr/>
          <p:nvPr/>
        </p:nvSpPr>
        <p:spPr>
          <a:xfrm>
            <a:off x="9680400" y="2017675"/>
            <a:ext cx="1785061" cy="509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382C07C-A378-4716-AF6A-E14C8DBF309B}"/>
              </a:ext>
            </a:extLst>
          </p:cNvPr>
          <p:cNvGrpSpPr/>
          <p:nvPr/>
        </p:nvGrpSpPr>
        <p:grpSpPr>
          <a:xfrm>
            <a:off x="10144802" y="2152030"/>
            <a:ext cx="939616" cy="203696"/>
            <a:chOff x="9401909" y="139211"/>
            <a:chExt cx="1791890" cy="261023"/>
          </a:xfrm>
        </p:grpSpPr>
        <p:pic>
          <p:nvPicPr>
            <p:cNvPr id="68" name="Picture 2" descr="Image result for german flag">
              <a:extLst>
                <a:ext uri="{FF2B5EF4-FFF2-40B4-BE49-F238E27FC236}">
                  <a16:creationId xmlns:a16="http://schemas.microsoft.com/office/drawing/2014/main" id="{945D0FEF-D2FD-4B5A-8E1F-B86CDC1C973A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68114" y="168334"/>
              <a:ext cx="425685" cy="219219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6" descr="Image result for poland flag">
              <a:extLst>
                <a:ext uri="{FF2B5EF4-FFF2-40B4-BE49-F238E27FC236}">
                  <a16:creationId xmlns:a16="http://schemas.microsoft.com/office/drawing/2014/main" id="{4C920394-A65D-45C8-A621-978E9946BE42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1909" y="156518"/>
              <a:ext cx="424034" cy="231035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0" name="Arrow: Right 69">
              <a:extLst>
                <a:ext uri="{FF2B5EF4-FFF2-40B4-BE49-F238E27FC236}">
                  <a16:creationId xmlns:a16="http://schemas.microsoft.com/office/drawing/2014/main" id="{C9091F7C-FA7C-4440-B643-DE6D17BDEF46}"/>
                </a:ext>
              </a:extLst>
            </p:cNvPr>
            <p:cNvSpPr/>
            <p:nvPr/>
          </p:nvSpPr>
          <p:spPr>
            <a:xfrm>
              <a:off x="10088443" y="139211"/>
              <a:ext cx="425685" cy="261023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87203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6" grpId="0" animBg="1"/>
      <p:bldP spid="27" grpId="0" animBg="1"/>
      <p:bldP spid="28" grpId="0" animBg="1"/>
      <p:bldP spid="29" grpId="0"/>
      <p:bldP spid="44" grpId="0"/>
      <p:bldP spid="8" grpId="0" animBg="1"/>
      <p:bldP spid="32" grpId="0" animBg="1"/>
      <p:bldP spid="10" grpId="0"/>
      <p:bldP spid="33" grpId="0"/>
      <p:bldP spid="34" grpId="0"/>
      <p:bldP spid="43" grpId="0"/>
      <p:bldP spid="47" grpId="0"/>
      <p:bldP spid="48" grpId="0"/>
      <p:bldP spid="5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3531</Words>
  <Application>Microsoft Office PowerPoint</Application>
  <PresentationFormat>Widescreen</PresentationFormat>
  <Paragraphs>781</Paragraphs>
  <Slides>59</Slides>
  <Notes>2</Notes>
  <HiddenSlides>6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8" baseType="lpstr">
      <vt:lpstr>等线</vt:lpstr>
      <vt:lpstr>Alef</vt:lpstr>
      <vt:lpstr>Arial</vt:lpstr>
      <vt:lpstr>Calibri</vt:lpstr>
      <vt:lpstr>Calibri Light</vt:lpstr>
      <vt:lpstr>Symbol</vt:lpstr>
      <vt:lpstr>Times New Roman</vt:lpstr>
      <vt:lpstr>Wingdings</vt:lpstr>
      <vt:lpstr>Office Theme</vt:lpstr>
      <vt:lpstr>Exploring the commemorative streetscape through time and space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Ideological renaming by year</vt:lpstr>
      <vt:lpstr>Ideological renaming by year</vt:lpstr>
      <vt:lpstr>PowerPoint Presentation</vt:lpstr>
      <vt:lpstr>PowerPoint Presentation</vt:lpstr>
      <vt:lpstr>Temporal vs spatial visualisations -- Leipzig </vt:lpstr>
      <vt:lpstr>Temporal vs spatial visualisations -- Poznań </vt:lpstr>
      <vt:lpstr>Nazi era at home and in the occupied territories</vt:lpstr>
      <vt:lpstr>Poznań: additional variables in renamings:  National identity and language change</vt:lpstr>
      <vt:lpstr>Poznań: additional variables in renamings:  National identity and language change</vt:lpstr>
      <vt:lpstr>Poznań: additional variables in renamings:  National identity and language change</vt:lpstr>
      <vt:lpstr>Poznań: additional variables in renamings:  National identity and language change</vt:lpstr>
      <vt:lpstr>Poznań: additional variables in renamings:  national identity and language change</vt:lpstr>
      <vt:lpstr>Conclusion 1: Similarities in the patterns of change</vt:lpstr>
      <vt:lpstr>Conclusion 2: Idiosyncrasies</vt:lpstr>
      <vt:lpstr>Conclusion 3: Methodological remarks</vt:lpstr>
      <vt:lpstr>PowerPoint Presentation</vt:lpstr>
      <vt:lpstr>Methodological remarks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Methodological remarks</vt:lpstr>
      <vt:lpstr>PowerPoint Presentation</vt:lpstr>
      <vt:lpstr>Average number of (re)namings by outcome (normalised by length of regime in years)</vt:lpstr>
      <vt:lpstr>PowerPoint Presentation</vt:lpstr>
      <vt:lpstr>Nazi era at home and in the occupied territories</vt:lpstr>
      <vt:lpstr>Poznań: additinal variables in renamings:  national identity and language change</vt:lpstr>
      <vt:lpstr>Conclusion 1:  Similarities in the patterns of change</vt:lpstr>
      <vt:lpstr>Conlusion 2: Idiosynchrasies</vt:lpstr>
      <vt:lpstr>Methodological remarks</vt:lpstr>
      <vt:lpstr>Commemorative cityscapes: spatio-temporal patterns in street names in Eastern Germany and Poland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Commemorative cityscapes: spatio-temporal patterns in street names in Eastern Germany and Poland</dc:title>
  <dc:creator>Microsoft Office User</dc:creator>
  <cp:lastModifiedBy>Isabelle Buchstaller</cp:lastModifiedBy>
  <cp:revision>146</cp:revision>
  <dcterms:created xsi:type="dcterms:W3CDTF">2021-04-17T08:25:36Z</dcterms:created>
  <dcterms:modified xsi:type="dcterms:W3CDTF">2022-04-11T20:19:29Z</dcterms:modified>
</cp:coreProperties>
</file>